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5/6/2019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5/6/2019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5/6/2019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9323-559D-4A4C-B735-A8D970403E6C}"/>
              </a:ext>
            </a:extLst>
          </p:cNvPr>
          <p:cNvSpPr>
            <a:spLocks noGrp="1"/>
          </p:cNvSpPr>
          <p:nvPr>
            <p:ph type="ctrTitle"/>
          </p:nvPr>
        </p:nvSpPr>
        <p:spPr/>
        <p:txBody>
          <a:bodyPr/>
          <a:lstStyle/>
          <a:p>
            <a:r>
              <a:rPr lang="en-US" dirty="0"/>
              <a:t>HUFFMAN CODING</a:t>
            </a:r>
          </a:p>
        </p:txBody>
      </p:sp>
      <p:sp>
        <p:nvSpPr>
          <p:cNvPr id="3" name="Subtitle 2">
            <a:extLst>
              <a:ext uri="{FF2B5EF4-FFF2-40B4-BE49-F238E27FC236}">
                <a16:creationId xmlns:a16="http://schemas.microsoft.com/office/drawing/2014/main" id="{C3203924-251D-4462-96C2-CD7B0832EE38}"/>
              </a:ext>
            </a:extLst>
          </p:cNvPr>
          <p:cNvSpPr>
            <a:spLocks noGrp="1"/>
          </p:cNvSpPr>
          <p:nvPr>
            <p:ph type="subTitle" idx="1"/>
          </p:nvPr>
        </p:nvSpPr>
        <p:spPr/>
        <p:txBody>
          <a:bodyPr/>
          <a:lstStyle/>
          <a:p>
            <a:r>
              <a:rPr lang="en-US" dirty="0"/>
              <a:t>NAME: KAWSAR AHMED</a:t>
            </a:r>
          </a:p>
          <a:p>
            <a:r>
              <a:rPr lang="en-US" dirty="0"/>
              <a:t>ID: 170041021</a:t>
            </a:r>
          </a:p>
        </p:txBody>
      </p:sp>
    </p:spTree>
    <p:extLst>
      <p:ext uri="{BB962C8B-B14F-4D97-AF65-F5344CB8AC3E}">
        <p14:creationId xmlns:p14="http://schemas.microsoft.com/office/powerpoint/2010/main" val="195525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B357-7E1B-48B8-B144-B5482039EE0A}"/>
              </a:ext>
            </a:extLst>
          </p:cNvPr>
          <p:cNvSpPr>
            <a:spLocks noGrp="1"/>
          </p:cNvSpPr>
          <p:nvPr>
            <p:ph type="title"/>
          </p:nvPr>
        </p:nvSpPr>
        <p:spPr/>
        <p:txBody>
          <a:bodyPr/>
          <a:lstStyle/>
          <a:p>
            <a:r>
              <a:rPr lang="en-US" dirty="0"/>
              <a:t>What is Huffman coding?</a:t>
            </a:r>
          </a:p>
        </p:txBody>
      </p:sp>
      <p:sp>
        <p:nvSpPr>
          <p:cNvPr id="3" name="Content Placeholder 2">
            <a:extLst>
              <a:ext uri="{FF2B5EF4-FFF2-40B4-BE49-F238E27FC236}">
                <a16:creationId xmlns:a16="http://schemas.microsoft.com/office/drawing/2014/main" id="{267F0E04-6293-4048-9752-180B3A74E15B}"/>
              </a:ext>
            </a:extLst>
          </p:cNvPr>
          <p:cNvSpPr>
            <a:spLocks noGrp="1"/>
          </p:cNvSpPr>
          <p:nvPr>
            <p:ph idx="1"/>
          </p:nvPr>
        </p:nvSpPr>
        <p:spPr/>
        <p:txBody>
          <a:bodyPr/>
          <a:lstStyle/>
          <a:p>
            <a:r>
              <a:rPr lang="en-US" dirty="0"/>
              <a:t>Huffman coding is a lossless data compression algorithm. </a:t>
            </a:r>
          </a:p>
          <a:p>
            <a:r>
              <a:rPr lang="en-US" dirty="0"/>
              <a:t>In this algorithm, a variable-length code is assigned to input different characters. The code length is related to how frequently characters are used. Most frequent characters have the smallest codes and longer codes for least frequent characters.</a:t>
            </a:r>
          </a:p>
          <a:p>
            <a:r>
              <a:rPr lang="en-US" dirty="0"/>
              <a:t>There are mainly two parts. First one to create a Huffman tree, and another one to traverse the tree to find codes.</a:t>
            </a:r>
          </a:p>
          <a:p>
            <a:r>
              <a:rPr lang="en-US" dirty="0"/>
              <a:t>Complexity for assigning the code for each character according to their frequency is O(n log n)</a:t>
            </a:r>
          </a:p>
          <a:p>
            <a:endParaRPr lang="en-US" dirty="0"/>
          </a:p>
        </p:txBody>
      </p:sp>
    </p:spTree>
    <p:extLst>
      <p:ext uri="{BB962C8B-B14F-4D97-AF65-F5344CB8AC3E}">
        <p14:creationId xmlns:p14="http://schemas.microsoft.com/office/powerpoint/2010/main" val="80466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D03-19F3-4E83-81D0-B272661131CF}"/>
              </a:ext>
            </a:extLst>
          </p:cNvPr>
          <p:cNvSpPr>
            <a:spLocks noGrp="1"/>
          </p:cNvSpPr>
          <p:nvPr>
            <p:ph type="title"/>
          </p:nvPr>
        </p:nvSpPr>
        <p:spPr/>
        <p:txBody>
          <a:bodyPr>
            <a:normAutofit/>
          </a:bodyPr>
          <a:lstStyle/>
          <a:p>
            <a:r>
              <a:rPr lang="en-US" dirty="0"/>
              <a:t>What are the benefits of Huffman coding?</a:t>
            </a:r>
          </a:p>
        </p:txBody>
      </p:sp>
      <p:sp>
        <p:nvSpPr>
          <p:cNvPr id="3" name="Content Placeholder 2">
            <a:extLst>
              <a:ext uri="{FF2B5EF4-FFF2-40B4-BE49-F238E27FC236}">
                <a16:creationId xmlns:a16="http://schemas.microsoft.com/office/drawing/2014/main" id="{6F37FAD2-67A5-4176-9536-02B61E83725B}"/>
              </a:ext>
            </a:extLst>
          </p:cNvPr>
          <p:cNvSpPr>
            <a:spLocks noGrp="1"/>
          </p:cNvSpPr>
          <p:nvPr>
            <p:ph idx="1"/>
          </p:nvPr>
        </p:nvSpPr>
        <p:spPr/>
        <p:txBody>
          <a:bodyPr>
            <a:normAutofit fontScale="62500" lnSpcReduction="20000"/>
          </a:bodyPr>
          <a:lstStyle/>
          <a:p>
            <a:r>
              <a:rPr lang="en-US" sz="3200" dirty="0"/>
              <a:t>Huffman codes provide two benefits:</a:t>
            </a:r>
          </a:p>
          <a:p>
            <a:endParaRPr lang="en-US" sz="3200" dirty="0"/>
          </a:p>
          <a:p>
            <a:pPr marL="0" indent="0">
              <a:buNone/>
            </a:pPr>
            <a:r>
              <a:rPr lang="en-US" sz="3200" dirty="0"/>
              <a:t>1. They are space efficient given some corpus.</a:t>
            </a:r>
          </a:p>
          <a:p>
            <a:endParaRPr lang="en-US" sz="3200" dirty="0"/>
          </a:p>
          <a:p>
            <a:pPr marL="0" indent="0">
              <a:buNone/>
            </a:pPr>
            <a:r>
              <a:rPr lang="en-US" sz="3200" dirty="0"/>
              <a:t>2. They are prefix codes.</a:t>
            </a:r>
          </a:p>
          <a:p>
            <a:pPr marL="0" indent="0">
              <a:buNone/>
            </a:pPr>
            <a:endParaRPr lang="en-US" dirty="0"/>
          </a:p>
          <a:p>
            <a:r>
              <a:rPr lang="en-US" sz="3200" dirty="0"/>
              <a:t>Given some set of documents for instance, encoding those documents as Huffman codes is the most space efficient way of encoding them, thus saving space. This however only applies to that set of documents as the codes are dependent on the probability of the tokens/symbols in the original set of documents. The statistics are important because the symbols with the highest probability (frequency) are given the shortest codes. Thus the symbols most likely to be in the data use the least amount of bits in the encoding, making the coding efficient.</a:t>
            </a:r>
          </a:p>
          <a:p>
            <a:endParaRPr lang="en-US" dirty="0"/>
          </a:p>
        </p:txBody>
      </p:sp>
    </p:spTree>
    <p:extLst>
      <p:ext uri="{BB962C8B-B14F-4D97-AF65-F5344CB8AC3E}">
        <p14:creationId xmlns:p14="http://schemas.microsoft.com/office/powerpoint/2010/main" val="386722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208FE-2B8E-497B-ACDB-2695A80B96BE}"/>
              </a:ext>
            </a:extLst>
          </p:cNvPr>
          <p:cNvSpPr>
            <a:spLocks noGrp="1"/>
          </p:cNvSpPr>
          <p:nvPr>
            <p:ph idx="1"/>
          </p:nvPr>
        </p:nvSpPr>
        <p:spPr>
          <a:xfrm>
            <a:off x="1066800" y="807513"/>
            <a:ext cx="10058400" cy="4050792"/>
          </a:xfrm>
        </p:spPr>
        <p:txBody>
          <a:bodyPr/>
          <a:lstStyle/>
          <a:p>
            <a:r>
              <a:rPr lang="en-US" dirty="0"/>
              <a:t>The prefix code part is useful because it means that no code is the prefix of another. Each Huffman code is unique. So, as soon as the encoding for a symbol is discovered in the input, it’s certain that that is the transmitted symbol because it is guaranteed not to be the prefix of some other symbol.</a:t>
            </a:r>
          </a:p>
          <a:p>
            <a:endParaRPr lang="en-US" dirty="0"/>
          </a:p>
        </p:txBody>
      </p:sp>
    </p:spTree>
    <p:extLst>
      <p:ext uri="{BB962C8B-B14F-4D97-AF65-F5344CB8AC3E}">
        <p14:creationId xmlns:p14="http://schemas.microsoft.com/office/powerpoint/2010/main" val="128821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0648-3EB5-4E72-8926-FAAECF053991}"/>
              </a:ext>
            </a:extLst>
          </p:cNvPr>
          <p:cNvSpPr>
            <a:spLocks noGrp="1"/>
          </p:cNvSpPr>
          <p:nvPr>
            <p:ph type="title"/>
          </p:nvPr>
        </p:nvSpPr>
        <p:spPr/>
        <p:txBody>
          <a:bodyPr/>
          <a:lstStyle/>
          <a:p>
            <a:r>
              <a:rPr lang="en-US" dirty="0"/>
              <a:t>How does Huffman coding work?</a:t>
            </a:r>
          </a:p>
        </p:txBody>
      </p:sp>
      <p:sp>
        <p:nvSpPr>
          <p:cNvPr id="3" name="Content Placeholder 2">
            <a:extLst>
              <a:ext uri="{FF2B5EF4-FFF2-40B4-BE49-F238E27FC236}">
                <a16:creationId xmlns:a16="http://schemas.microsoft.com/office/drawing/2014/main" id="{45806B4C-439C-4EDB-9A6F-1305489FCA2D}"/>
              </a:ext>
            </a:extLst>
          </p:cNvPr>
          <p:cNvSpPr>
            <a:spLocks noGrp="1"/>
          </p:cNvSpPr>
          <p:nvPr>
            <p:ph idx="1"/>
          </p:nvPr>
        </p:nvSpPr>
        <p:spPr/>
        <p:txBody>
          <a:bodyPr>
            <a:normAutofit/>
          </a:bodyPr>
          <a:lstStyle/>
          <a:p>
            <a:r>
              <a:rPr lang="en-US" dirty="0"/>
              <a:t>The algorithm works by creating a binary tree of nodes. A node can be either a leaf node or an internal node. Initially, all nodes are leaf nodes, which contain the character itself, the weight (frequency of appearance) of the character. Internal nodes contain character weight and links to two child nodes. As a common convention, bit 'O' represents following the left child and bit '1' represents following the right child. A finished tree has n leaf nodes and n-1 internal nodes. It is recommended that Huffman tree should discard unused characters in the text to produce the most optimal code lengths.</a:t>
            </a:r>
          </a:p>
          <a:p>
            <a:r>
              <a:rPr lang="en-US" dirty="0"/>
              <a:t>We will use priority queue for building Huffman tree where the node with lowest frequency is given highest priority. Below are the complete steps -</a:t>
            </a:r>
          </a:p>
          <a:p>
            <a:pPr marL="0" indent="0">
              <a:buNone/>
            </a:pPr>
            <a:r>
              <a:rPr lang="en-US" dirty="0"/>
              <a:t>   1. Create a leaf node for each character and add them to the priority queue.</a:t>
            </a:r>
            <a:br>
              <a:rPr lang="en-US" dirty="0"/>
            </a:br>
            <a:endParaRPr lang="en-US" dirty="0"/>
          </a:p>
        </p:txBody>
      </p:sp>
    </p:spTree>
    <p:extLst>
      <p:ext uri="{BB962C8B-B14F-4D97-AF65-F5344CB8AC3E}">
        <p14:creationId xmlns:p14="http://schemas.microsoft.com/office/powerpoint/2010/main" val="374093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6FCA2-EF4D-4073-BE86-12A63E524736}"/>
              </a:ext>
            </a:extLst>
          </p:cNvPr>
          <p:cNvSpPr>
            <a:spLocks noGrp="1"/>
          </p:cNvSpPr>
          <p:nvPr>
            <p:ph idx="1"/>
          </p:nvPr>
        </p:nvSpPr>
        <p:spPr>
          <a:xfrm>
            <a:off x="963316" y="505672"/>
            <a:ext cx="10058400" cy="4050792"/>
          </a:xfrm>
        </p:spPr>
        <p:txBody>
          <a:bodyPr/>
          <a:lstStyle/>
          <a:p>
            <a:pPr marL="0" indent="0">
              <a:buNone/>
            </a:pPr>
            <a:r>
              <a:rPr lang="en-US" dirty="0"/>
              <a:t>2. While there is more than one node in the queue:</a:t>
            </a:r>
          </a:p>
          <a:p>
            <a:pPr marL="0" indent="0">
              <a:buNone/>
            </a:pPr>
            <a:r>
              <a:rPr lang="en-US" dirty="0"/>
              <a:t>   (</a:t>
            </a:r>
            <a:r>
              <a:rPr lang="en-US" dirty="0" err="1"/>
              <a:t>i</a:t>
            </a:r>
            <a:r>
              <a:rPr lang="en-US" dirty="0"/>
              <a:t>)   Remove the two nodes of highest priority (lowest frequency) from the queue</a:t>
            </a:r>
          </a:p>
          <a:p>
            <a:pPr marL="0" indent="0">
              <a:buNone/>
            </a:pPr>
            <a:r>
              <a:rPr lang="en-US" dirty="0"/>
              <a:t>   (ii)  Create a new internal node with these two nodes as children and with</a:t>
            </a:r>
          </a:p>
          <a:p>
            <a:pPr marL="0" indent="0">
              <a:buNone/>
            </a:pPr>
            <a:r>
              <a:rPr lang="en-US" dirty="0"/>
              <a:t>          frequency equal to the sum of the two nodes' frequencies.</a:t>
            </a:r>
          </a:p>
          <a:p>
            <a:pPr marL="0" indent="0">
              <a:buNone/>
            </a:pPr>
            <a:r>
              <a:rPr lang="en-US" dirty="0"/>
              <a:t>   (iii) Add the new node to the priority queue.</a:t>
            </a:r>
          </a:p>
          <a:p>
            <a:pPr marL="0" indent="0">
              <a:buNone/>
            </a:pPr>
            <a:r>
              <a:rPr lang="en-US" dirty="0"/>
              <a:t>3. The remaining node is the root node and the tree is complete.</a:t>
            </a:r>
          </a:p>
          <a:p>
            <a:endParaRPr lang="en-US" dirty="0"/>
          </a:p>
        </p:txBody>
      </p:sp>
    </p:spTree>
    <p:extLst>
      <p:ext uri="{BB962C8B-B14F-4D97-AF65-F5344CB8AC3E}">
        <p14:creationId xmlns:p14="http://schemas.microsoft.com/office/powerpoint/2010/main" val="410169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DE70-8B9B-4AA6-96FA-95E3A14230F4}"/>
              </a:ext>
            </a:extLst>
          </p:cNvPr>
          <p:cNvSpPr>
            <a:spLocks noGrp="1"/>
          </p:cNvSpPr>
          <p:nvPr>
            <p:ph type="title"/>
          </p:nvPr>
        </p:nvSpPr>
        <p:spPr/>
        <p:txBody>
          <a:bodyPr/>
          <a:lstStyle/>
          <a:p>
            <a:r>
              <a:rPr lang="en-US" dirty="0"/>
              <a:t>Creating a Huffman tree</a:t>
            </a:r>
          </a:p>
        </p:txBody>
      </p:sp>
      <p:sp>
        <p:nvSpPr>
          <p:cNvPr id="3" name="Content Placeholder 2">
            <a:extLst>
              <a:ext uri="{FF2B5EF4-FFF2-40B4-BE49-F238E27FC236}">
                <a16:creationId xmlns:a16="http://schemas.microsoft.com/office/drawing/2014/main" id="{5192E4F3-E7F4-474A-8271-EC7393F0EB3D}"/>
              </a:ext>
            </a:extLst>
          </p:cNvPr>
          <p:cNvSpPr>
            <a:spLocks noGrp="1"/>
          </p:cNvSpPr>
          <p:nvPr>
            <p:ph idx="1"/>
          </p:nvPr>
        </p:nvSpPr>
        <p:spPr/>
        <p:txBody>
          <a:bodyPr/>
          <a:lstStyle/>
          <a:p>
            <a:r>
              <a:rPr lang="en-US" dirty="0"/>
              <a:t>Consider some text consisting of only 'A', 'B', 'C', 'D' and 'E' character and their frequencies are 15, 7, 6, 6, 5 respectively. </a:t>
            </a:r>
          </a:p>
          <a:p>
            <a:r>
              <a:rPr lang="en-US" dirty="0"/>
              <a:t>Creation of the HUFFMAN TREE for this scenario according to the above mentioned algorithm is illustrated below-</a:t>
            </a:r>
          </a:p>
        </p:txBody>
      </p:sp>
      <p:pic>
        <p:nvPicPr>
          <p:cNvPr id="5" name="Picture 4">
            <a:extLst>
              <a:ext uri="{FF2B5EF4-FFF2-40B4-BE49-F238E27FC236}">
                <a16:creationId xmlns:a16="http://schemas.microsoft.com/office/drawing/2014/main" id="{D2003CC0-924C-458B-BEE4-E22C92FED202}"/>
              </a:ext>
            </a:extLst>
          </p:cNvPr>
          <p:cNvPicPr>
            <a:picLocks noChangeAspect="1"/>
          </p:cNvPicPr>
          <p:nvPr/>
        </p:nvPicPr>
        <p:blipFill rotWithShape="1">
          <a:blip r:embed="rId2"/>
          <a:srcRect r="6695" b="8380"/>
          <a:stretch/>
        </p:blipFill>
        <p:spPr>
          <a:xfrm>
            <a:off x="1224945" y="3586579"/>
            <a:ext cx="7714869" cy="2911875"/>
          </a:xfrm>
          <a:prstGeom prst="rect">
            <a:avLst/>
          </a:prstGeom>
        </p:spPr>
      </p:pic>
    </p:spTree>
    <p:extLst>
      <p:ext uri="{BB962C8B-B14F-4D97-AF65-F5344CB8AC3E}">
        <p14:creationId xmlns:p14="http://schemas.microsoft.com/office/powerpoint/2010/main" val="951354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D4D128-1645-4C26-B629-F585F11ED203}"/>
              </a:ext>
            </a:extLst>
          </p:cNvPr>
          <p:cNvPicPr>
            <a:picLocks noGrp="1" noChangeAspect="1"/>
          </p:cNvPicPr>
          <p:nvPr>
            <p:ph idx="1"/>
          </p:nvPr>
        </p:nvPicPr>
        <p:blipFill>
          <a:blip r:embed="rId2"/>
          <a:stretch>
            <a:fillRect/>
          </a:stretch>
        </p:blipFill>
        <p:spPr>
          <a:xfrm>
            <a:off x="2278049" y="879625"/>
            <a:ext cx="7635902" cy="5006270"/>
          </a:xfrm>
        </p:spPr>
      </p:pic>
    </p:spTree>
    <p:extLst>
      <p:ext uri="{BB962C8B-B14F-4D97-AF65-F5344CB8AC3E}">
        <p14:creationId xmlns:p14="http://schemas.microsoft.com/office/powerpoint/2010/main" val="2878829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7B203D0-A2BF-4A29-9094-2E8143F64BBC}"/>
              </a:ext>
            </a:extLst>
          </p:cNvPr>
          <p:cNvPicPr>
            <a:picLocks noGrp="1" noChangeAspect="1"/>
          </p:cNvPicPr>
          <p:nvPr>
            <p:ph idx="1"/>
          </p:nvPr>
        </p:nvPicPr>
        <p:blipFill>
          <a:blip r:embed="rId2"/>
          <a:stretch>
            <a:fillRect/>
          </a:stretch>
        </p:blipFill>
        <p:spPr>
          <a:xfrm>
            <a:off x="2109287" y="605421"/>
            <a:ext cx="6999201" cy="3700249"/>
          </a:xfrm>
        </p:spPr>
      </p:pic>
      <p:pic>
        <p:nvPicPr>
          <p:cNvPr id="9" name="Picture 8">
            <a:extLst>
              <a:ext uri="{FF2B5EF4-FFF2-40B4-BE49-F238E27FC236}">
                <a16:creationId xmlns:a16="http://schemas.microsoft.com/office/drawing/2014/main" id="{C6480721-9C64-468B-998B-89C3F6F5DDEB}"/>
              </a:ext>
            </a:extLst>
          </p:cNvPr>
          <p:cNvPicPr>
            <a:picLocks noChangeAspect="1"/>
          </p:cNvPicPr>
          <p:nvPr/>
        </p:nvPicPr>
        <p:blipFill>
          <a:blip r:embed="rId3"/>
          <a:stretch>
            <a:fillRect/>
          </a:stretch>
        </p:blipFill>
        <p:spPr>
          <a:xfrm>
            <a:off x="6226177" y="427756"/>
            <a:ext cx="4054191" cy="4244708"/>
          </a:xfrm>
          <a:prstGeom prst="rect">
            <a:avLst/>
          </a:prstGeom>
        </p:spPr>
      </p:pic>
      <p:sp>
        <p:nvSpPr>
          <p:cNvPr id="10" name="TextBox 9">
            <a:extLst>
              <a:ext uri="{FF2B5EF4-FFF2-40B4-BE49-F238E27FC236}">
                <a16:creationId xmlns:a16="http://schemas.microsoft.com/office/drawing/2014/main" id="{1A94A2A7-8F94-41B2-8202-347812C1F786}"/>
              </a:ext>
            </a:extLst>
          </p:cNvPr>
          <p:cNvSpPr txBox="1"/>
          <p:nvPr/>
        </p:nvSpPr>
        <p:spPr>
          <a:xfrm>
            <a:off x="1047565" y="5122416"/>
            <a:ext cx="9587883" cy="1200329"/>
          </a:xfrm>
          <a:prstGeom prst="rect">
            <a:avLst/>
          </a:prstGeom>
          <a:noFill/>
        </p:spPr>
        <p:txBody>
          <a:bodyPr wrap="square" rtlCol="0">
            <a:spAutoFit/>
          </a:bodyPr>
          <a:lstStyle/>
          <a:p>
            <a:r>
              <a:rPr lang="en-US" dirty="0"/>
              <a:t>The path from root to any leaf node stores the Huffman Code corresponding to character associated with that leaf node.</a:t>
            </a:r>
          </a:p>
          <a:p>
            <a:br>
              <a:rPr lang="en-US" dirty="0"/>
            </a:br>
            <a:endParaRPr lang="en-US" dirty="0"/>
          </a:p>
        </p:txBody>
      </p:sp>
    </p:spTree>
    <p:extLst>
      <p:ext uri="{BB962C8B-B14F-4D97-AF65-F5344CB8AC3E}">
        <p14:creationId xmlns:p14="http://schemas.microsoft.com/office/powerpoint/2010/main" val="4069627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50</TotalTime>
  <Words>634</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Rockwell</vt:lpstr>
      <vt:lpstr>Rockwell Condensed</vt:lpstr>
      <vt:lpstr>Wingdings</vt:lpstr>
      <vt:lpstr>Wood Type</vt:lpstr>
      <vt:lpstr>HUFFMAN CODING</vt:lpstr>
      <vt:lpstr>What is Huffman coding?</vt:lpstr>
      <vt:lpstr>What are the benefits of Huffman coding?</vt:lpstr>
      <vt:lpstr>PowerPoint Presentation</vt:lpstr>
      <vt:lpstr>How does Huffman coding work?</vt:lpstr>
      <vt:lpstr>PowerPoint Presentation</vt:lpstr>
      <vt:lpstr>Creating a Huffman tree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KAWSAR</dc:creator>
  <cp:lastModifiedBy>KAWSAR</cp:lastModifiedBy>
  <cp:revision>6</cp:revision>
  <dcterms:created xsi:type="dcterms:W3CDTF">2019-05-06T17:42:40Z</dcterms:created>
  <dcterms:modified xsi:type="dcterms:W3CDTF">2019-05-06T18:32:43Z</dcterms:modified>
</cp:coreProperties>
</file>