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1" r:id="rId1"/>
  </p:sldMasterIdLst>
  <p:sldIdLst>
    <p:sldId id="256" r:id="rId2"/>
    <p:sldId id="257" r:id="rId3"/>
    <p:sldId id="258" r:id="rId4"/>
    <p:sldId id="259" r:id="rId5"/>
    <p:sldId id="260" r:id="rId6"/>
    <p:sldId id="265" r:id="rId7"/>
    <p:sldId id="264" r:id="rId8"/>
    <p:sldId id="261" r:id="rId9"/>
    <p:sldId id="266" r:id="rId10"/>
    <p:sldId id="262" r:id="rId11"/>
    <p:sldId id="263"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9740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46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853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39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524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277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363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5203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92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644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999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459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205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27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847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95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99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7847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f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7806-4E40-469C-A76B-7682BDFA9159}"/>
              </a:ext>
            </a:extLst>
          </p:cNvPr>
          <p:cNvSpPr>
            <a:spLocks noGrp="1"/>
          </p:cNvSpPr>
          <p:nvPr>
            <p:ph type="title"/>
          </p:nvPr>
        </p:nvSpPr>
        <p:spPr>
          <a:xfrm>
            <a:off x="1030287" y="201227"/>
            <a:ext cx="10131425" cy="5361830"/>
          </a:xfrm>
        </p:spPr>
        <p:txBody>
          <a:bodyPr/>
          <a:lstStyle/>
          <a:p>
            <a:pPr algn="ctr"/>
            <a:r>
              <a:rPr lang="en-US" b="1" dirty="0">
                <a:latin typeface="Arial Black" panose="020B0A04020102020204" pitchFamily="34" charset="0"/>
              </a:rPr>
              <a:t>FAKE JOB DETECTION</a:t>
            </a:r>
            <a:endParaRPr lang="en-IN" b="1" dirty="0">
              <a:latin typeface="Arial Black" panose="020B0A04020102020204" pitchFamily="34" charset="0"/>
            </a:endParaRPr>
          </a:p>
        </p:txBody>
      </p:sp>
      <p:sp>
        <p:nvSpPr>
          <p:cNvPr id="3" name="TextBox 2">
            <a:extLst>
              <a:ext uri="{FF2B5EF4-FFF2-40B4-BE49-F238E27FC236}">
                <a16:creationId xmlns:a16="http://schemas.microsoft.com/office/drawing/2014/main" id="{74F359C5-7C64-444A-A6B5-E23047C74080}"/>
              </a:ext>
            </a:extLst>
          </p:cNvPr>
          <p:cNvSpPr txBox="1"/>
          <p:nvPr/>
        </p:nvSpPr>
        <p:spPr>
          <a:xfrm>
            <a:off x="9135122" y="4483223"/>
            <a:ext cx="1612557" cy="646331"/>
          </a:xfrm>
          <a:prstGeom prst="rect">
            <a:avLst/>
          </a:prstGeom>
          <a:noFill/>
        </p:spPr>
        <p:txBody>
          <a:bodyPr wrap="none" rtlCol="0">
            <a:spAutoFit/>
          </a:bodyPr>
          <a:lstStyle/>
          <a:p>
            <a:r>
              <a:rPr lang="en-US" dirty="0">
                <a:latin typeface="Palatino Linotype" panose="02040502050505030304" pitchFamily="18" charset="0"/>
              </a:rPr>
              <a:t>ARDHRA P R</a:t>
            </a:r>
          </a:p>
          <a:p>
            <a:r>
              <a:rPr lang="en-US" dirty="0">
                <a:latin typeface="Palatino Linotype" panose="02040502050505030304" pitchFamily="18" charset="0"/>
              </a:rPr>
              <a:t>S3-A</a:t>
            </a:r>
            <a:endParaRPr lang="en-IN" dirty="0">
              <a:latin typeface="Palatino Linotype" panose="02040502050505030304" pitchFamily="18" charset="0"/>
            </a:endParaRPr>
          </a:p>
        </p:txBody>
      </p:sp>
    </p:spTree>
    <p:extLst>
      <p:ext uri="{BB962C8B-B14F-4D97-AF65-F5344CB8AC3E}">
        <p14:creationId xmlns:p14="http://schemas.microsoft.com/office/powerpoint/2010/main" val="1441788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0D50-CB05-451F-87AB-61C50B27DDBC}"/>
              </a:ext>
            </a:extLst>
          </p:cNvPr>
          <p:cNvSpPr>
            <a:spLocks noGrp="1"/>
          </p:cNvSpPr>
          <p:nvPr>
            <p:ph type="title"/>
          </p:nvPr>
        </p:nvSpPr>
        <p:spPr>
          <a:xfrm>
            <a:off x="1245772" y="0"/>
            <a:ext cx="10018713" cy="2299317"/>
          </a:xfrm>
        </p:spPr>
        <p:txBody>
          <a:bodyPr>
            <a:normAutofit/>
          </a:bodyPr>
          <a:lstStyle/>
          <a:p>
            <a:r>
              <a:rPr lang="en-US" u="sng" dirty="0"/>
              <a:t>DATASETS</a:t>
            </a:r>
            <a:br>
              <a:rPr lang="en-US" u="sng" dirty="0"/>
            </a:br>
            <a:r>
              <a:rPr lang="da-DK" sz="3200" b="0" i="0" dirty="0">
                <a:solidFill>
                  <a:srgbClr val="000000"/>
                </a:solidFill>
                <a:effectLst/>
                <a:latin typeface="Inter"/>
              </a:rPr>
              <a:t>Dataset : 'fake_job_postings.csv</a:t>
            </a:r>
            <a:r>
              <a:rPr lang="da-DK" sz="2200" b="0" i="0" dirty="0">
                <a:solidFill>
                  <a:srgbClr val="000000"/>
                </a:solidFill>
                <a:effectLst/>
                <a:latin typeface="Palatino Linotype" panose="02040502050505030304" pitchFamily="18" charset="0"/>
              </a:rPr>
              <a:t>’ (17880 rows &amp;18 columns)</a:t>
            </a:r>
            <a:br>
              <a:rPr lang="en-US" u="sng" dirty="0"/>
            </a:br>
            <a:endParaRPr lang="en-IN" u="sng" dirty="0"/>
          </a:p>
        </p:txBody>
      </p:sp>
      <p:pic>
        <p:nvPicPr>
          <p:cNvPr id="5" name="Content Placeholder 4">
            <a:extLst>
              <a:ext uri="{FF2B5EF4-FFF2-40B4-BE49-F238E27FC236}">
                <a16:creationId xmlns:a16="http://schemas.microsoft.com/office/drawing/2014/main" id="{6D611968-F0E7-44BD-B930-91C6019F0013}"/>
              </a:ext>
            </a:extLst>
          </p:cNvPr>
          <p:cNvPicPr>
            <a:picLocks noGrp="1" noChangeAspect="1"/>
          </p:cNvPicPr>
          <p:nvPr>
            <p:ph idx="1"/>
          </p:nvPr>
        </p:nvPicPr>
        <p:blipFill rotWithShape="1">
          <a:blip r:embed="rId2"/>
          <a:srcRect t="17705"/>
          <a:stretch/>
        </p:blipFill>
        <p:spPr>
          <a:xfrm>
            <a:off x="1245772" y="1757778"/>
            <a:ext cx="10408257" cy="4410349"/>
          </a:xfrm>
        </p:spPr>
      </p:pic>
    </p:spTree>
    <p:extLst>
      <p:ext uri="{BB962C8B-B14F-4D97-AF65-F5344CB8AC3E}">
        <p14:creationId xmlns:p14="http://schemas.microsoft.com/office/powerpoint/2010/main" val="63514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ADE7-AB8C-44E2-AA68-A572846C8C15}"/>
              </a:ext>
            </a:extLst>
          </p:cNvPr>
          <p:cNvSpPr>
            <a:spLocks noGrp="1"/>
          </p:cNvSpPr>
          <p:nvPr>
            <p:ph type="title"/>
          </p:nvPr>
        </p:nvSpPr>
        <p:spPr>
          <a:xfrm>
            <a:off x="1484310" y="113868"/>
            <a:ext cx="10018713" cy="1752599"/>
          </a:xfrm>
        </p:spPr>
        <p:txBody>
          <a:bodyPr/>
          <a:lstStyle/>
          <a:p>
            <a:r>
              <a:rPr lang="en-US" u="sng" dirty="0"/>
              <a:t>DETAILS OF BACK-END DESIGN, CODING </a:t>
            </a:r>
            <a:endParaRPr lang="en-IN" u="sng" dirty="0"/>
          </a:p>
        </p:txBody>
      </p:sp>
      <p:sp>
        <p:nvSpPr>
          <p:cNvPr id="3" name="Content Placeholder 2">
            <a:extLst>
              <a:ext uri="{FF2B5EF4-FFF2-40B4-BE49-F238E27FC236}">
                <a16:creationId xmlns:a16="http://schemas.microsoft.com/office/drawing/2014/main" id="{DD093BBB-18AC-4F6E-A0CC-6E0297246F0F}"/>
              </a:ext>
            </a:extLst>
          </p:cNvPr>
          <p:cNvSpPr>
            <a:spLocks noGrp="1"/>
          </p:cNvSpPr>
          <p:nvPr>
            <p:ph idx="1"/>
          </p:nvPr>
        </p:nvSpPr>
        <p:spPr>
          <a:xfrm>
            <a:off x="1164714" y="642891"/>
            <a:ext cx="10018713" cy="3662780"/>
          </a:xfrm>
        </p:spPr>
        <p:txBody>
          <a:bodyPr/>
          <a:lstStyle/>
          <a:p>
            <a:pPr marL="0" indent="0" algn="ctr">
              <a:buNone/>
            </a:pPr>
            <a:r>
              <a:rPr lang="en-US" b="1" dirty="0"/>
              <a:t>ENVIRONMENT  AND TOOLS FOR THE PROJECT:</a:t>
            </a:r>
          </a:p>
          <a:p>
            <a:pPr marL="0" indent="0" algn="ctr">
              <a:buNone/>
            </a:pPr>
            <a:r>
              <a:rPr lang="en-US" dirty="0"/>
              <a:t>Language : </a:t>
            </a:r>
            <a:r>
              <a:rPr lang="en-US" b="1" dirty="0"/>
              <a:t>Python</a:t>
            </a:r>
          </a:p>
          <a:p>
            <a:pPr marL="0" indent="0" algn="ctr">
              <a:buNone/>
            </a:pPr>
            <a:r>
              <a:rPr lang="en-US" dirty="0"/>
              <a:t> Libraries</a:t>
            </a:r>
            <a:endParaRPr lang="en-IN" dirty="0"/>
          </a:p>
        </p:txBody>
      </p:sp>
      <p:pic>
        <p:nvPicPr>
          <p:cNvPr id="5" name="Picture 4">
            <a:extLst>
              <a:ext uri="{FF2B5EF4-FFF2-40B4-BE49-F238E27FC236}">
                <a16:creationId xmlns:a16="http://schemas.microsoft.com/office/drawing/2014/main" id="{047CA393-BD16-4ADD-96C5-39504A5144B9}"/>
              </a:ext>
            </a:extLst>
          </p:cNvPr>
          <p:cNvPicPr>
            <a:picLocks noChangeAspect="1"/>
          </p:cNvPicPr>
          <p:nvPr/>
        </p:nvPicPr>
        <p:blipFill>
          <a:blip r:embed="rId2"/>
          <a:stretch>
            <a:fillRect/>
          </a:stretch>
        </p:blipFill>
        <p:spPr>
          <a:xfrm>
            <a:off x="1164714" y="3419292"/>
            <a:ext cx="2766151" cy="1117986"/>
          </a:xfrm>
          <a:prstGeom prst="rect">
            <a:avLst/>
          </a:prstGeom>
        </p:spPr>
      </p:pic>
      <p:pic>
        <p:nvPicPr>
          <p:cNvPr id="7" name="Picture 6">
            <a:extLst>
              <a:ext uri="{FF2B5EF4-FFF2-40B4-BE49-F238E27FC236}">
                <a16:creationId xmlns:a16="http://schemas.microsoft.com/office/drawing/2014/main" id="{B2B5C2FC-0F46-4FFA-B424-CCC74CFA7BC8}"/>
              </a:ext>
            </a:extLst>
          </p:cNvPr>
          <p:cNvPicPr>
            <a:picLocks noChangeAspect="1"/>
          </p:cNvPicPr>
          <p:nvPr/>
        </p:nvPicPr>
        <p:blipFill>
          <a:blip r:embed="rId3"/>
          <a:stretch>
            <a:fillRect/>
          </a:stretch>
        </p:blipFill>
        <p:spPr>
          <a:xfrm>
            <a:off x="4845421" y="3366142"/>
            <a:ext cx="2766151" cy="1414296"/>
          </a:xfrm>
          <a:prstGeom prst="rect">
            <a:avLst/>
          </a:prstGeom>
        </p:spPr>
      </p:pic>
      <p:pic>
        <p:nvPicPr>
          <p:cNvPr id="9" name="Picture 8">
            <a:extLst>
              <a:ext uri="{FF2B5EF4-FFF2-40B4-BE49-F238E27FC236}">
                <a16:creationId xmlns:a16="http://schemas.microsoft.com/office/drawing/2014/main" id="{16F213DE-E181-459E-87BF-C8A40AF243BB}"/>
              </a:ext>
            </a:extLst>
          </p:cNvPr>
          <p:cNvPicPr>
            <a:picLocks noChangeAspect="1"/>
          </p:cNvPicPr>
          <p:nvPr/>
        </p:nvPicPr>
        <p:blipFill>
          <a:blip r:embed="rId4"/>
          <a:stretch>
            <a:fillRect/>
          </a:stretch>
        </p:blipFill>
        <p:spPr>
          <a:xfrm>
            <a:off x="8357722" y="3291212"/>
            <a:ext cx="3105150" cy="1466850"/>
          </a:xfrm>
          <a:prstGeom prst="rect">
            <a:avLst/>
          </a:prstGeom>
        </p:spPr>
      </p:pic>
      <p:pic>
        <p:nvPicPr>
          <p:cNvPr id="11" name="Picture 10">
            <a:extLst>
              <a:ext uri="{FF2B5EF4-FFF2-40B4-BE49-F238E27FC236}">
                <a16:creationId xmlns:a16="http://schemas.microsoft.com/office/drawing/2014/main" id="{A92049D7-814A-4471-8613-DB93746DF067}"/>
              </a:ext>
            </a:extLst>
          </p:cNvPr>
          <p:cNvPicPr>
            <a:picLocks noChangeAspect="1"/>
          </p:cNvPicPr>
          <p:nvPr/>
        </p:nvPicPr>
        <p:blipFill>
          <a:blip r:embed="rId5"/>
          <a:stretch>
            <a:fillRect/>
          </a:stretch>
        </p:blipFill>
        <p:spPr>
          <a:xfrm>
            <a:off x="2366074" y="4843020"/>
            <a:ext cx="2816699" cy="1516323"/>
          </a:xfrm>
          <a:prstGeom prst="rect">
            <a:avLst/>
          </a:prstGeom>
        </p:spPr>
      </p:pic>
      <p:pic>
        <p:nvPicPr>
          <p:cNvPr id="13" name="Picture 12">
            <a:extLst>
              <a:ext uri="{FF2B5EF4-FFF2-40B4-BE49-F238E27FC236}">
                <a16:creationId xmlns:a16="http://schemas.microsoft.com/office/drawing/2014/main" id="{C6D33A1A-7922-49DB-9F03-7E48B6767F35}"/>
              </a:ext>
            </a:extLst>
          </p:cNvPr>
          <p:cNvPicPr>
            <a:picLocks noChangeAspect="1"/>
          </p:cNvPicPr>
          <p:nvPr/>
        </p:nvPicPr>
        <p:blipFill>
          <a:blip r:embed="rId6"/>
          <a:stretch>
            <a:fillRect/>
          </a:stretch>
        </p:blipFill>
        <p:spPr>
          <a:xfrm>
            <a:off x="7346581" y="5436463"/>
            <a:ext cx="2673820" cy="955890"/>
          </a:xfrm>
          <a:prstGeom prst="rect">
            <a:avLst/>
          </a:prstGeom>
        </p:spPr>
      </p:pic>
    </p:spTree>
    <p:extLst>
      <p:ext uri="{BB962C8B-B14F-4D97-AF65-F5344CB8AC3E}">
        <p14:creationId xmlns:p14="http://schemas.microsoft.com/office/powerpoint/2010/main" val="66642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B3661B-445F-4E70-8A23-F610B51E1579}"/>
              </a:ext>
            </a:extLst>
          </p:cNvPr>
          <p:cNvSpPr>
            <a:spLocks noGrp="1"/>
          </p:cNvSpPr>
          <p:nvPr>
            <p:ph type="title" idx="4294967295"/>
          </p:nvPr>
        </p:nvSpPr>
        <p:spPr>
          <a:xfrm>
            <a:off x="1516340" y="375081"/>
            <a:ext cx="10018712" cy="6052352"/>
          </a:xfrm>
        </p:spPr>
        <p:txBody>
          <a:bodyPr>
            <a:normAutofit fontScale="90000"/>
          </a:bodyPr>
          <a:lstStyle/>
          <a:p>
            <a:pPr algn="l">
              <a:lnSpc>
                <a:spcPct val="150000"/>
              </a:lnSpc>
            </a:pPr>
            <a:r>
              <a:rPr lang="en-US" sz="1800" b="1" dirty="0">
                <a:latin typeface="Palatino Linotype" panose="02040502050505030304" pitchFamily="18" charset="0"/>
              </a:rPr>
              <a:t>Python: </a:t>
            </a:r>
            <a:r>
              <a:rPr lang="en-US" sz="1800" dirty="0">
                <a:latin typeface="Palatino Linotype" panose="02040502050505030304" pitchFamily="18" charset="0"/>
              </a:rPr>
              <a:t>The language using to develop this project is python. The reason for choosing python is because it is currently the most popular programming language for machine learning. Python code is understandable by humans which makes it easier to build models for machine learning.</a:t>
            </a:r>
            <a:br>
              <a:rPr lang="en-US" sz="1800" dirty="0">
                <a:latin typeface="Palatino Linotype" panose="02040502050505030304" pitchFamily="18" charset="0"/>
              </a:rPr>
            </a:br>
            <a:r>
              <a:rPr lang="en-US" sz="1800" dirty="0">
                <a:latin typeface="Palatino Linotype" panose="02040502050505030304" pitchFamily="18" charset="0"/>
              </a:rPr>
              <a:t>                        The major libraries using include pandas, </a:t>
            </a:r>
            <a:r>
              <a:rPr lang="en-US" sz="1800" dirty="0" err="1">
                <a:latin typeface="Palatino Linotype" panose="02040502050505030304" pitchFamily="18" charset="0"/>
              </a:rPr>
              <a:t>numpy</a:t>
            </a:r>
            <a:r>
              <a:rPr lang="en-US" sz="1800" dirty="0">
                <a:latin typeface="Palatino Linotype" panose="02040502050505030304" pitchFamily="18" charset="0"/>
              </a:rPr>
              <a:t>, matplotlib, scikit learn and spacy. </a:t>
            </a:r>
            <a:br>
              <a:rPr lang="en-US" sz="1800" dirty="0">
                <a:latin typeface="Palatino Linotype" panose="02040502050505030304" pitchFamily="18" charset="0"/>
              </a:rPr>
            </a:br>
            <a:r>
              <a:rPr lang="en-US" sz="1800" b="1" dirty="0">
                <a:latin typeface="Palatino Linotype" panose="02040502050505030304" pitchFamily="18" charset="0"/>
              </a:rPr>
              <a:t>Pandas: </a:t>
            </a:r>
            <a:r>
              <a:rPr lang="en-US" sz="1800" dirty="0">
                <a:latin typeface="Palatino Linotype" panose="02040502050505030304" pitchFamily="18" charset="0"/>
              </a:rPr>
              <a:t> stands for  python data analysis library. Pandas can be used to import data and create a python object with rows and columns and can also be used to write data into a file. Using various commands pandas can be used for viewing, selecting, filtering and analyzing the data as well. </a:t>
            </a:r>
            <a:br>
              <a:rPr lang="en-US" sz="1800" dirty="0">
                <a:latin typeface="Palatino Linotype" panose="02040502050505030304" pitchFamily="18" charset="0"/>
              </a:rPr>
            </a:br>
            <a:r>
              <a:rPr lang="en-US" sz="1800" b="1" dirty="0" err="1">
                <a:latin typeface="Palatino Linotype" panose="02040502050505030304" pitchFamily="18" charset="0"/>
              </a:rPr>
              <a:t>Numpy</a:t>
            </a:r>
            <a:r>
              <a:rPr lang="en-US" sz="1800" b="1" dirty="0">
                <a:latin typeface="Palatino Linotype" panose="02040502050505030304" pitchFamily="18" charset="0"/>
              </a:rPr>
              <a:t>:</a:t>
            </a:r>
            <a:r>
              <a:rPr lang="en-US" sz="1800" dirty="0">
                <a:latin typeface="Palatino Linotype" panose="02040502050505030304" pitchFamily="18" charset="0"/>
              </a:rPr>
              <a:t> consists of multi dimensional array as well as matrix data structure. It can be used to perform </a:t>
            </a:r>
            <a:r>
              <a:rPr lang="en-US" sz="1800" dirty="0" err="1">
                <a:latin typeface="Palatino Linotype" panose="02040502050505030304" pitchFamily="18" charset="0"/>
              </a:rPr>
              <a:t>fourier</a:t>
            </a:r>
            <a:r>
              <a:rPr lang="en-US" sz="1800" dirty="0">
                <a:latin typeface="Palatino Linotype" panose="02040502050505030304" pitchFamily="18" charset="0"/>
              </a:rPr>
              <a:t> transformation and mathematical operations on arrays such as statistical and algebraic operations. </a:t>
            </a:r>
            <a:r>
              <a:rPr lang="en-US" sz="1800" b="1" dirty="0">
                <a:latin typeface="Palatino Linotype" panose="02040502050505030304" pitchFamily="18" charset="0"/>
              </a:rPr>
              <a:t>Matplotlib: </a:t>
            </a:r>
            <a:r>
              <a:rPr lang="en-US" sz="1800" dirty="0">
                <a:latin typeface="Palatino Linotype" panose="02040502050505030304" pitchFamily="18" charset="0"/>
              </a:rPr>
              <a:t>is an amazing visualization  library. It can be used to create interactive graphs, charts and maps. </a:t>
            </a:r>
            <a:r>
              <a:rPr lang="en-US" sz="1800" b="1" dirty="0">
                <a:latin typeface="Palatino Linotype" panose="02040502050505030304" pitchFamily="18" charset="0"/>
              </a:rPr>
              <a:t>Scikit learn: </a:t>
            </a:r>
            <a:r>
              <a:rPr lang="en-US" sz="1800" dirty="0">
                <a:latin typeface="Palatino Linotype" panose="02040502050505030304" pitchFamily="18" charset="0"/>
              </a:rPr>
              <a:t>is very beneficial library as it provides with large number of  useful tools which makes implementing machine learning in  python a lot easier. It provides the ability to use many supervised and unsupervised  algorithms just by importing those algorithms using the library. </a:t>
            </a:r>
            <a:br>
              <a:rPr lang="en-US" sz="1800" dirty="0">
                <a:latin typeface="Palatino Linotype" panose="02040502050505030304" pitchFamily="18" charset="0"/>
              </a:rPr>
            </a:br>
            <a:r>
              <a:rPr lang="en-US" sz="1800" b="1" dirty="0">
                <a:latin typeface="Palatino Linotype" panose="02040502050505030304" pitchFamily="18" charset="0"/>
              </a:rPr>
              <a:t>Spacy: </a:t>
            </a:r>
            <a:r>
              <a:rPr lang="en-US" sz="1800" dirty="0">
                <a:latin typeface="Palatino Linotype" panose="02040502050505030304" pitchFamily="18" charset="0"/>
              </a:rPr>
              <a:t> is an open source software library for advanced natural language processing written in programming languages like python and </a:t>
            </a:r>
            <a:r>
              <a:rPr lang="en-US" sz="1800" dirty="0" err="1">
                <a:latin typeface="Palatino Linotype" panose="02040502050505030304" pitchFamily="18" charset="0"/>
              </a:rPr>
              <a:t>cyton</a:t>
            </a:r>
            <a:endParaRPr lang="en-IN" sz="1800" b="1" dirty="0">
              <a:latin typeface="Palatino Linotype" panose="02040502050505030304" pitchFamily="18" charset="0"/>
            </a:endParaRPr>
          </a:p>
        </p:txBody>
      </p:sp>
    </p:spTree>
    <p:extLst>
      <p:ext uri="{BB962C8B-B14F-4D97-AF65-F5344CB8AC3E}">
        <p14:creationId xmlns:p14="http://schemas.microsoft.com/office/powerpoint/2010/main" val="225951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FC08-46C6-43A0-9C1C-D72BA5361CA5}"/>
              </a:ext>
            </a:extLst>
          </p:cNvPr>
          <p:cNvSpPr>
            <a:spLocks noGrp="1"/>
          </p:cNvSpPr>
          <p:nvPr>
            <p:ph type="title"/>
          </p:nvPr>
        </p:nvSpPr>
        <p:spPr>
          <a:xfrm>
            <a:off x="1493189" y="2159493"/>
            <a:ext cx="10018713" cy="1752599"/>
          </a:xfrm>
        </p:spPr>
        <p:txBody>
          <a:bodyPr/>
          <a:lstStyle/>
          <a:p>
            <a:r>
              <a:rPr lang="en-US" b="1" dirty="0">
                <a:latin typeface="Palatino Linotype" panose="02040502050505030304" pitchFamily="18" charset="0"/>
              </a:rPr>
              <a:t>THANK YOU</a:t>
            </a:r>
            <a:endParaRPr lang="en-IN" b="1" dirty="0">
              <a:latin typeface="Palatino Linotype" panose="02040502050505030304" pitchFamily="18" charset="0"/>
            </a:endParaRPr>
          </a:p>
        </p:txBody>
      </p:sp>
    </p:spTree>
    <p:extLst>
      <p:ext uri="{BB962C8B-B14F-4D97-AF65-F5344CB8AC3E}">
        <p14:creationId xmlns:p14="http://schemas.microsoft.com/office/powerpoint/2010/main" val="225368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E715-F62C-4B66-879C-EAE5581ED9FD}"/>
              </a:ext>
            </a:extLst>
          </p:cNvPr>
          <p:cNvSpPr>
            <a:spLocks noGrp="1"/>
          </p:cNvSpPr>
          <p:nvPr>
            <p:ph type="title"/>
          </p:nvPr>
        </p:nvSpPr>
        <p:spPr>
          <a:xfrm>
            <a:off x="1086643" y="256761"/>
            <a:ext cx="10018713" cy="1752599"/>
          </a:xfrm>
        </p:spPr>
        <p:txBody>
          <a:bodyPr/>
          <a:lstStyle/>
          <a:p>
            <a:r>
              <a:rPr lang="en-US" u="sng" dirty="0"/>
              <a:t>RELEVANCE OF TOPIC</a:t>
            </a:r>
            <a:endParaRPr lang="en-IN" u="sng" dirty="0"/>
          </a:p>
        </p:txBody>
      </p:sp>
      <p:sp>
        <p:nvSpPr>
          <p:cNvPr id="3" name="Content Placeholder 2">
            <a:extLst>
              <a:ext uri="{FF2B5EF4-FFF2-40B4-BE49-F238E27FC236}">
                <a16:creationId xmlns:a16="http://schemas.microsoft.com/office/drawing/2014/main" id="{3DD0591D-7245-4C0F-8696-500169D95502}"/>
              </a:ext>
            </a:extLst>
          </p:cNvPr>
          <p:cNvSpPr>
            <a:spLocks noGrp="1"/>
          </p:cNvSpPr>
          <p:nvPr>
            <p:ph idx="1"/>
          </p:nvPr>
        </p:nvSpPr>
        <p:spPr>
          <a:xfrm>
            <a:off x="1245770" y="2009360"/>
            <a:ext cx="10018713" cy="3654288"/>
          </a:xfrm>
        </p:spPr>
        <p:txBody>
          <a:bodyPr>
            <a:noAutofit/>
          </a:bodyPr>
          <a:lstStyle/>
          <a:p>
            <a:pPr>
              <a:lnSpc>
                <a:spcPct val="160000"/>
              </a:lnSpc>
            </a:pPr>
            <a:r>
              <a:rPr lang="en-US" sz="1800" dirty="0">
                <a:solidFill>
                  <a:srgbClr val="000000"/>
                </a:solidFill>
                <a:effectLst/>
                <a:latin typeface="Palatino Linotype" panose="02040502050505030304" pitchFamily="18" charset="0"/>
                <a:ea typeface="Times New Roman" panose="02020603050405020304" pitchFamily="18" charset="0"/>
                <a:cs typeface="Calibri" panose="020F0502020204030204" pitchFamily="34" charset="0"/>
              </a:rPr>
              <a:t>The number of fake job recruitment has increased during the COVID-19 pandemics due to the rise of the unemployment rates. In recent days, many companies prefer to post their vacancies </a:t>
            </a:r>
            <a:r>
              <a:rPr lang="en-US" sz="1800" dirty="0">
                <a:solidFill>
                  <a:srgbClr val="000000"/>
                </a:solidFill>
                <a:latin typeface="Palatino Linotype" panose="02040502050505030304" pitchFamily="18" charset="0"/>
                <a:ea typeface="Times New Roman" panose="02020603050405020304" pitchFamily="18" charset="0"/>
                <a:cs typeface="Calibri" panose="020F0502020204030204" pitchFamily="34" charset="0"/>
              </a:rPr>
              <a:t>online so that these can be accessed easily  by the candidates. However, this intention may be one type of scam by the fraud people because they offer employment to job-seekers in terms of taking money from them. There are a lot of job advertisements on the internet, even reputed job advertising sites, which never seem fake. But after the selection, the recruiters start asking for the money and the bank details. Many of the candidates fall in the their trap and lose a lot of money and current job sometimes. </a:t>
            </a:r>
            <a:r>
              <a:rPr lang="en-US" sz="1800" dirty="0">
                <a:solidFill>
                  <a:srgbClr val="000000"/>
                </a:solidFill>
                <a:effectLst/>
                <a:latin typeface="Palatino Linotype" panose="02040502050505030304" pitchFamily="18" charset="0"/>
                <a:ea typeface="Times New Roman" panose="02020603050405020304" pitchFamily="18" charset="0"/>
                <a:cs typeface="Calibri" panose="020F0502020204030204" pitchFamily="34" charset="0"/>
              </a:rPr>
              <a:t> Certain fraudulent job advertisements against a reputed company can be posted to lose their credibility.  So, it is better to identify whether a job </a:t>
            </a:r>
            <a:r>
              <a:rPr lang="en-US" sz="1800" dirty="0">
                <a:solidFill>
                  <a:srgbClr val="000000"/>
                </a:solidFill>
                <a:latin typeface="Palatino Linotype" panose="02040502050505030304" pitchFamily="18" charset="0"/>
                <a:ea typeface="Times New Roman" panose="02020603050405020304" pitchFamily="18" charset="0"/>
                <a:cs typeface="Calibri" panose="020F0502020204030204" pitchFamily="34" charset="0"/>
              </a:rPr>
              <a:t>advertisement posted on the site is real or fake.</a:t>
            </a:r>
            <a:endParaRPr lang="en-US" sz="1800" dirty="0">
              <a:latin typeface="Palatino Linotype" panose="02040502050505030304" pitchFamily="18" charset="0"/>
              <a:cs typeface="Calibri" panose="020F0502020204030204" pitchFamily="34" charset="0"/>
            </a:endParaRPr>
          </a:p>
        </p:txBody>
      </p:sp>
    </p:spTree>
    <p:extLst>
      <p:ext uri="{BB962C8B-B14F-4D97-AF65-F5344CB8AC3E}">
        <p14:creationId xmlns:p14="http://schemas.microsoft.com/office/powerpoint/2010/main" val="211015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D49F-A67C-4649-A82C-C49DDAEC7386}"/>
              </a:ext>
            </a:extLst>
          </p:cNvPr>
          <p:cNvSpPr>
            <a:spLocks noGrp="1"/>
          </p:cNvSpPr>
          <p:nvPr>
            <p:ph type="title"/>
          </p:nvPr>
        </p:nvSpPr>
        <p:spPr>
          <a:xfrm>
            <a:off x="1357090" y="168965"/>
            <a:ext cx="10018713" cy="1752599"/>
          </a:xfrm>
        </p:spPr>
        <p:txBody>
          <a:bodyPr/>
          <a:lstStyle/>
          <a:p>
            <a:r>
              <a:rPr lang="en-US" u="sng" dirty="0"/>
              <a:t> DESCRPTION OF THE PROJECT </a:t>
            </a:r>
            <a:endParaRPr lang="en-IN" u="sng" dirty="0"/>
          </a:p>
        </p:txBody>
      </p:sp>
      <p:sp>
        <p:nvSpPr>
          <p:cNvPr id="3" name="Content Placeholder 2">
            <a:extLst>
              <a:ext uri="{FF2B5EF4-FFF2-40B4-BE49-F238E27FC236}">
                <a16:creationId xmlns:a16="http://schemas.microsoft.com/office/drawing/2014/main" id="{A930724C-1C96-46C2-BC03-D3D259D8AE07}"/>
              </a:ext>
            </a:extLst>
          </p:cNvPr>
          <p:cNvSpPr>
            <a:spLocks noGrp="1"/>
          </p:cNvSpPr>
          <p:nvPr>
            <p:ph idx="1"/>
          </p:nvPr>
        </p:nvSpPr>
        <p:spPr>
          <a:xfrm>
            <a:off x="1484310" y="1991138"/>
            <a:ext cx="10018713" cy="3124201"/>
          </a:xfrm>
        </p:spPr>
        <p:txBody>
          <a:bodyPr>
            <a:normAutofit fontScale="25000" lnSpcReduction="20000"/>
          </a:bodyPr>
          <a:lstStyle/>
          <a:p>
            <a:pPr>
              <a:lnSpc>
                <a:spcPct val="170000"/>
              </a:lnSpc>
              <a:spcAft>
                <a:spcPts val="600"/>
              </a:spcAft>
            </a:pPr>
            <a:r>
              <a:rPr lang="en-US" sz="7200" dirty="0">
                <a:solidFill>
                  <a:srgbClr val="000000"/>
                </a:solidFill>
                <a:effectLst/>
                <a:latin typeface="Palatino Linotype" panose="02040502050505030304" pitchFamily="18" charset="0"/>
                <a:ea typeface="Times New Roman" panose="02020603050405020304" pitchFamily="18" charset="0"/>
                <a:cs typeface="Palatino Linotype" panose="02040502050505030304" pitchFamily="18" charset="0"/>
              </a:rPr>
              <a:t>Fake Job Detection is an automated tool using machine learning to detect fraud post for jobs in the internet. </a:t>
            </a:r>
            <a:r>
              <a:rPr lang="en-US" sz="7200" dirty="0">
                <a:solidFill>
                  <a:srgbClr val="000000"/>
                </a:solidFill>
                <a:effectLst/>
                <a:latin typeface="Palatino Linotype" panose="02040502050505030304" pitchFamily="18" charset="0"/>
                <a:ea typeface="Times New Roman" panose="02020603050405020304" pitchFamily="18" charset="0"/>
              </a:rPr>
              <a:t>The fake job detection technique focuses on obtaining an automated tool for identifying fake jobs and helps people to avoid application for these jobs. Therefore, machine learning approach is applied which employs several classification algorithms for recognizing fake posts. In that case, a classification tool detects fake job posts from a larger number of job posts and makes aware of the user. Supervised learning algorithm as classification techniques are first considered to manage the problem of identifying scams on posting jobs. By considering the training data a classifier maps input variable to target classes. </a:t>
            </a:r>
            <a:r>
              <a:rPr lang="en-US" sz="7200" dirty="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The classification models which can learn the job descriptions which are fraudulent can be created</a:t>
            </a:r>
            <a:r>
              <a:rPr lang="en-US" sz="7200" dirty="0">
                <a:solidFill>
                  <a:srgbClr val="000000"/>
                </a:solidFill>
                <a:effectLst/>
                <a:latin typeface="Palatino Linotype" panose="02040502050505030304" pitchFamily="18" charset="0"/>
                <a:ea typeface="Times New Roman" panose="02020603050405020304" pitchFamily="18" charset="0"/>
              </a:rPr>
              <a:t>.</a:t>
            </a:r>
            <a:endParaRPr lang="en-IN" sz="7200" dirty="0">
              <a:effectLst/>
              <a:latin typeface="Palatino Linotype" panose="02040502050505030304" pitchFamily="18" charset="0"/>
              <a:ea typeface="Times New Roman" panose="02020603050405020304" pitchFamily="18" charset="0"/>
            </a:endParaRPr>
          </a:p>
          <a:p>
            <a:pPr>
              <a:spcAft>
                <a:spcPts val="600"/>
              </a:spcAft>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0085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0DBD-362C-42F5-B597-3B34780C3909}"/>
              </a:ext>
            </a:extLst>
          </p:cNvPr>
          <p:cNvSpPr>
            <a:spLocks noGrp="1"/>
          </p:cNvSpPr>
          <p:nvPr>
            <p:ph type="title"/>
          </p:nvPr>
        </p:nvSpPr>
        <p:spPr>
          <a:xfrm>
            <a:off x="1342269" y="278090"/>
            <a:ext cx="10018713" cy="1752599"/>
          </a:xfrm>
        </p:spPr>
        <p:txBody>
          <a:bodyPr/>
          <a:lstStyle/>
          <a:p>
            <a:r>
              <a:rPr lang="en-US" u="sng" dirty="0"/>
              <a:t>OBJECTIVES OF THE STUDY</a:t>
            </a:r>
            <a:endParaRPr lang="en-IN" u="sng" dirty="0"/>
          </a:p>
        </p:txBody>
      </p:sp>
      <p:sp>
        <p:nvSpPr>
          <p:cNvPr id="3" name="Content Placeholder 2">
            <a:extLst>
              <a:ext uri="{FF2B5EF4-FFF2-40B4-BE49-F238E27FC236}">
                <a16:creationId xmlns:a16="http://schemas.microsoft.com/office/drawing/2014/main" id="{AE226002-B03F-47C5-A11A-7227A3C95FC2}"/>
              </a:ext>
            </a:extLst>
          </p:cNvPr>
          <p:cNvSpPr>
            <a:spLocks noGrp="1"/>
          </p:cNvSpPr>
          <p:nvPr>
            <p:ph idx="1"/>
          </p:nvPr>
        </p:nvSpPr>
        <p:spPr>
          <a:xfrm>
            <a:off x="1484310" y="1402673"/>
            <a:ext cx="10018713" cy="4769528"/>
          </a:xfrm>
        </p:spPr>
        <p:txBody>
          <a:bodyPr>
            <a:normAutofit/>
          </a:bodyPr>
          <a:lstStyle/>
          <a:p>
            <a:pPr>
              <a:lnSpc>
                <a:spcPct val="150000"/>
              </a:lnSpc>
            </a:pPr>
            <a:r>
              <a:rPr lang="en-US" sz="1800" dirty="0">
                <a:latin typeface="Palatino Linotype" panose="02040502050505030304" pitchFamily="18" charset="0"/>
              </a:rPr>
              <a:t>We can apply machine learning to train a model for fake job classification. It can be trained on the previous real and fake job advertisements and it can identify a fake  job accurately.</a:t>
            </a:r>
          </a:p>
          <a:p>
            <a:pPr>
              <a:lnSpc>
                <a:spcPct val="150000"/>
              </a:lnSpc>
            </a:pPr>
            <a:r>
              <a:rPr lang="en-US" sz="1800" dirty="0">
                <a:latin typeface="Palatino Linotype" panose="02040502050505030304" pitchFamily="18" charset="0"/>
              </a:rPr>
              <a:t>We will train the machine on fake job postings dataset to identify the fake job advertisement and then we use classification algorithm in this task which will predict the real and fraudulent class labels for the job advertisements after successful training. </a:t>
            </a:r>
          </a:p>
          <a:p>
            <a:pPr>
              <a:lnSpc>
                <a:spcPct val="150000"/>
              </a:lnSpc>
            </a:pPr>
            <a:r>
              <a:rPr lang="en-US" sz="1800" dirty="0">
                <a:latin typeface="Palatino Linotype" panose="02040502050505030304" pitchFamily="18" charset="0"/>
              </a:rPr>
              <a:t>We will evaluate the performance of our classifier using several evaluation metrics.</a:t>
            </a:r>
            <a:endParaRPr lang="en-IN" sz="1800" dirty="0">
              <a:latin typeface="Palatino Linotype" panose="02040502050505030304" pitchFamily="18" charset="0"/>
            </a:endParaRPr>
          </a:p>
        </p:txBody>
      </p:sp>
    </p:spTree>
    <p:extLst>
      <p:ext uri="{BB962C8B-B14F-4D97-AF65-F5344CB8AC3E}">
        <p14:creationId xmlns:p14="http://schemas.microsoft.com/office/powerpoint/2010/main" val="214388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B0D6-E6E0-4FCF-A979-AAF3180E4993}"/>
              </a:ext>
            </a:extLst>
          </p:cNvPr>
          <p:cNvSpPr>
            <a:spLocks noGrp="1"/>
          </p:cNvSpPr>
          <p:nvPr>
            <p:ph type="title"/>
          </p:nvPr>
        </p:nvSpPr>
        <p:spPr/>
        <p:txBody>
          <a:bodyPr/>
          <a:lstStyle/>
          <a:p>
            <a:r>
              <a:rPr lang="en-US" u="sng" dirty="0"/>
              <a:t>EXISTING SYSTEM AND PROPOSED SYSTEM</a:t>
            </a:r>
            <a:endParaRPr lang="en-IN" u="sng" dirty="0"/>
          </a:p>
        </p:txBody>
      </p:sp>
      <p:sp>
        <p:nvSpPr>
          <p:cNvPr id="3" name="Content Placeholder 2">
            <a:extLst>
              <a:ext uri="{FF2B5EF4-FFF2-40B4-BE49-F238E27FC236}">
                <a16:creationId xmlns:a16="http://schemas.microsoft.com/office/drawing/2014/main" id="{ED42FD8B-2A3C-49D2-B50F-F6B6C539145A}"/>
              </a:ext>
            </a:extLst>
          </p:cNvPr>
          <p:cNvSpPr>
            <a:spLocks noGrp="1"/>
          </p:cNvSpPr>
          <p:nvPr>
            <p:ph idx="1"/>
          </p:nvPr>
        </p:nvSpPr>
        <p:spPr>
          <a:xfrm>
            <a:off x="1404797" y="2539778"/>
            <a:ext cx="10018713" cy="3124201"/>
          </a:xfrm>
        </p:spPr>
        <p:txBody>
          <a:bodyPr>
            <a:normAutofit fontScale="92500" lnSpcReduction="10000"/>
          </a:bodyPr>
          <a:lstStyle/>
          <a:p>
            <a:pPr>
              <a:lnSpc>
                <a:spcPct val="150000"/>
              </a:lnSpc>
            </a:pPr>
            <a:r>
              <a:rPr lang="en-US" sz="1800" b="1" dirty="0">
                <a:latin typeface="Palatino Linotype" panose="02040502050505030304" pitchFamily="18" charset="0"/>
              </a:rPr>
              <a:t>Existing System </a:t>
            </a:r>
            <a:r>
              <a:rPr lang="en-US" sz="1800" dirty="0">
                <a:latin typeface="Palatino Linotype" panose="02040502050505030304" pitchFamily="18" charset="0"/>
              </a:rPr>
              <a:t>-Employment scam is one of the serious issues in recent times addressed in the domain of Online Recruitment Frauds (ORF). In recent days, many companies prefer to post their vacancies online so that these can be accessed easily and timely by the job-seekers. However, this intention may be one type of scam by the fraud people because they offer employment to job-seekers in terms of taking money from them. Fraudulent job advertisements can be posted against a reputed company for violating their credibility. These fraudulent job post detection draws a good attention for obtaining an automated tool for identifying fake jobs and reporting them to people for avoiding application for such jobs.</a:t>
            </a:r>
            <a:endParaRPr lang="en-IN" sz="1800" dirty="0">
              <a:latin typeface="Palatino Linotype" panose="02040502050505030304" pitchFamily="18" charset="0"/>
            </a:endParaRPr>
          </a:p>
        </p:txBody>
      </p:sp>
    </p:spTree>
    <p:extLst>
      <p:ext uri="{BB962C8B-B14F-4D97-AF65-F5344CB8AC3E}">
        <p14:creationId xmlns:p14="http://schemas.microsoft.com/office/powerpoint/2010/main" val="149689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27AB49-FC16-4D2D-8815-78F8D39F4B25}"/>
              </a:ext>
            </a:extLst>
          </p:cNvPr>
          <p:cNvSpPr>
            <a:spLocks noGrp="1"/>
          </p:cNvSpPr>
          <p:nvPr>
            <p:ph idx="4294967295"/>
          </p:nvPr>
        </p:nvSpPr>
        <p:spPr>
          <a:xfrm>
            <a:off x="1441768" y="1235765"/>
            <a:ext cx="10018712" cy="3124200"/>
          </a:xfrm>
        </p:spPr>
        <p:txBody>
          <a:bodyPr>
            <a:noAutofit/>
          </a:bodyPr>
          <a:lstStyle/>
          <a:p>
            <a:pPr>
              <a:lnSpc>
                <a:spcPct val="150000"/>
              </a:lnSpc>
            </a:pPr>
            <a:r>
              <a:rPr lang="en-US" sz="1800" b="1" dirty="0">
                <a:latin typeface="Palatino Linotype" panose="02040502050505030304" pitchFamily="18" charset="0"/>
              </a:rPr>
              <a:t>Proposed System </a:t>
            </a:r>
            <a:r>
              <a:rPr lang="en-US" sz="1800" dirty="0">
                <a:latin typeface="Palatino Linotype" panose="02040502050505030304" pitchFamily="18" charset="0"/>
              </a:rPr>
              <a:t>-machine learning approach is applied which employs several classification algorithms for recognizing fake posts. In this case, a classification tool isolates fake job posts from a larger set of job advertisements and alerts the user. To address the problem of identifying scams on job posting, supervised learning algorithm as classification techniques are considered initially. A classifier maps input variable to target classes by considering training data. Classifiers addressed in the paper for identifying fake job posts from the others are described briefly. These classifiers based prediction may be broadly categorized into -Single Classifier based Prediction and Ensemble Classifiers based Prediction</a:t>
            </a:r>
            <a:endParaRPr lang="en-IN" sz="1800" dirty="0">
              <a:latin typeface="Palatino Linotype" panose="02040502050505030304" pitchFamily="18" charset="0"/>
            </a:endParaRPr>
          </a:p>
        </p:txBody>
      </p:sp>
    </p:spTree>
    <p:extLst>
      <p:ext uri="{BB962C8B-B14F-4D97-AF65-F5344CB8AC3E}">
        <p14:creationId xmlns:p14="http://schemas.microsoft.com/office/powerpoint/2010/main" val="160691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6B13-A516-435A-B951-0179DC0F710E}"/>
              </a:ext>
            </a:extLst>
          </p:cNvPr>
          <p:cNvSpPr>
            <a:spLocks noGrp="1"/>
          </p:cNvSpPr>
          <p:nvPr>
            <p:ph type="title"/>
          </p:nvPr>
        </p:nvSpPr>
        <p:spPr>
          <a:xfrm>
            <a:off x="1341188" y="0"/>
            <a:ext cx="10018713" cy="1752599"/>
          </a:xfrm>
        </p:spPr>
        <p:txBody>
          <a:bodyPr/>
          <a:lstStyle/>
          <a:p>
            <a:r>
              <a:rPr lang="en-US" u="sng" dirty="0"/>
              <a:t>INPUT/OUTPUT AND MODULES IDENTIFIED</a:t>
            </a:r>
            <a:endParaRPr lang="en-IN" u="sng" dirty="0"/>
          </a:p>
        </p:txBody>
      </p:sp>
      <p:pic>
        <p:nvPicPr>
          <p:cNvPr id="9" name="Content Placeholder 8">
            <a:extLst>
              <a:ext uri="{FF2B5EF4-FFF2-40B4-BE49-F238E27FC236}">
                <a16:creationId xmlns:a16="http://schemas.microsoft.com/office/drawing/2014/main" id="{C3EAD57E-6585-4BED-A2C5-C2F96D6EC3FF}"/>
              </a:ext>
            </a:extLst>
          </p:cNvPr>
          <p:cNvPicPr>
            <a:picLocks noGrp="1" noChangeAspect="1"/>
          </p:cNvPicPr>
          <p:nvPr>
            <p:ph idx="1"/>
          </p:nvPr>
        </p:nvPicPr>
        <p:blipFill rotWithShape="1">
          <a:blip r:embed="rId2"/>
          <a:srcRect l="3896" t="23201" b="2374"/>
          <a:stretch/>
        </p:blipFill>
        <p:spPr>
          <a:xfrm>
            <a:off x="1757238" y="3077156"/>
            <a:ext cx="2894276" cy="1256305"/>
          </a:xfrm>
        </p:spPr>
      </p:pic>
      <p:sp>
        <p:nvSpPr>
          <p:cNvPr id="10" name="Rectangle 9">
            <a:extLst>
              <a:ext uri="{FF2B5EF4-FFF2-40B4-BE49-F238E27FC236}">
                <a16:creationId xmlns:a16="http://schemas.microsoft.com/office/drawing/2014/main" id="{637BA982-E296-413F-A670-D96D0BE26A86}"/>
              </a:ext>
            </a:extLst>
          </p:cNvPr>
          <p:cNvSpPr/>
          <p:nvPr/>
        </p:nvSpPr>
        <p:spPr>
          <a:xfrm>
            <a:off x="2148398" y="1711908"/>
            <a:ext cx="2130640" cy="63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Dataset</a:t>
            </a:r>
            <a:endParaRPr lang="en-IN" dirty="0"/>
          </a:p>
        </p:txBody>
      </p:sp>
      <p:sp>
        <p:nvSpPr>
          <p:cNvPr id="11" name="Rectangle 10">
            <a:extLst>
              <a:ext uri="{FF2B5EF4-FFF2-40B4-BE49-F238E27FC236}">
                <a16:creationId xmlns:a16="http://schemas.microsoft.com/office/drawing/2014/main" id="{C9184B64-2062-4040-9DB1-7130495713A5}"/>
              </a:ext>
            </a:extLst>
          </p:cNvPr>
          <p:cNvSpPr/>
          <p:nvPr/>
        </p:nvSpPr>
        <p:spPr>
          <a:xfrm>
            <a:off x="5145432" y="1701182"/>
            <a:ext cx="2024109" cy="63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endParaRPr lang="en-IN" dirty="0"/>
          </a:p>
        </p:txBody>
      </p:sp>
      <p:sp>
        <p:nvSpPr>
          <p:cNvPr id="12" name="Rectangle 11">
            <a:extLst>
              <a:ext uri="{FF2B5EF4-FFF2-40B4-BE49-F238E27FC236}">
                <a16:creationId xmlns:a16="http://schemas.microsoft.com/office/drawing/2014/main" id="{52A2DC74-4B3D-4EC2-8245-DE4299A86405}"/>
              </a:ext>
            </a:extLst>
          </p:cNvPr>
          <p:cNvSpPr/>
          <p:nvPr/>
        </p:nvSpPr>
        <p:spPr>
          <a:xfrm>
            <a:off x="8305981" y="1701182"/>
            <a:ext cx="2405849" cy="635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sp>
        <p:nvSpPr>
          <p:cNvPr id="13" name="Rectangle 12">
            <a:extLst>
              <a:ext uri="{FF2B5EF4-FFF2-40B4-BE49-F238E27FC236}">
                <a16:creationId xmlns:a16="http://schemas.microsoft.com/office/drawing/2014/main" id="{D612A262-8D56-4358-A7FF-6118DBD5C078}"/>
              </a:ext>
            </a:extLst>
          </p:cNvPr>
          <p:cNvSpPr/>
          <p:nvPr/>
        </p:nvSpPr>
        <p:spPr>
          <a:xfrm>
            <a:off x="2024109" y="4998128"/>
            <a:ext cx="2148396" cy="6598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 Dataset</a:t>
            </a:r>
            <a:endParaRPr lang="en-IN" dirty="0"/>
          </a:p>
        </p:txBody>
      </p:sp>
      <p:sp>
        <p:nvSpPr>
          <p:cNvPr id="14" name="Rectangle 13">
            <a:extLst>
              <a:ext uri="{FF2B5EF4-FFF2-40B4-BE49-F238E27FC236}">
                <a16:creationId xmlns:a16="http://schemas.microsoft.com/office/drawing/2014/main" id="{4BDA9B01-A978-422C-AB07-5EDE84BF8082}"/>
              </a:ext>
            </a:extLst>
          </p:cNvPr>
          <p:cNvSpPr/>
          <p:nvPr/>
        </p:nvSpPr>
        <p:spPr>
          <a:xfrm>
            <a:off x="5468645" y="4998128"/>
            <a:ext cx="2246050" cy="6598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Classification</a:t>
            </a:r>
            <a:endParaRPr lang="en-IN" dirty="0"/>
          </a:p>
        </p:txBody>
      </p:sp>
      <p:sp>
        <p:nvSpPr>
          <p:cNvPr id="15" name="Arrow: Down 14">
            <a:extLst>
              <a:ext uri="{FF2B5EF4-FFF2-40B4-BE49-F238E27FC236}">
                <a16:creationId xmlns:a16="http://schemas.microsoft.com/office/drawing/2014/main" id="{FA453C5D-D4F1-45E6-A149-FEB9CC769166}"/>
              </a:ext>
            </a:extLst>
          </p:cNvPr>
          <p:cNvSpPr/>
          <p:nvPr/>
        </p:nvSpPr>
        <p:spPr>
          <a:xfrm>
            <a:off x="2951825" y="4412781"/>
            <a:ext cx="292963" cy="50602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CF7404F7-D3D2-4DF3-B8DB-38819F729662}"/>
              </a:ext>
            </a:extLst>
          </p:cNvPr>
          <p:cNvSpPr/>
          <p:nvPr/>
        </p:nvSpPr>
        <p:spPr>
          <a:xfrm>
            <a:off x="4362990" y="1916836"/>
            <a:ext cx="723258" cy="19604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76E71D0A-A015-4D48-82EA-65BFA7A1F2A4}"/>
              </a:ext>
            </a:extLst>
          </p:cNvPr>
          <p:cNvSpPr/>
          <p:nvPr/>
        </p:nvSpPr>
        <p:spPr>
          <a:xfrm>
            <a:off x="7324078" y="1926454"/>
            <a:ext cx="759204" cy="26633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8" name="Arrow: Up 17">
            <a:extLst>
              <a:ext uri="{FF2B5EF4-FFF2-40B4-BE49-F238E27FC236}">
                <a16:creationId xmlns:a16="http://schemas.microsoft.com/office/drawing/2014/main" id="{4935D205-5AFE-4D1E-96EE-D7ED1B9CBC03}"/>
              </a:ext>
            </a:extLst>
          </p:cNvPr>
          <p:cNvSpPr/>
          <p:nvPr/>
        </p:nvSpPr>
        <p:spPr>
          <a:xfrm>
            <a:off x="2947386" y="2347402"/>
            <a:ext cx="319597" cy="635494"/>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10B80504-F419-4313-BA01-40B9AE048BC4}"/>
              </a:ext>
            </a:extLst>
          </p:cNvPr>
          <p:cNvSpPr/>
          <p:nvPr/>
        </p:nvSpPr>
        <p:spPr>
          <a:xfrm>
            <a:off x="4362990" y="5231184"/>
            <a:ext cx="1038686" cy="39356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00F8B0D2-CCAB-4F4A-9B93-CB009EBB81E4}"/>
              </a:ext>
            </a:extLst>
          </p:cNvPr>
          <p:cNvSpPr/>
          <p:nvPr/>
        </p:nvSpPr>
        <p:spPr>
          <a:xfrm>
            <a:off x="6320901" y="3863634"/>
            <a:ext cx="381740" cy="99060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527AF2BF-E8D1-454D-B408-656192F651F6}"/>
              </a:ext>
            </a:extLst>
          </p:cNvPr>
          <p:cNvSpPr/>
          <p:nvPr/>
        </p:nvSpPr>
        <p:spPr>
          <a:xfrm>
            <a:off x="6419673" y="3755848"/>
            <a:ext cx="3230353" cy="1477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8B11F6F-9873-4654-B5AD-BB6A84FA2099}"/>
              </a:ext>
            </a:extLst>
          </p:cNvPr>
          <p:cNvSpPr/>
          <p:nvPr/>
        </p:nvSpPr>
        <p:spPr>
          <a:xfrm>
            <a:off x="9508905" y="2405042"/>
            <a:ext cx="141122" cy="13442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66E67AAB-F631-435C-B3B1-E200D5B6490D}"/>
              </a:ext>
            </a:extLst>
          </p:cNvPr>
          <p:cNvSpPr/>
          <p:nvPr/>
        </p:nvSpPr>
        <p:spPr>
          <a:xfrm>
            <a:off x="7430610" y="4616388"/>
            <a:ext cx="1988598" cy="23784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097EFB69-71DF-4387-8B5F-AE6C1FF4CD80}"/>
              </a:ext>
            </a:extLst>
          </p:cNvPr>
          <p:cNvSpPr/>
          <p:nvPr/>
        </p:nvSpPr>
        <p:spPr>
          <a:xfrm>
            <a:off x="7430610" y="5861605"/>
            <a:ext cx="1988598" cy="23784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B7799AF-DD15-466D-B875-35F1C72E7196}"/>
              </a:ext>
            </a:extLst>
          </p:cNvPr>
          <p:cNvSpPr/>
          <p:nvPr/>
        </p:nvSpPr>
        <p:spPr>
          <a:xfrm>
            <a:off x="7430610" y="5658018"/>
            <a:ext cx="142042" cy="3132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2CB8A445-B0E7-467B-8160-BC88727E609D}"/>
              </a:ext>
            </a:extLst>
          </p:cNvPr>
          <p:cNvSpPr/>
          <p:nvPr/>
        </p:nvSpPr>
        <p:spPr>
          <a:xfrm>
            <a:off x="7430610" y="4760280"/>
            <a:ext cx="142042" cy="2378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28" name="Graphic 27" descr="Checkmark">
            <a:extLst>
              <a:ext uri="{FF2B5EF4-FFF2-40B4-BE49-F238E27FC236}">
                <a16:creationId xmlns:a16="http://schemas.microsoft.com/office/drawing/2014/main" id="{6A668753-2960-471B-8B07-15C240312B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1101" y="5514021"/>
            <a:ext cx="811384" cy="762492"/>
          </a:xfrm>
          <a:prstGeom prst="rect">
            <a:avLst/>
          </a:prstGeom>
        </p:spPr>
      </p:pic>
      <p:sp>
        <p:nvSpPr>
          <p:cNvPr id="29" name="Multiplication Sign 28">
            <a:extLst>
              <a:ext uri="{FF2B5EF4-FFF2-40B4-BE49-F238E27FC236}">
                <a16:creationId xmlns:a16="http://schemas.microsoft.com/office/drawing/2014/main" id="{D8BA633D-571F-418C-8314-CDAABD9096F0}"/>
              </a:ext>
            </a:extLst>
          </p:cNvPr>
          <p:cNvSpPr/>
          <p:nvPr/>
        </p:nvSpPr>
        <p:spPr>
          <a:xfrm>
            <a:off x="9422170" y="4394326"/>
            <a:ext cx="811384" cy="744037"/>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tx1"/>
              </a:solidFill>
            </a:endParaRPr>
          </a:p>
        </p:txBody>
      </p:sp>
      <p:sp>
        <p:nvSpPr>
          <p:cNvPr id="30" name="TextBox 29">
            <a:extLst>
              <a:ext uri="{FF2B5EF4-FFF2-40B4-BE49-F238E27FC236}">
                <a16:creationId xmlns:a16="http://schemas.microsoft.com/office/drawing/2014/main" id="{3D5D1616-B636-40AA-8F03-D01B76403EF6}"/>
              </a:ext>
            </a:extLst>
          </p:cNvPr>
          <p:cNvSpPr txBox="1"/>
          <p:nvPr/>
        </p:nvSpPr>
        <p:spPr>
          <a:xfrm>
            <a:off x="10472133" y="4595839"/>
            <a:ext cx="905523" cy="378083"/>
          </a:xfrm>
          <a:prstGeom prst="rect">
            <a:avLst/>
          </a:prstGeom>
          <a:noFill/>
        </p:spPr>
        <p:txBody>
          <a:bodyPr wrap="square" rtlCol="0">
            <a:spAutoFit/>
          </a:bodyPr>
          <a:lstStyle/>
          <a:p>
            <a:r>
              <a:rPr lang="en-US" b="1" dirty="0">
                <a:latin typeface="Arial Black" panose="020B0A04020102020204" pitchFamily="34" charset="0"/>
              </a:rPr>
              <a:t>FAKE</a:t>
            </a:r>
            <a:endParaRPr lang="en-IN" b="1" dirty="0">
              <a:latin typeface="Arial Black" panose="020B0A04020102020204" pitchFamily="34" charset="0"/>
            </a:endParaRPr>
          </a:p>
        </p:txBody>
      </p:sp>
      <p:sp>
        <p:nvSpPr>
          <p:cNvPr id="31" name="TextBox 30">
            <a:extLst>
              <a:ext uri="{FF2B5EF4-FFF2-40B4-BE49-F238E27FC236}">
                <a16:creationId xmlns:a16="http://schemas.microsoft.com/office/drawing/2014/main" id="{E54073DB-6A50-4CBD-8394-210751338178}"/>
              </a:ext>
            </a:extLst>
          </p:cNvPr>
          <p:cNvSpPr txBox="1"/>
          <p:nvPr/>
        </p:nvSpPr>
        <p:spPr>
          <a:xfrm>
            <a:off x="10521957" y="5640008"/>
            <a:ext cx="864339" cy="369332"/>
          </a:xfrm>
          <a:prstGeom prst="rect">
            <a:avLst/>
          </a:prstGeom>
          <a:noFill/>
        </p:spPr>
        <p:txBody>
          <a:bodyPr wrap="none" rtlCol="0">
            <a:spAutoFit/>
          </a:bodyPr>
          <a:lstStyle/>
          <a:p>
            <a:r>
              <a:rPr lang="en-US" b="1" dirty="0">
                <a:latin typeface="Arial Black" panose="020B0A04020102020204" pitchFamily="34" charset="0"/>
              </a:rPr>
              <a:t>REAL</a:t>
            </a:r>
            <a:endParaRPr lang="en-IN" b="1" dirty="0">
              <a:latin typeface="Arial Black" panose="020B0A04020102020204" pitchFamily="34" charset="0"/>
            </a:endParaRPr>
          </a:p>
        </p:txBody>
      </p:sp>
    </p:spTree>
    <p:extLst>
      <p:ext uri="{BB962C8B-B14F-4D97-AF65-F5344CB8AC3E}">
        <p14:creationId xmlns:p14="http://schemas.microsoft.com/office/powerpoint/2010/main" val="361827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9007-75E4-4D47-98D9-4547177C094B}"/>
              </a:ext>
            </a:extLst>
          </p:cNvPr>
          <p:cNvSpPr>
            <a:spLocks noGrp="1"/>
          </p:cNvSpPr>
          <p:nvPr>
            <p:ph type="title"/>
          </p:nvPr>
        </p:nvSpPr>
        <p:spPr>
          <a:xfrm>
            <a:off x="1360023" y="0"/>
            <a:ext cx="10018713" cy="1752599"/>
          </a:xfrm>
        </p:spPr>
        <p:txBody>
          <a:bodyPr>
            <a:normAutofit/>
          </a:bodyPr>
          <a:lstStyle/>
          <a:p>
            <a:r>
              <a:rPr lang="en-US" u="sng" dirty="0"/>
              <a:t>ALGORITHMS TO BE USED</a:t>
            </a:r>
            <a:endParaRPr lang="en-IN" u="sng" dirty="0"/>
          </a:p>
        </p:txBody>
      </p:sp>
      <p:sp>
        <p:nvSpPr>
          <p:cNvPr id="3" name="Content Placeholder 2">
            <a:extLst>
              <a:ext uri="{FF2B5EF4-FFF2-40B4-BE49-F238E27FC236}">
                <a16:creationId xmlns:a16="http://schemas.microsoft.com/office/drawing/2014/main" id="{84474A92-EE2C-4F91-9A8B-06A5F5301E70}"/>
              </a:ext>
            </a:extLst>
          </p:cNvPr>
          <p:cNvSpPr>
            <a:spLocks noGrp="1"/>
          </p:cNvSpPr>
          <p:nvPr>
            <p:ph idx="1"/>
          </p:nvPr>
        </p:nvSpPr>
        <p:spPr>
          <a:xfrm>
            <a:off x="1360023" y="1908698"/>
            <a:ext cx="10018713" cy="5495277"/>
          </a:xfrm>
        </p:spPr>
        <p:txBody>
          <a:bodyPr>
            <a:normAutofit/>
          </a:bodyPr>
          <a:lstStyle/>
          <a:p>
            <a:endParaRPr lang="en-US" sz="1800" dirty="0"/>
          </a:p>
          <a:p>
            <a:pPr marL="0" indent="0">
              <a:buNone/>
            </a:pPr>
            <a:r>
              <a:rPr lang="en-US" b="1" dirty="0"/>
              <a:t>1)</a:t>
            </a:r>
            <a:r>
              <a:rPr lang="en-IN" b="1" i="0" dirty="0">
                <a:solidFill>
                  <a:srgbClr val="000000"/>
                </a:solidFill>
                <a:effectLst/>
                <a:latin typeface="Inter"/>
              </a:rPr>
              <a:t> K Nearest </a:t>
            </a:r>
            <a:r>
              <a:rPr lang="en-IN" b="1" i="0" dirty="0" err="1">
                <a:solidFill>
                  <a:srgbClr val="000000"/>
                </a:solidFill>
                <a:effectLst/>
                <a:latin typeface="Inter"/>
              </a:rPr>
              <a:t>Neighbors</a:t>
            </a:r>
            <a:r>
              <a:rPr lang="en-IN" b="1" i="0" dirty="0">
                <a:solidFill>
                  <a:srgbClr val="000000"/>
                </a:solidFill>
                <a:effectLst/>
                <a:latin typeface="Inter"/>
              </a:rPr>
              <a:t> Algorithm </a:t>
            </a:r>
          </a:p>
          <a:p>
            <a:pPr marL="0" indent="0" algn="just">
              <a:lnSpc>
                <a:spcPct val="150000"/>
              </a:lnSpc>
              <a:buNone/>
            </a:pPr>
            <a:r>
              <a:rPr lang="en-US" sz="1600" b="0" i="0" dirty="0">
                <a:solidFill>
                  <a:srgbClr val="000000"/>
                </a:solidFill>
                <a:effectLst/>
                <a:latin typeface="Palatino Linotype" panose="02040502050505030304" pitchFamily="18" charset="0"/>
              </a:rPr>
              <a:t>K-Nearest </a:t>
            </a:r>
            <a:r>
              <a:rPr lang="en-US" sz="1600" b="0" i="0" dirty="0" err="1">
                <a:solidFill>
                  <a:srgbClr val="000000"/>
                </a:solidFill>
                <a:effectLst/>
                <a:latin typeface="Palatino Linotype" panose="02040502050505030304" pitchFamily="18" charset="0"/>
              </a:rPr>
              <a:t>Neighbour</a:t>
            </a:r>
            <a:r>
              <a:rPr lang="en-US" sz="1600" b="0" i="0" dirty="0">
                <a:solidFill>
                  <a:srgbClr val="000000"/>
                </a:solidFill>
                <a:effectLst/>
                <a:latin typeface="Palatino Linotype" panose="02040502050505030304" pitchFamily="18" charset="0"/>
              </a:rPr>
              <a:t> is one of the simplest Machine Learning algorithms based on Supervised Learning technique. K-NN algorithm stores all the available data and classifies a new data point based on the similarity. This means when new data appears then it can be easily classified into a well suite category by using K- NN algorithm.</a:t>
            </a:r>
          </a:p>
          <a:p>
            <a:pPr marL="0" indent="0" algn="just">
              <a:lnSpc>
                <a:spcPct val="150000"/>
              </a:lnSpc>
              <a:buNone/>
            </a:pPr>
            <a:endParaRPr lang="en-US" sz="1600" dirty="0">
              <a:solidFill>
                <a:srgbClr val="000000"/>
              </a:solidFill>
              <a:latin typeface="Palatino Linotype" panose="02040502050505030304" pitchFamily="18" charset="0"/>
            </a:endParaRPr>
          </a:p>
          <a:p>
            <a:pPr marL="0" indent="0" algn="just">
              <a:buNone/>
            </a:pPr>
            <a:endParaRPr lang="en-US" sz="1800" b="0" i="0" dirty="0">
              <a:solidFill>
                <a:srgbClr val="000000"/>
              </a:solidFill>
              <a:effectLst/>
              <a:latin typeface="inter-regular"/>
            </a:endParaRPr>
          </a:p>
          <a:p>
            <a:pPr marL="0" indent="0">
              <a:buNone/>
            </a:pPr>
            <a:endParaRPr lang="en-IN" b="0" i="0" dirty="0">
              <a:solidFill>
                <a:srgbClr val="000000"/>
              </a:solidFill>
              <a:effectLst/>
              <a:latin typeface="Inter"/>
            </a:endParaRPr>
          </a:p>
          <a:p>
            <a:pPr marL="0" indent="0">
              <a:buNone/>
            </a:pPr>
            <a:endParaRPr lang="en-IN" dirty="0">
              <a:solidFill>
                <a:srgbClr val="000000"/>
              </a:solidFill>
              <a:latin typeface="Inter"/>
            </a:endParaRPr>
          </a:p>
          <a:p>
            <a:pPr marL="0" indent="0">
              <a:buNone/>
            </a:pPr>
            <a:endParaRPr lang="en-IN" b="0" i="0" dirty="0">
              <a:solidFill>
                <a:srgbClr val="000000"/>
              </a:solidFill>
              <a:effectLst/>
              <a:latin typeface="Inter"/>
            </a:endParaRPr>
          </a:p>
          <a:p>
            <a:pPr marL="0" indent="0">
              <a:buNone/>
            </a:pPr>
            <a:endParaRPr lang="en-IN" dirty="0">
              <a:solidFill>
                <a:srgbClr val="000000"/>
              </a:solidFill>
              <a:latin typeface="Inter"/>
            </a:endParaRPr>
          </a:p>
          <a:p>
            <a:pPr marL="0" indent="0">
              <a:buNone/>
            </a:pPr>
            <a:endParaRPr lang="en-IN" b="0" i="0" dirty="0">
              <a:solidFill>
                <a:srgbClr val="000000"/>
              </a:solidFill>
              <a:effectLst/>
              <a:latin typeface="Inter"/>
            </a:endParaRPr>
          </a:p>
          <a:p>
            <a:pPr marL="0" indent="0">
              <a:buNone/>
            </a:pPr>
            <a:endParaRPr lang="en-IN" dirty="0">
              <a:solidFill>
                <a:srgbClr val="000000"/>
              </a:solidFill>
              <a:latin typeface="Inter"/>
            </a:endParaRPr>
          </a:p>
          <a:p>
            <a:pPr marL="0" indent="0">
              <a:buNone/>
            </a:pPr>
            <a:endParaRPr lang="en-IN" b="0" i="0" dirty="0">
              <a:solidFill>
                <a:srgbClr val="000000"/>
              </a:solidFill>
              <a:effectLst/>
              <a:latin typeface="Inter"/>
            </a:endParaRPr>
          </a:p>
          <a:p>
            <a:endParaRPr lang="en-IN" dirty="0"/>
          </a:p>
        </p:txBody>
      </p:sp>
      <p:pic>
        <p:nvPicPr>
          <p:cNvPr id="5" name="Picture 4">
            <a:extLst>
              <a:ext uri="{FF2B5EF4-FFF2-40B4-BE49-F238E27FC236}">
                <a16:creationId xmlns:a16="http://schemas.microsoft.com/office/drawing/2014/main" id="{2B5FB0B1-6130-49AB-B55F-0C384A67AA0A}"/>
              </a:ext>
            </a:extLst>
          </p:cNvPr>
          <p:cNvPicPr>
            <a:picLocks noChangeAspect="1"/>
          </p:cNvPicPr>
          <p:nvPr/>
        </p:nvPicPr>
        <p:blipFill>
          <a:blip r:embed="rId2"/>
          <a:stretch>
            <a:fillRect/>
          </a:stretch>
        </p:blipFill>
        <p:spPr>
          <a:xfrm>
            <a:off x="3586579" y="3591018"/>
            <a:ext cx="5308845" cy="2836415"/>
          </a:xfrm>
          <a:prstGeom prst="rect">
            <a:avLst/>
          </a:prstGeom>
        </p:spPr>
      </p:pic>
    </p:spTree>
    <p:extLst>
      <p:ext uri="{BB962C8B-B14F-4D97-AF65-F5344CB8AC3E}">
        <p14:creationId xmlns:p14="http://schemas.microsoft.com/office/powerpoint/2010/main" val="3395073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5FF1CD-7CED-426C-AB1A-F46AB85E5CF1}"/>
              </a:ext>
            </a:extLst>
          </p:cNvPr>
          <p:cNvSpPr>
            <a:spLocks noGrp="1"/>
          </p:cNvSpPr>
          <p:nvPr>
            <p:ph type="title"/>
          </p:nvPr>
        </p:nvSpPr>
        <p:spPr>
          <a:xfrm>
            <a:off x="1519822" y="763478"/>
            <a:ext cx="10018713" cy="1764437"/>
          </a:xfrm>
        </p:spPr>
        <p:txBody>
          <a:bodyPr>
            <a:normAutofit/>
          </a:bodyPr>
          <a:lstStyle/>
          <a:p>
            <a:pPr algn="l">
              <a:lnSpc>
                <a:spcPct val="150000"/>
              </a:lnSpc>
            </a:pPr>
            <a:r>
              <a:rPr lang="en-IN" sz="2400" b="1" dirty="0">
                <a:latin typeface="Inter"/>
              </a:rPr>
              <a:t>2) </a:t>
            </a:r>
            <a:r>
              <a:rPr lang="en-IN" sz="2400" b="1" i="0" dirty="0">
                <a:solidFill>
                  <a:srgbClr val="000000"/>
                </a:solidFill>
                <a:effectLst/>
                <a:latin typeface="Inter"/>
              </a:rPr>
              <a:t>Random Forest Algorithm</a:t>
            </a:r>
            <a:br>
              <a:rPr lang="en-IN" b="0" i="0" dirty="0">
                <a:solidFill>
                  <a:srgbClr val="000000"/>
                </a:solidFill>
                <a:effectLst/>
                <a:latin typeface="Inter"/>
              </a:rPr>
            </a:br>
            <a:r>
              <a:rPr lang="en-IN" sz="1600" b="0" i="0" dirty="0">
                <a:solidFill>
                  <a:srgbClr val="000000"/>
                </a:solidFill>
                <a:effectLst/>
                <a:latin typeface="Palatino Linotype" panose="02040502050505030304" pitchFamily="18" charset="0"/>
              </a:rPr>
              <a:t>It is a supervised machine learning algorithm that creates decision trees on data samples and then gets the prediction from each of them and finally selects the best solution by means of voting.</a:t>
            </a:r>
            <a:endParaRPr lang="en-IN" sz="1600" dirty="0">
              <a:latin typeface="Palatino Linotype" panose="02040502050505030304" pitchFamily="18" charset="0"/>
            </a:endParaRPr>
          </a:p>
        </p:txBody>
      </p:sp>
      <p:pic>
        <p:nvPicPr>
          <p:cNvPr id="6" name="Picture 5">
            <a:extLst>
              <a:ext uri="{FF2B5EF4-FFF2-40B4-BE49-F238E27FC236}">
                <a16:creationId xmlns:a16="http://schemas.microsoft.com/office/drawing/2014/main" id="{7FBA528B-46BB-4796-8A2E-6DAA0D034942}"/>
              </a:ext>
            </a:extLst>
          </p:cNvPr>
          <p:cNvPicPr>
            <a:picLocks noChangeAspect="1"/>
          </p:cNvPicPr>
          <p:nvPr/>
        </p:nvPicPr>
        <p:blipFill>
          <a:blip r:embed="rId2"/>
          <a:stretch>
            <a:fillRect/>
          </a:stretch>
        </p:blipFill>
        <p:spPr>
          <a:xfrm>
            <a:off x="3384542" y="3204377"/>
            <a:ext cx="5422916" cy="2890145"/>
          </a:xfrm>
          <a:prstGeom prst="rect">
            <a:avLst/>
          </a:prstGeom>
        </p:spPr>
      </p:pic>
    </p:spTree>
    <p:extLst>
      <p:ext uri="{BB962C8B-B14F-4D97-AF65-F5344CB8AC3E}">
        <p14:creationId xmlns:p14="http://schemas.microsoft.com/office/powerpoint/2010/main" val="1574586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1751</TotalTime>
  <Words>1064</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Corbel</vt:lpstr>
      <vt:lpstr>Inter</vt:lpstr>
      <vt:lpstr>inter-regular</vt:lpstr>
      <vt:lpstr>Palatino Linotype</vt:lpstr>
      <vt:lpstr>Times New Roman</vt:lpstr>
      <vt:lpstr>Parallax</vt:lpstr>
      <vt:lpstr>FAKE JOB DETECTION</vt:lpstr>
      <vt:lpstr>RELEVANCE OF TOPIC</vt:lpstr>
      <vt:lpstr> DESCRPTION OF THE PROJECT </vt:lpstr>
      <vt:lpstr>OBJECTIVES OF THE STUDY</vt:lpstr>
      <vt:lpstr>EXISTING SYSTEM AND PROPOSED SYSTEM</vt:lpstr>
      <vt:lpstr>PowerPoint Presentation</vt:lpstr>
      <vt:lpstr>INPUT/OUTPUT AND MODULES IDENTIFIED</vt:lpstr>
      <vt:lpstr>ALGORITHMS TO BE USED</vt:lpstr>
      <vt:lpstr>2) Random Forest Algorithm It is a supervised machine learning algorithm that creates decision trees on data samples and then gets the prediction from each of them and finally selects the best solution by means of voting.</vt:lpstr>
      <vt:lpstr>DATASETS Dataset : 'fake_job_postings.csv’ (17880 rows &amp;18 columns) </vt:lpstr>
      <vt:lpstr>DETAILS OF BACK-END DESIGN, CODING </vt:lpstr>
      <vt:lpstr>Python: The language using to develop this project is python. The reason for choosing python is because it is currently the most popular programming language for machine learning. Python code is understandable by humans which makes it easier to build models for machine learning.                         The major libraries using include pandas, numpy, matplotlib, scikit learn and spacy.  Pandas:  stands for  python data analysis library. Pandas can be used to import data and create a python object with rows and columns and can also be used to write data into a file. Using various commands pandas can be used for viewing, selecting, filtering and analyzing the data as well.  Numpy: consists of multi dimensional array as well as matrix data structure. It can be used to perform fourier transformation and mathematical operations on arrays such as statistical and algebraic operations. Matplotlib: is an amazing visualization  library. It can be used to create interactive graphs, charts and maps. Scikit learn: is very beneficial library as it provides with large number of  useful tools which makes implementing machine learning in  python a lot easier. It provides the ability to use many supervised and unsupervised  algorithms just by importing those algorithms using the library.  Spacy:  is an open source software library for advanced natural language processing written in programming languages like python and cyton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JOB DETECTION</dc:title>
  <dc:creator>Lenovo</dc:creator>
  <cp:lastModifiedBy>Lenovo</cp:lastModifiedBy>
  <cp:revision>20</cp:revision>
  <dcterms:created xsi:type="dcterms:W3CDTF">2022-01-16T11:18:14Z</dcterms:created>
  <dcterms:modified xsi:type="dcterms:W3CDTF">2022-01-19T17:57:55Z</dcterms:modified>
</cp:coreProperties>
</file>