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5" r:id="rId6"/>
    <p:sldId id="260" r:id="rId7"/>
    <p:sldId id="261"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80995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409289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913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416185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565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200832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402757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220334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273142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3980B-3980-47FF-BC9F-98CE5789BB4C}"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414760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23980B-3980-47FF-BC9F-98CE5789BB4C}"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361045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3980B-3980-47FF-BC9F-98CE5789BB4C}"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222461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3980B-3980-47FF-BC9F-98CE5789BB4C}"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15387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3980B-3980-47FF-BC9F-98CE5789BB4C}"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422010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3980B-3980-47FF-BC9F-98CE5789BB4C}"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52F65-1EFA-4C8F-8BB9-C88136E64189}" type="slidenum">
              <a:rPr lang="en-IN" smtClean="0"/>
              <a:t>‹#›</a:t>
            </a:fld>
            <a:endParaRPr lang="en-IN"/>
          </a:p>
        </p:txBody>
      </p:sp>
    </p:spTree>
    <p:extLst>
      <p:ext uri="{BB962C8B-B14F-4D97-AF65-F5344CB8AC3E}">
        <p14:creationId xmlns:p14="http://schemas.microsoft.com/office/powerpoint/2010/main" val="251044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52F65-1EFA-4C8F-8BB9-C88136E64189}" type="slidenum">
              <a:rPr lang="en-IN" smtClean="0"/>
              <a:t>‹#›</a:t>
            </a:fld>
            <a:endParaRPr lang="en-IN"/>
          </a:p>
        </p:txBody>
      </p:sp>
      <p:sp>
        <p:nvSpPr>
          <p:cNvPr id="5" name="Date Placeholder 4"/>
          <p:cNvSpPr>
            <a:spLocks noGrp="1"/>
          </p:cNvSpPr>
          <p:nvPr>
            <p:ph type="dt" sz="half" idx="10"/>
          </p:nvPr>
        </p:nvSpPr>
        <p:spPr/>
        <p:txBody>
          <a:bodyPr/>
          <a:lstStyle/>
          <a:p>
            <a:fld id="{AA23980B-3980-47FF-BC9F-98CE5789BB4C}" type="datetimeFigureOut">
              <a:rPr lang="en-IN" smtClean="0"/>
              <a:t>23-02-2022</a:t>
            </a:fld>
            <a:endParaRPr lang="en-IN"/>
          </a:p>
        </p:txBody>
      </p:sp>
    </p:spTree>
    <p:extLst>
      <p:ext uri="{BB962C8B-B14F-4D97-AF65-F5344CB8AC3E}">
        <p14:creationId xmlns:p14="http://schemas.microsoft.com/office/powerpoint/2010/main" val="137709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23980B-3980-47FF-BC9F-98CE5789BB4C}" type="datetimeFigureOut">
              <a:rPr lang="en-IN" smtClean="0"/>
              <a:t>23-02-2022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752F65-1EFA-4C8F-8BB9-C88136E64189}" type="slidenum">
              <a:rPr lang="en-IN" smtClean="0"/>
              <a:t>‹#›</a:t>
            </a:fld>
            <a:endParaRPr lang="en-IN"/>
          </a:p>
        </p:txBody>
      </p:sp>
    </p:spTree>
    <p:extLst>
      <p:ext uri="{BB962C8B-B14F-4D97-AF65-F5344CB8AC3E}">
        <p14:creationId xmlns:p14="http://schemas.microsoft.com/office/powerpoint/2010/main" val="15468699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4BC9F-C4E8-4C63-AB78-59F917A99C9C}"/>
              </a:ext>
            </a:extLst>
          </p:cNvPr>
          <p:cNvSpPr>
            <a:spLocks noGrp="1"/>
          </p:cNvSpPr>
          <p:nvPr>
            <p:ph type="title"/>
          </p:nvPr>
        </p:nvSpPr>
        <p:spPr>
          <a:xfrm>
            <a:off x="863765" y="1861351"/>
            <a:ext cx="8596668" cy="1320800"/>
          </a:xfrm>
        </p:spPr>
        <p:txBody>
          <a:bodyPr>
            <a:normAutofit/>
          </a:bodyPr>
          <a:lstStyle/>
          <a:p>
            <a:pPr algn="ctr"/>
            <a:r>
              <a:rPr lang="en-US" sz="4400" b="1" dirty="0">
                <a:latin typeface="Arial Black" panose="020B0A04020102020204" pitchFamily="34" charset="0"/>
              </a:rPr>
              <a:t>FAKE JOB DETECTION</a:t>
            </a:r>
            <a:endParaRPr lang="en-IN" sz="4400" b="1" dirty="0">
              <a:latin typeface="Arial Black" panose="020B0A04020102020204" pitchFamily="34" charset="0"/>
            </a:endParaRPr>
          </a:p>
        </p:txBody>
      </p:sp>
      <p:sp>
        <p:nvSpPr>
          <p:cNvPr id="5" name="TextBox 4">
            <a:extLst>
              <a:ext uri="{FF2B5EF4-FFF2-40B4-BE49-F238E27FC236}">
                <a16:creationId xmlns:a16="http://schemas.microsoft.com/office/drawing/2014/main" id="{44D51919-91CD-4AC6-B2DF-B3C9CB83E330}"/>
              </a:ext>
            </a:extLst>
          </p:cNvPr>
          <p:cNvSpPr txBox="1"/>
          <p:nvPr/>
        </p:nvSpPr>
        <p:spPr>
          <a:xfrm>
            <a:off x="8194088" y="4074850"/>
            <a:ext cx="1704513"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ARDHRA P R</a:t>
            </a:r>
          </a:p>
          <a:p>
            <a:r>
              <a:rPr lang="en-US" sz="2000" b="1" dirty="0">
                <a:latin typeface="Calibri" panose="020F0502020204030204" pitchFamily="34" charset="0"/>
                <a:cs typeface="Calibri" panose="020F0502020204030204" pitchFamily="34" charset="0"/>
              </a:rPr>
              <a:t>S3 MCA-A</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41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5DA0-2E4B-4204-B8D2-3A58D23E6F03}"/>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Future Scope of the Project</a:t>
            </a:r>
            <a:endParaRPr lang="en-IN" sz="4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3E1C8E8-6B95-4680-A6E8-0E86AAF71590}"/>
              </a:ext>
            </a:extLst>
          </p:cNvPr>
          <p:cNvSpPr>
            <a:spLocks noGrp="1"/>
          </p:cNvSpPr>
          <p:nvPr>
            <p:ph idx="1"/>
          </p:nvPr>
        </p:nvSpPr>
        <p:spPr>
          <a:xfrm>
            <a:off x="881521" y="1840993"/>
            <a:ext cx="8596668" cy="3880773"/>
          </a:xfrm>
        </p:spPr>
        <p:txBody>
          <a:bodyPr/>
          <a:lstStyle/>
          <a:p>
            <a:pPr algn="l">
              <a:buFont typeface="Arial" panose="020B0604020202020204" pitchFamily="34" charset="0"/>
              <a:buChar char="•"/>
            </a:pPr>
            <a:r>
              <a:rPr lang="en-US" b="0" i="0" dirty="0">
                <a:solidFill>
                  <a:srgbClr val="24292F"/>
                </a:solidFill>
                <a:effectLst/>
                <a:latin typeface="-apple-system"/>
              </a:rPr>
              <a:t>More data can be collected and used to improve the model performance</a:t>
            </a:r>
          </a:p>
          <a:p>
            <a:pPr algn="l">
              <a:buFont typeface="Arial" panose="020B0604020202020204" pitchFamily="34" charset="0"/>
              <a:buChar char="•"/>
            </a:pPr>
            <a:r>
              <a:rPr lang="en-US" b="0" i="0" dirty="0">
                <a:solidFill>
                  <a:srgbClr val="24292F"/>
                </a:solidFill>
                <a:effectLst/>
                <a:latin typeface="-apple-system"/>
              </a:rPr>
              <a:t>model retraining approach can be used if data collection is possible...</a:t>
            </a:r>
          </a:p>
          <a:p>
            <a:pPr algn="l">
              <a:buFont typeface="Arial" panose="020B0604020202020204" pitchFamily="34" charset="0"/>
              <a:buChar char="•"/>
            </a:pPr>
            <a:r>
              <a:rPr lang="en-US" b="0" i="0" dirty="0">
                <a:solidFill>
                  <a:srgbClr val="24292F"/>
                </a:solidFill>
                <a:effectLst/>
                <a:latin typeface="-apple-system"/>
              </a:rPr>
              <a:t>can use logging</a:t>
            </a:r>
          </a:p>
          <a:p>
            <a:pPr algn="l">
              <a:buFont typeface="Arial" panose="020B0604020202020204" pitchFamily="34" charset="0"/>
              <a:buChar char="•"/>
            </a:pPr>
            <a:r>
              <a:rPr lang="en-US" b="0" i="0" dirty="0">
                <a:solidFill>
                  <a:srgbClr val="24292F"/>
                </a:solidFill>
                <a:effectLst/>
                <a:latin typeface="-apple-system"/>
              </a:rPr>
              <a:t>should explore a range of algorithms and techniques</a:t>
            </a:r>
          </a:p>
          <a:p>
            <a:pPr algn="l">
              <a:buFont typeface="Arial" panose="020B0604020202020204" pitchFamily="34" charset="0"/>
              <a:buChar char="•"/>
            </a:pPr>
            <a:r>
              <a:rPr lang="en-US" b="0" i="0" dirty="0">
                <a:solidFill>
                  <a:srgbClr val="24292F"/>
                </a:solidFill>
                <a:effectLst/>
                <a:latin typeface="-apple-system"/>
              </a:rPr>
              <a:t>the real jobs data was 17,000 records and fake data was 800 records so used oversampling. This might have increased our accuracy by causing data leakage... without oversampling we were able to get 90%-92% accuracy in predicting the fake jobs correctly ( overall accuracy was 99.9% )</a:t>
            </a:r>
          </a:p>
          <a:p>
            <a:pPr algn="l">
              <a:buFont typeface="Arial" panose="020B0604020202020204" pitchFamily="34" charset="0"/>
              <a:buChar char="•"/>
            </a:pPr>
            <a:r>
              <a:rPr lang="en-US" b="0" i="0" dirty="0">
                <a:solidFill>
                  <a:srgbClr val="24292F"/>
                </a:solidFill>
                <a:effectLst/>
                <a:latin typeface="-apple-system"/>
              </a:rPr>
              <a:t>can </a:t>
            </a:r>
            <a:r>
              <a:rPr lang="en-US" dirty="0">
                <a:solidFill>
                  <a:srgbClr val="24292F"/>
                </a:solidFill>
                <a:latin typeface="-apple-system"/>
              </a:rPr>
              <a:t>D</a:t>
            </a:r>
            <a:r>
              <a:rPr lang="en-US" b="0" i="0" dirty="0">
                <a:solidFill>
                  <a:srgbClr val="24292F"/>
                </a:solidFill>
                <a:effectLst/>
                <a:latin typeface="-apple-system"/>
              </a:rPr>
              <a:t>ockerize it</a:t>
            </a:r>
            <a:endParaRPr lang="en-IN" dirty="0"/>
          </a:p>
        </p:txBody>
      </p:sp>
    </p:spTree>
    <p:extLst>
      <p:ext uri="{BB962C8B-B14F-4D97-AF65-F5344CB8AC3E}">
        <p14:creationId xmlns:p14="http://schemas.microsoft.com/office/powerpoint/2010/main" val="34624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25A2D4-D132-4B99-9D59-98C8D1467FFF}"/>
              </a:ext>
            </a:extLst>
          </p:cNvPr>
          <p:cNvSpPr>
            <a:spLocks noGrp="1"/>
          </p:cNvSpPr>
          <p:nvPr>
            <p:ph type="ctrTitle"/>
          </p:nvPr>
        </p:nvSpPr>
        <p:spPr>
          <a:xfrm>
            <a:off x="1427168" y="309403"/>
            <a:ext cx="7766936" cy="1004492"/>
          </a:xfrm>
        </p:spPr>
        <p:txBody>
          <a:bodyPr/>
          <a:lstStyle/>
          <a:p>
            <a:pPr algn="ctr"/>
            <a:r>
              <a:rPr lang="en-US" sz="4800" b="1" u="sng" dirty="0">
                <a:latin typeface="Calibri" panose="020F0502020204030204" pitchFamily="34" charset="0"/>
                <a:cs typeface="Calibri" panose="020F0502020204030204" pitchFamily="34" charset="0"/>
              </a:rPr>
              <a:t>Objective of the project</a:t>
            </a:r>
            <a:endParaRPr lang="en-IN" sz="4800" b="1" u="sng" dirty="0">
              <a:latin typeface="Calibri" panose="020F0502020204030204" pitchFamily="34" charset="0"/>
              <a:cs typeface="Calibri" panose="020F0502020204030204" pitchFamily="34" charset="0"/>
            </a:endParaRPr>
          </a:p>
        </p:txBody>
      </p:sp>
      <p:sp>
        <p:nvSpPr>
          <p:cNvPr id="4" name="Subtitle 3">
            <a:extLst>
              <a:ext uri="{FF2B5EF4-FFF2-40B4-BE49-F238E27FC236}">
                <a16:creationId xmlns:a16="http://schemas.microsoft.com/office/drawing/2014/main" id="{D6C6B873-A34C-412B-A725-F8D9DBD1F72F}"/>
              </a:ext>
            </a:extLst>
          </p:cNvPr>
          <p:cNvSpPr>
            <a:spLocks noGrp="1"/>
          </p:cNvSpPr>
          <p:nvPr>
            <p:ph type="subTitle" idx="1"/>
          </p:nvPr>
        </p:nvSpPr>
        <p:spPr>
          <a:xfrm>
            <a:off x="745725" y="1976076"/>
            <a:ext cx="9348186" cy="4406969"/>
          </a:xfrm>
        </p:spPr>
        <p:txBody>
          <a:bodyPr>
            <a:noAutofit/>
          </a:bodyPr>
          <a:lstStyle/>
          <a:p>
            <a:pPr marL="285750" indent="-285750" algn="l">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We can apply machine learning to train a model for fake job classification. It can be trained on the previous real and fake job advertisements and it can identify a fake  job accurately.</a:t>
            </a:r>
          </a:p>
          <a:p>
            <a:pPr marL="285750" indent="-285750" algn="l">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We will train the machine on fake job postings dataset to identify the fake job advertisement and then we use classification algorithm in this task which will predict the real and fraudulent class labels for the job advertisements after successful training. </a:t>
            </a:r>
          </a:p>
          <a:p>
            <a:pPr marL="285750" indent="-285750" algn="l">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We will evaluate the performance of our classifier using several evaluation metrics.</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62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B6E5-F08E-49A4-8D01-1A5BF094AD62}"/>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A description of the project </a:t>
            </a:r>
            <a:endParaRPr lang="en-IN" sz="4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4E9CCC1-FFC3-48DE-877C-A5DCDFFC8FEE}"/>
              </a:ext>
            </a:extLst>
          </p:cNvPr>
          <p:cNvSpPr>
            <a:spLocks noGrp="1"/>
          </p:cNvSpPr>
          <p:nvPr>
            <p:ph idx="1"/>
          </p:nvPr>
        </p:nvSpPr>
        <p:spPr>
          <a:xfrm>
            <a:off x="79899" y="1553593"/>
            <a:ext cx="10875145" cy="4487770"/>
          </a:xfrm>
        </p:spPr>
        <p:txBody>
          <a:bodyPr>
            <a:normAutofit fontScale="62500" lnSpcReduction="20000"/>
          </a:bodyPr>
          <a:lstStyle/>
          <a:p>
            <a:pPr>
              <a:lnSpc>
                <a:spcPct val="170000"/>
              </a:lnSpc>
              <a:spcAft>
                <a:spcPts val="600"/>
              </a:spcAft>
            </a:pPr>
            <a:r>
              <a:rPr lang="en-US" sz="3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Fake Job Detection is an automated tool using machine learning to detect fraud post for jobs in the internet. The fake job detection technique focuses on obtaining an automated tool for identifying fake jobs and helps people to avoid application for these jobs. Therefore, machine learning approach is applied which employs several classification algorithms for recognizing fake posts. In that case, a classification tool detects fake job posts from a larger number of job posts and makes aware of the user. Supervised learning algorithm as classification techniques are first considered to manage the problem of identifying scams on posting jobs. By considering the training data a classifier maps input variable to target classes. The classification models which can learn the job descriptions which are fraudulent can be created.</a:t>
            </a:r>
            <a:endParaRPr lang="en-IN" sz="3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600"/>
              </a:spcAft>
            </a:pPr>
            <a:endParaRPr lang="en-IN" sz="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7099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DD9C-D1FB-43C9-8E2C-747F54FF76DF}"/>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Input/Output and Code Description</a:t>
            </a:r>
            <a:endParaRPr lang="en-IN" sz="4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34E5977-A0DC-417E-9214-5FFE07DFD78D}"/>
              </a:ext>
            </a:extLst>
          </p:cNvPr>
          <p:cNvSpPr>
            <a:spLocks noGrp="1"/>
          </p:cNvSpPr>
          <p:nvPr>
            <p:ph idx="1"/>
          </p:nvPr>
        </p:nvSpPr>
        <p:spPr>
          <a:xfrm>
            <a:off x="393247" y="1488613"/>
            <a:ext cx="9105859" cy="5369387"/>
          </a:xfrm>
        </p:spPr>
        <p:txBody>
          <a:bodyPr>
            <a:normAutofit fontScale="62500" lnSpcReduction="20000"/>
          </a:bodyPr>
          <a:lstStyle/>
          <a:p>
            <a:pPr marL="0" indent="0">
              <a:buNone/>
            </a:pPr>
            <a:r>
              <a:rPr lang="en-US" sz="1900" b="1" dirty="0"/>
              <a:t>CODE:</a:t>
            </a:r>
          </a:p>
          <a:p>
            <a:pPr marL="0" indent="0">
              <a:buNone/>
            </a:pPr>
            <a:r>
              <a:rPr lang="en-US" b="1" dirty="0">
                <a:solidFill>
                  <a:srgbClr val="C586C0"/>
                </a:solidFill>
                <a:effectLst/>
                <a:latin typeface="Consolas" panose="020B0609020204030204" pitchFamily="49" charset="0"/>
              </a:rPr>
              <a:t>import</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joblib</a:t>
            </a:r>
            <a:endParaRPr lang="en-US" b="1" dirty="0">
              <a:solidFill>
                <a:srgbClr val="D4D4D4"/>
              </a:solidFill>
              <a:effectLst/>
              <a:latin typeface="Consolas" panose="020B0609020204030204" pitchFamily="49" charset="0"/>
            </a:endParaRPr>
          </a:p>
          <a:p>
            <a:pPr marL="0" indent="0">
              <a:buNone/>
            </a:pPr>
            <a:r>
              <a:rPr lang="en-US" b="1" dirty="0">
                <a:solidFill>
                  <a:srgbClr val="C586C0"/>
                </a:solidFill>
                <a:effectLst/>
                <a:latin typeface="Consolas" panose="020B0609020204030204" pitchFamily="49" charset="0"/>
              </a:rPr>
              <a:t>from</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os</a:t>
            </a: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import</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listdir</a:t>
            </a:r>
            <a:endParaRPr lang="en-US" b="1" dirty="0">
              <a:solidFill>
                <a:srgbClr val="D4D4D4"/>
              </a:solidFill>
              <a:effectLst/>
              <a:latin typeface="Consolas" panose="020B0609020204030204" pitchFamily="49" charset="0"/>
            </a:endParaRPr>
          </a:p>
          <a:p>
            <a:pPr marL="0" indent="0">
              <a:buNone/>
            </a:pP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PredictionProcess</a:t>
            </a:r>
            <a:r>
              <a:rPr lang="en-US" b="1" dirty="0">
                <a:solidFill>
                  <a:srgbClr val="D4D4D4"/>
                </a:solidFill>
                <a:effectLst/>
                <a:latin typeface="Consolas" panose="020B0609020204030204" pitchFamily="49" charset="0"/>
              </a:rPr>
              <a:t>:</a:t>
            </a:r>
          </a:p>
          <a:p>
            <a:pPr marL="0" indent="0">
              <a:buNone/>
            </a:pP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t>
            </a:r>
            <a:endParaRPr lang="en-US" b="1" dirty="0">
              <a:solidFill>
                <a:srgbClr val="D4D4D4"/>
              </a:solidFill>
              <a:effectLst/>
              <a:latin typeface="Consolas" panose="020B0609020204030204" pitchFamily="49" charset="0"/>
            </a:endParaRPr>
          </a:p>
          <a:p>
            <a:pPr marL="0" indent="0">
              <a:buNone/>
            </a:pPr>
            <a:r>
              <a:rPr lang="en-US" b="1" dirty="0">
                <a:solidFill>
                  <a:srgbClr val="CE9178"/>
                </a:solidFill>
                <a:effectLst/>
                <a:latin typeface="Consolas" panose="020B0609020204030204" pitchFamily="49" charset="0"/>
              </a:rPr>
              <a:t>    This class handles the whole prediction process</a:t>
            </a:r>
            <a:endParaRPr lang="en-US" b="1" dirty="0">
              <a:solidFill>
                <a:srgbClr val="D4D4D4"/>
              </a:solidFill>
              <a:effectLst/>
              <a:latin typeface="Consolas" panose="020B0609020204030204" pitchFamily="49" charset="0"/>
            </a:endParaRPr>
          </a:p>
          <a:p>
            <a:pPr marL="0" indent="0">
              <a:buNone/>
            </a:pPr>
            <a:r>
              <a:rPr lang="en-US" b="1" dirty="0">
                <a:solidFill>
                  <a:srgbClr val="CE9178"/>
                </a:solidFill>
                <a:effectLst/>
                <a:latin typeface="Consolas" panose="020B0609020204030204" pitchFamily="49" charset="0"/>
              </a:rPr>
              <a:t>    - it finds the probability prediction of output by each value or feature</a:t>
            </a:r>
            <a:endParaRPr lang="en-US" b="1" dirty="0">
              <a:solidFill>
                <a:srgbClr val="D4D4D4"/>
              </a:solidFill>
              <a:effectLst/>
              <a:latin typeface="Consolas" panose="020B0609020204030204" pitchFamily="49" charset="0"/>
            </a:endParaRPr>
          </a:p>
          <a:p>
            <a:pPr marL="0" indent="0">
              <a:buNone/>
            </a:pPr>
            <a:r>
              <a:rPr lang="en-US" b="1" dirty="0">
                <a:solidFill>
                  <a:srgbClr val="CE9178"/>
                </a:solidFill>
                <a:effectLst/>
                <a:latin typeface="Consolas" panose="020B0609020204030204" pitchFamily="49" charset="0"/>
              </a:rPr>
              <a:t>    - uses those values to predict the class or final output</a:t>
            </a:r>
            <a:endParaRPr lang="en-US" b="1" dirty="0">
              <a:solidFill>
                <a:srgbClr val="D4D4D4"/>
              </a:solidFill>
              <a:effectLst/>
              <a:latin typeface="Consolas" panose="020B0609020204030204" pitchFamily="49" charset="0"/>
            </a:endParaRPr>
          </a:p>
          <a:p>
            <a:pPr marL="0" indent="0">
              <a:buNone/>
            </a:pPr>
            <a:br>
              <a:rPr lang="en-US" b="1" dirty="0">
                <a:solidFill>
                  <a:srgbClr val="D4D4D4"/>
                </a:solidFill>
                <a:effectLst/>
                <a:latin typeface="Consolas" panose="020B0609020204030204" pitchFamily="49" charset="0"/>
              </a:rPr>
            </a:br>
            <a:r>
              <a:rPr lang="en-IN" b="1" dirty="0">
                <a:solidFill>
                  <a:srgbClr val="569CD6"/>
                </a:solidFill>
                <a:effectLst/>
                <a:latin typeface="Consolas" panose="020B0609020204030204" pitchFamily="49" charset="0"/>
              </a:rPr>
              <a:t>def</a:t>
            </a:r>
            <a:r>
              <a:rPr lang="en-IN" b="1" dirty="0">
                <a:solidFill>
                  <a:srgbClr val="D4D4D4"/>
                </a:solidFill>
                <a:effectLst/>
                <a:latin typeface="Consolas" panose="020B0609020204030204" pitchFamily="49" charset="0"/>
              </a:rPr>
              <a:t> </a:t>
            </a:r>
            <a:r>
              <a:rPr lang="en-IN" b="1" dirty="0">
                <a:solidFill>
                  <a:srgbClr val="DCDCAA"/>
                </a:solidFill>
                <a:effectLst/>
                <a:latin typeface="Consolas" panose="020B0609020204030204" pitchFamily="49" charset="0"/>
              </a:rPr>
              <a:t>__</a:t>
            </a:r>
            <a:r>
              <a:rPr lang="en-IN" b="1" dirty="0" err="1">
                <a:solidFill>
                  <a:srgbClr val="DCDCAA"/>
                </a:solidFill>
                <a:effectLst/>
                <a:latin typeface="Consolas" panose="020B0609020204030204" pitchFamily="49" charset="0"/>
              </a:rPr>
              <a:t>init</a:t>
            </a:r>
            <a:r>
              <a:rPr lang="en-IN" b="1" dirty="0">
                <a:solidFill>
                  <a:srgbClr val="DCDCAA"/>
                </a:solidFill>
                <a:effectLst/>
                <a:latin typeface="Consolas" panose="020B0609020204030204" pitchFamily="49" charset="0"/>
              </a:rPr>
              <a:t>__</a:t>
            </a:r>
            <a:r>
              <a:rPr lang="en-IN" b="1" dirty="0">
                <a:solidFill>
                  <a:srgbClr val="D4D4D4"/>
                </a:solidFill>
                <a:effectLst/>
                <a:latin typeface="Consolas" panose="020B0609020204030204" pitchFamily="49" charset="0"/>
              </a:rPr>
              <a:t>(</a:t>
            </a:r>
            <a:r>
              <a:rPr lang="en-IN" b="1" dirty="0">
                <a:solidFill>
                  <a:srgbClr val="9CDCFE"/>
                </a:solidFill>
                <a:effectLst/>
                <a:latin typeface="Consolas" panose="020B0609020204030204" pitchFamily="49" charset="0"/>
              </a:rPr>
              <a:t>self</a:t>
            </a:r>
            <a:r>
              <a:rPr lang="en-IN" b="1" dirty="0">
                <a:solidFill>
                  <a:srgbClr val="D4D4D4"/>
                </a:solidFill>
                <a:effectLst/>
                <a:latin typeface="Consolas" panose="020B0609020204030204" pitchFamily="49" charset="0"/>
              </a:rPr>
              <a:t>, </a:t>
            </a:r>
            <a:r>
              <a:rPr lang="en-IN" b="1" dirty="0">
                <a:solidFill>
                  <a:srgbClr val="9CDCFE"/>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.proba_model_path</a:t>
            </a:r>
            <a:r>
              <a:rPr lang="en-IN" b="1" dirty="0">
                <a:solidFill>
                  <a:srgbClr val="D4D4D4"/>
                </a:solidFill>
                <a:effectLst/>
                <a:latin typeface="Consolas" panose="020B0609020204030204" pitchFamily="49" charset="0"/>
              </a:rPr>
              <a:t> = </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Probability_finding_models</a:t>
            </a:r>
            <a:r>
              <a:rPr lang="en-IN" b="1" dirty="0">
                <a:solidFill>
                  <a:srgbClr val="CE9178"/>
                </a:solidFill>
                <a:effectLst/>
                <a:latin typeface="Consolas" panose="020B0609020204030204" pitchFamily="49" charset="0"/>
              </a:rPr>
              <a:t>"</a:t>
            </a:r>
            <a:endParaRPr lang="en-IN" b="1" dirty="0">
              <a:solidFill>
                <a:srgbClr val="D4D4D4"/>
              </a:solidFill>
              <a:effectLst/>
              <a:latin typeface="Consolas" panose="020B0609020204030204" pitchFamily="49" charset="0"/>
            </a:endParaRP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.clf_model_path</a:t>
            </a:r>
            <a:r>
              <a:rPr lang="en-IN" b="1" dirty="0">
                <a:solidFill>
                  <a:srgbClr val="D4D4D4"/>
                </a:solidFill>
                <a:effectLst/>
                <a:latin typeface="Consolas" panose="020B0609020204030204" pitchFamily="49" charset="0"/>
              </a:rPr>
              <a:t> = </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Classifier_model</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classifier.joblib</a:t>
            </a:r>
            <a:r>
              <a:rPr lang="en-IN" b="1" dirty="0">
                <a:solidFill>
                  <a:srgbClr val="CE9178"/>
                </a:solidFill>
                <a:effectLst/>
                <a:latin typeface="Consolas" panose="020B0609020204030204" pitchFamily="49" charset="0"/>
              </a:rPr>
              <a:t>"</a:t>
            </a:r>
            <a:endParaRPr lang="en-IN" b="1" dirty="0">
              <a:solidFill>
                <a:srgbClr val="D4D4D4"/>
              </a:solidFill>
              <a:effectLst/>
              <a:latin typeface="Consolas" panose="020B0609020204030204" pitchFamily="49" charset="0"/>
            </a:endParaRP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 = {}</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'title'</a:t>
            </a:r>
            <a:r>
              <a:rPr lang="en-IN" b="1" dirty="0">
                <a:solidFill>
                  <a:srgbClr val="D4D4D4"/>
                </a:solidFill>
                <a:effectLst/>
                <a:latin typeface="Consolas" panose="020B0609020204030204" pitchFamily="49" charset="0"/>
              </a:rPr>
              <a:t>] = data[</a:t>
            </a:r>
            <a:r>
              <a:rPr lang="en-IN" b="1" dirty="0">
                <a:solidFill>
                  <a:srgbClr val="CE9178"/>
                </a:solidFill>
                <a:effectLst/>
                <a:latin typeface="Consolas" panose="020B0609020204030204" pitchFamily="49" charset="0"/>
              </a:rPr>
              <a:t>'title'</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'location'</a:t>
            </a:r>
            <a:r>
              <a:rPr lang="en-IN" b="1" dirty="0">
                <a:solidFill>
                  <a:srgbClr val="D4D4D4"/>
                </a:solidFill>
                <a:effectLst/>
                <a:latin typeface="Consolas" panose="020B0609020204030204" pitchFamily="49" charset="0"/>
              </a:rPr>
              <a:t>] = data[</a:t>
            </a:r>
            <a:r>
              <a:rPr lang="en-IN" b="1" dirty="0">
                <a:solidFill>
                  <a:srgbClr val="CE9178"/>
                </a:solidFill>
                <a:effectLst/>
                <a:latin typeface="Consolas" panose="020B0609020204030204" pitchFamily="49" charset="0"/>
              </a:rPr>
              <a:t>'location'</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'department'</a:t>
            </a:r>
            <a:r>
              <a:rPr lang="en-IN" b="1" dirty="0">
                <a:solidFill>
                  <a:srgbClr val="D4D4D4"/>
                </a:solidFill>
                <a:effectLst/>
                <a:latin typeface="Consolas" panose="020B0609020204030204" pitchFamily="49" charset="0"/>
              </a:rPr>
              <a:t>] = data[</a:t>
            </a:r>
            <a:r>
              <a:rPr lang="en-IN" b="1" dirty="0">
                <a:solidFill>
                  <a:srgbClr val="CE9178"/>
                </a:solidFill>
                <a:effectLst/>
                <a:latin typeface="Consolas" panose="020B0609020204030204" pitchFamily="49" charset="0"/>
              </a:rPr>
              <a:t>'department'</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salary_range</a:t>
            </a:r>
            <a:r>
              <a:rPr lang="en-IN" b="1" dirty="0">
                <a:solidFill>
                  <a:srgbClr val="CE9178"/>
                </a:solidFill>
                <a:effectLst/>
                <a:latin typeface="Consolas" panose="020B0609020204030204" pitchFamily="49" charset="0"/>
              </a:rPr>
              <a:t>'</a:t>
            </a:r>
            <a:r>
              <a:rPr lang="en-IN" b="1" dirty="0">
                <a:solidFill>
                  <a:srgbClr val="D4D4D4"/>
                </a:solidFill>
                <a:effectLst/>
                <a:latin typeface="Consolas" panose="020B0609020204030204" pitchFamily="49" charset="0"/>
              </a:rPr>
              <a:t>] = data[</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salary_range</a:t>
            </a:r>
            <a:r>
              <a:rPr lang="en-IN" b="1" dirty="0">
                <a:solidFill>
                  <a:srgbClr val="CE9178"/>
                </a:solidFill>
                <a:effectLst/>
                <a:latin typeface="Consolas" panose="020B0609020204030204" pitchFamily="49" charset="0"/>
              </a:rPr>
              <a:t>'</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.data</a:t>
            </a:r>
            <a:r>
              <a:rPr lang="en-IN" b="1" dirty="0">
                <a:solidFill>
                  <a:srgbClr val="D4D4D4"/>
                </a:solidFill>
                <a:effectLst/>
                <a:latin typeface="Consolas" panose="020B0609020204030204" pitchFamily="49" charset="0"/>
              </a:rPr>
              <a:t>[</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company_profile</a:t>
            </a:r>
            <a:r>
              <a:rPr lang="en-IN" b="1" dirty="0">
                <a:solidFill>
                  <a:srgbClr val="CE9178"/>
                </a:solidFill>
                <a:effectLst/>
                <a:latin typeface="Consolas" panose="020B0609020204030204" pitchFamily="49" charset="0"/>
              </a:rPr>
              <a:t>'</a:t>
            </a:r>
            <a:r>
              <a:rPr lang="en-IN" b="1" dirty="0">
                <a:solidFill>
                  <a:srgbClr val="D4D4D4"/>
                </a:solidFill>
                <a:effectLst/>
                <a:latin typeface="Consolas" panose="020B0609020204030204" pitchFamily="49" charset="0"/>
              </a:rPr>
              <a:t>] = data[</a:t>
            </a:r>
            <a:r>
              <a:rPr lang="en-IN" b="1" dirty="0">
                <a:solidFill>
                  <a:srgbClr val="CE9178"/>
                </a:solidFill>
                <a:effectLst/>
                <a:latin typeface="Consolas" panose="020B0609020204030204" pitchFamily="49" charset="0"/>
              </a:rPr>
              <a:t>'</a:t>
            </a:r>
            <a:r>
              <a:rPr lang="en-IN" b="1" dirty="0" err="1">
                <a:solidFill>
                  <a:srgbClr val="CE9178"/>
                </a:solidFill>
                <a:effectLst/>
                <a:latin typeface="Consolas" panose="020B0609020204030204" pitchFamily="49" charset="0"/>
              </a:rPr>
              <a:t>company_profile</a:t>
            </a:r>
            <a:r>
              <a:rPr lang="en-IN" b="1" dirty="0">
                <a:solidFill>
                  <a:srgbClr val="CE9178"/>
                </a:solidFill>
                <a:effectLst/>
                <a:latin typeface="Consolas" panose="020B0609020204030204" pitchFamily="49" charset="0"/>
              </a:rPr>
              <a:t>'</a:t>
            </a:r>
            <a:r>
              <a:rPr lang="en-IN" b="1" dirty="0">
                <a:solidFill>
                  <a:srgbClr val="D4D4D4"/>
                </a:solidFill>
                <a:effectLst/>
                <a:latin typeface="Consolas" panose="020B0609020204030204" pitchFamily="49" charset="0"/>
              </a:rPr>
              <a:t>]</a:t>
            </a:r>
          </a:p>
          <a:p>
            <a:pPr marL="0" indent="0">
              <a:buNone/>
            </a:pPr>
            <a:r>
              <a:rPr lang="en-IN" b="1" dirty="0">
                <a:solidFill>
                  <a:srgbClr val="D4D4D4"/>
                </a:solidFill>
                <a:effectLst/>
                <a:latin typeface="Consolas" panose="020B0609020204030204" pitchFamily="49" charset="0"/>
              </a:rPr>
              <a:t>        </a:t>
            </a:r>
            <a:r>
              <a:rPr lang="en-IN" b="1" dirty="0" err="1">
                <a:solidFill>
                  <a:srgbClr val="569CD6"/>
                </a:solidFill>
                <a:effectLst/>
                <a:latin typeface="Consolas" panose="020B0609020204030204" pitchFamily="49" charset="0"/>
              </a:rPr>
              <a:t>self</a:t>
            </a:r>
            <a:r>
              <a:rPr lang="en-IN" b="1" dirty="0" err="1">
                <a:solidFill>
                  <a:srgbClr val="D4D4D4"/>
                </a:solidFill>
                <a:effectLst/>
                <a:latin typeface="Consolas" panose="020B0609020204030204" pitchFamily="49" charset="0"/>
              </a:rPr>
              <a:t>.probability_list</a:t>
            </a:r>
            <a:r>
              <a:rPr lang="en-IN" b="1" dirty="0">
                <a:solidFill>
                  <a:srgbClr val="D4D4D4"/>
                </a:solidFill>
                <a:effectLst/>
                <a:latin typeface="Consolas" panose="020B0609020204030204" pitchFamily="49" charset="0"/>
              </a:rPr>
              <a:t> = []</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a:p>
            <a:pPr marL="0" indent="0">
              <a:lnSpc>
                <a:spcPct val="120000"/>
              </a:lnSpc>
              <a:buNone/>
            </a:pPr>
            <a:endParaRPr lang="en-IN" dirty="0">
              <a:solidFill>
                <a:srgbClr val="24292F"/>
              </a:solidFill>
              <a:latin typeface="ui-monospace"/>
            </a:endParaRPr>
          </a:p>
          <a:p>
            <a:pPr marL="0" indent="0">
              <a:buNone/>
            </a:pPr>
            <a:endParaRPr lang="en-IN" b="0" i="0" dirty="0">
              <a:solidFill>
                <a:srgbClr val="24292F"/>
              </a:solidFill>
              <a:effectLst/>
              <a:latin typeface="ui-monospace"/>
            </a:endParaRPr>
          </a:p>
          <a:p>
            <a:pPr marL="0" indent="0">
              <a:buNone/>
            </a:pPr>
            <a:endParaRPr lang="en-IN" dirty="0">
              <a:solidFill>
                <a:srgbClr val="24292F"/>
              </a:solidFill>
              <a:latin typeface="ui-monospace"/>
            </a:endParaRPr>
          </a:p>
          <a:p>
            <a:pPr marL="0" indent="0">
              <a:buNone/>
            </a:pPr>
            <a:endParaRPr lang="en-IN" dirty="0"/>
          </a:p>
        </p:txBody>
      </p:sp>
    </p:spTree>
    <p:extLst>
      <p:ext uri="{BB962C8B-B14F-4D97-AF65-F5344CB8AC3E}">
        <p14:creationId xmlns:p14="http://schemas.microsoft.com/office/powerpoint/2010/main" val="7753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3DAD1D-CAB7-45DA-B0B6-32C44D4CBBBD}"/>
              </a:ext>
            </a:extLst>
          </p:cNvPr>
          <p:cNvSpPr txBox="1"/>
          <p:nvPr/>
        </p:nvSpPr>
        <p:spPr>
          <a:xfrm>
            <a:off x="395055" y="385814"/>
            <a:ext cx="9956307" cy="6571030"/>
          </a:xfrm>
          <a:prstGeom prst="rect">
            <a:avLst/>
          </a:prstGeom>
          <a:noFill/>
        </p:spPr>
        <p:txBody>
          <a:bodyPr wrap="square">
            <a:spAutoFit/>
          </a:bodyPr>
          <a:lstStyle/>
          <a:p>
            <a:r>
              <a:rPr lang="en-US" sz="1100" b="1" dirty="0">
                <a:solidFill>
                  <a:srgbClr val="569CD6"/>
                </a:solidFill>
                <a:effectLst/>
                <a:latin typeface="Consolas" panose="020B0609020204030204" pitchFamily="49" charset="0"/>
              </a:rPr>
              <a:t>def</a:t>
            </a:r>
            <a:r>
              <a:rPr lang="en-US" sz="1100" b="1" dirty="0">
                <a:solidFill>
                  <a:srgbClr val="D4D4D4"/>
                </a:solidFill>
                <a:effectLst/>
                <a:latin typeface="Consolas" panose="020B0609020204030204" pitchFamily="49" charset="0"/>
              </a:rPr>
              <a:t> </a:t>
            </a:r>
            <a:r>
              <a:rPr lang="en-US" sz="1100" b="1" dirty="0" err="1">
                <a:solidFill>
                  <a:srgbClr val="DCDCAA"/>
                </a:solidFill>
                <a:effectLst/>
                <a:latin typeface="Consolas" panose="020B0609020204030204" pitchFamily="49" charset="0"/>
              </a:rPr>
              <a:t>find_probabilities</a:t>
            </a:r>
            <a:r>
              <a:rPr lang="en-US" sz="1100" b="1" dirty="0">
                <a:solidFill>
                  <a:srgbClr val="D4D4D4"/>
                </a:solidFill>
                <a:effectLst/>
                <a:latin typeface="Consolas" panose="020B0609020204030204" pitchFamily="49" charset="0"/>
              </a:rPr>
              <a:t>(</a:t>
            </a:r>
            <a:r>
              <a:rPr lang="en-US" sz="1100" b="1" dirty="0">
                <a:solidFill>
                  <a:srgbClr val="9CDCFE"/>
                </a:solidFill>
                <a:effectLst/>
                <a:latin typeface="Consolas" panose="020B0609020204030204" pitchFamily="49" charset="0"/>
              </a:rPr>
              <a:t>self</a:t>
            </a:r>
            <a:r>
              <a:rPr lang="en-US" sz="1100" b="1" dirty="0">
                <a:solidFill>
                  <a:srgbClr val="D4D4D4"/>
                </a:solidFill>
                <a:effectLst/>
                <a:latin typeface="Consolas" panose="020B0609020204030204" pitchFamily="49" charset="0"/>
              </a:rPr>
              <a:t>):</a:t>
            </a:r>
          </a:p>
          <a:p>
            <a:r>
              <a:rPr lang="en-US" sz="1100" b="1" dirty="0">
                <a:solidFill>
                  <a:srgbClr val="D4D4D4"/>
                </a:solidFill>
                <a:effectLst/>
                <a:latin typeface="Consolas" panose="020B0609020204030204" pitchFamily="49" charset="0"/>
              </a:rPr>
              <a:t>        </a:t>
            </a:r>
            <a:r>
              <a:rPr lang="en-US" sz="1100" b="1" dirty="0">
                <a:solidFill>
                  <a:srgbClr val="CE9178"/>
                </a:solidFill>
                <a:effectLst/>
                <a:latin typeface="Consolas" panose="020B0609020204030204" pitchFamily="49" charset="0"/>
              </a:rPr>
              <a:t>"""</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This method</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 loads the models (pipeline -[</a:t>
            </a:r>
            <a:r>
              <a:rPr lang="en-US" sz="1100" b="1" dirty="0" err="1">
                <a:solidFill>
                  <a:srgbClr val="CE9178"/>
                </a:solidFill>
                <a:effectLst/>
                <a:latin typeface="Consolas" panose="020B0609020204030204" pitchFamily="49" charset="0"/>
              </a:rPr>
              <a:t>CountVectorizer</a:t>
            </a:r>
            <a:r>
              <a:rPr lang="en-US" sz="1100" b="1" dirty="0">
                <a:solidFill>
                  <a:srgbClr val="CE9178"/>
                </a:solidFill>
                <a:effectLst/>
                <a:latin typeface="Consolas" panose="020B0609020204030204" pitchFamily="49" charset="0"/>
              </a:rPr>
              <a:t>, </a:t>
            </a:r>
            <a:r>
              <a:rPr lang="en-US" sz="1100" b="1" dirty="0" err="1">
                <a:solidFill>
                  <a:srgbClr val="CE9178"/>
                </a:solidFill>
                <a:effectLst/>
                <a:latin typeface="Consolas" panose="020B0609020204030204" pitchFamily="49" charset="0"/>
              </a:rPr>
              <a:t>LogisticRegression</a:t>
            </a:r>
            <a:r>
              <a:rPr lang="en-US" sz="1100" b="1" dirty="0">
                <a:solidFill>
                  <a:srgbClr val="CE9178"/>
                </a:solidFill>
                <a:effectLst/>
                <a:latin typeface="Consolas" panose="020B0609020204030204" pitchFamily="49" charset="0"/>
              </a:rPr>
              <a:t>])</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 uses them to get the probability prediction of each of the values/features</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returns: probabilities</a:t>
            </a:r>
          </a:p>
          <a:p>
            <a:r>
              <a:rPr lang="en-IN" sz="1100" b="1" dirty="0">
                <a:solidFill>
                  <a:srgbClr val="CE9178"/>
                </a:solidFill>
                <a:effectLst/>
                <a:latin typeface="Consolas" panose="020B0609020204030204" pitchFamily="49" charset="0"/>
              </a:rPr>
              <a:t>        """</a:t>
            </a:r>
            <a:endParaRPr lang="en-IN" sz="1100" b="1" dirty="0">
              <a:solidFill>
                <a:srgbClr val="D4D4D4"/>
              </a:solidFill>
              <a:effectLst/>
              <a:latin typeface="Consolas" panose="020B0609020204030204" pitchFamily="49" charset="0"/>
            </a:endParaRPr>
          </a:p>
          <a:p>
            <a:r>
              <a:rPr lang="en-IN" sz="1100" b="1" dirty="0">
                <a:solidFill>
                  <a:srgbClr val="D4D4D4"/>
                </a:solidFill>
                <a:effectLst/>
                <a:latin typeface="Consolas" panose="020B0609020204030204" pitchFamily="49" charset="0"/>
              </a:rPr>
              <a:t>        </a:t>
            </a:r>
            <a:r>
              <a:rPr lang="en-IN" sz="1100" b="1" dirty="0">
                <a:solidFill>
                  <a:srgbClr val="C586C0"/>
                </a:solidFill>
                <a:effectLst/>
                <a:latin typeface="Consolas" panose="020B0609020204030204" pitchFamily="49" charset="0"/>
              </a:rPr>
              <a:t>try</a:t>
            </a:r>
            <a:r>
              <a:rPr lang="en-IN" sz="1100" b="1" dirty="0">
                <a:solidFill>
                  <a:srgbClr val="D4D4D4"/>
                </a:solidFill>
                <a:effectLst/>
                <a:latin typeface="Consolas" panose="020B0609020204030204" pitchFamily="49" charset="0"/>
              </a:rPr>
              <a:t>:</a:t>
            </a:r>
          </a:p>
          <a:p>
            <a:r>
              <a:rPr lang="en-IN" sz="1100" b="1" dirty="0">
                <a:solidFill>
                  <a:srgbClr val="D4D4D4"/>
                </a:solidFill>
                <a:effectLst/>
                <a:latin typeface="Consolas" panose="020B0609020204030204" pitchFamily="49" charset="0"/>
              </a:rPr>
              <a:t>            </a:t>
            </a:r>
            <a:r>
              <a:rPr lang="en-IN" sz="1100" b="1" dirty="0" err="1">
                <a:solidFill>
                  <a:srgbClr val="D4D4D4"/>
                </a:solidFill>
                <a:effectLst/>
                <a:latin typeface="Consolas" panose="020B0609020204030204" pitchFamily="49" charset="0"/>
              </a:rPr>
              <a:t>proba_model_files</a:t>
            </a:r>
            <a:r>
              <a:rPr lang="en-IN" sz="1100" b="1" dirty="0">
                <a:solidFill>
                  <a:srgbClr val="D4D4D4"/>
                </a:solidFill>
                <a:effectLst/>
                <a:latin typeface="Consolas" panose="020B0609020204030204" pitchFamily="49" charset="0"/>
              </a:rPr>
              <a:t> = [f </a:t>
            </a:r>
            <a:r>
              <a:rPr lang="en-IN" sz="1100" b="1" dirty="0">
                <a:solidFill>
                  <a:srgbClr val="C586C0"/>
                </a:solidFill>
                <a:effectLst/>
                <a:latin typeface="Consolas" panose="020B0609020204030204" pitchFamily="49" charset="0"/>
              </a:rPr>
              <a:t>for</a:t>
            </a:r>
            <a:r>
              <a:rPr lang="en-IN" sz="1100" b="1" dirty="0">
                <a:solidFill>
                  <a:srgbClr val="D4D4D4"/>
                </a:solidFill>
                <a:effectLst/>
                <a:latin typeface="Consolas" panose="020B0609020204030204" pitchFamily="49" charset="0"/>
              </a:rPr>
              <a:t> f </a:t>
            </a:r>
            <a:r>
              <a:rPr lang="en-IN" sz="1100" b="1" dirty="0">
                <a:solidFill>
                  <a:srgbClr val="C586C0"/>
                </a:solidFill>
                <a:effectLst/>
                <a:latin typeface="Consolas" panose="020B0609020204030204" pitchFamily="49" charset="0"/>
              </a:rPr>
              <a:t>in</a:t>
            </a:r>
            <a:r>
              <a:rPr lang="en-IN" sz="1100" b="1" dirty="0">
                <a:solidFill>
                  <a:srgbClr val="D4D4D4"/>
                </a:solidFill>
                <a:effectLst/>
                <a:latin typeface="Consolas" panose="020B0609020204030204" pitchFamily="49" charset="0"/>
              </a:rPr>
              <a:t> </a:t>
            </a:r>
            <a:r>
              <a:rPr lang="en-IN" sz="1100" b="1" dirty="0" err="1">
                <a:solidFill>
                  <a:srgbClr val="D4D4D4"/>
                </a:solidFill>
                <a:effectLst/>
                <a:latin typeface="Consolas" panose="020B0609020204030204" pitchFamily="49" charset="0"/>
              </a:rPr>
              <a:t>listdir</a:t>
            </a:r>
            <a:r>
              <a:rPr lang="en-IN" sz="1100" b="1" dirty="0">
                <a:solidFill>
                  <a:srgbClr val="D4D4D4"/>
                </a:solidFill>
                <a:effectLst/>
                <a:latin typeface="Consolas" panose="020B0609020204030204" pitchFamily="49" charset="0"/>
              </a:rPr>
              <a:t>(</a:t>
            </a:r>
            <a:r>
              <a:rPr lang="en-IN" sz="1100" b="1" dirty="0" err="1">
                <a:solidFill>
                  <a:srgbClr val="569CD6"/>
                </a:solidFill>
                <a:effectLst/>
                <a:latin typeface="Consolas" panose="020B0609020204030204" pitchFamily="49" charset="0"/>
              </a:rPr>
              <a:t>self</a:t>
            </a:r>
            <a:r>
              <a:rPr lang="en-IN" sz="1100" b="1" dirty="0" err="1">
                <a:solidFill>
                  <a:srgbClr val="D4D4D4"/>
                </a:solidFill>
                <a:effectLst/>
                <a:latin typeface="Consolas" panose="020B0609020204030204" pitchFamily="49" charset="0"/>
              </a:rPr>
              <a:t>.proba_model_path</a:t>
            </a:r>
            <a:r>
              <a:rPr lang="en-IN" sz="1100" b="1" dirty="0">
                <a:solidFill>
                  <a:srgbClr val="D4D4D4"/>
                </a:solidFill>
                <a:effectLst/>
                <a:latin typeface="Consolas" panose="020B0609020204030204" pitchFamily="49" charset="0"/>
              </a:rPr>
              <a:t>)]</a:t>
            </a:r>
          </a:p>
          <a:p>
            <a:r>
              <a:rPr lang="en-IN" sz="1100" b="1" dirty="0">
                <a:solidFill>
                  <a:srgbClr val="D4D4D4"/>
                </a:solidFill>
                <a:effectLst/>
                <a:latin typeface="Consolas" panose="020B0609020204030204" pitchFamily="49" charset="0"/>
              </a:rPr>
              <a:t>            </a:t>
            </a:r>
            <a:r>
              <a:rPr lang="en-IN" sz="1100" b="1" dirty="0">
                <a:solidFill>
                  <a:srgbClr val="C586C0"/>
                </a:solidFill>
                <a:effectLst/>
                <a:latin typeface="Consolas" panose="020B0609020204030204" pitchFamily="49" charset="0"/>
              </a:rPr>
              <a:t>for</a:t>
            </a:r>
            <a:r>
              <a:rPr lang="en-IN" sz="1100" b="1" dirty="0">
                <a:solidFill>
                  <a:srgbClr val="D4D4D4"/>
                </a:solidFill>
                <a:effectLst/>
                <a:latin typeface="Consolas" panose="020B0609020204030204" pitchFamily="49" charset="0"/>
              </a:rPr>
              <a:t> filename </a:t>
            </a:r>
            <a:r>
              <a:rPr lang="en-IN" sz="1100" b="1" dirty="0">
                <a:solidFill>
                  <a:srgbClr val="C586C0"/>
                </a:solidFill>
                <a:effectLst/>
                <a:latin typeface="Consolas" panose="020B0609020204030204" pitchFamily="49" charset="0"/>
              </a:rPr>
              <a:t>in</a:t>
            </a:r>
            <a:r>
              <a:rPr lang="en-IN" sz="1100" b="1" dirty="0">
                <a:solidFill>
                  <a:srgbClr val="D4D4D4"/>
                </a:solidFill>
                <a:effectLst/>
                <a:latin typeface="Consolas" panose="020B0609020204030204" pitchFamily="49" charset="0"/>
              </a:rPr>
              <a:t> </a:t>
            </a:r>
            <a:r>
              <a:rPr lang="en-IN" sz="1100" b="1" dirty="0" err="1">
                <a:solidFill>
                  <a:srgbClr val="D4D4D4"/>
                </a:solidFill>
                <a:effectLst/>
                <a:latin typeface="Consolas" panose="020B0609020204030204" pitchFamily="49" charset="0"/>
              </a:rPr>
              <a:t>proba_model_files</a:t>
            </a:r>
            <a:r>
              <a:rPr lang="en-IN" sz="1100" b="1" dirty="0">
                <a:solidFill>
                  <a:srgbClr val="D4D4D4"/>
                </a:solidFill>
                <a:effectLst/>
                <a:latin typeface="Consolas" panose="020B0609020204030204" pitchFamily="49" charset="0"/>
              </a:rPr>
              <a:t>:</a:t>
            </a:r>
          </a:p>
          <a:p>
            <a:r>
              <a:rPr lang="en-IN" sz="1100" b="1" dirty="0">
                <a:solidFill>
                  <a:srgbClr val="D4D4D4"/>
                </a:solidFill>
                <a:effectLst/>
                <a:latin typeface="Consolas" panose="020B0609020204030204" pitchFamily="49" charset="0"/>
              </a:rPr>
              <a:t>                </a:t>
            </a:r>
            <a:r>
              <a:rPr lang="en-IN" sz="1100" b="1" dirty="0">
                <a:solidFill>
                  <a:srgbClr val="6A9955"/>
                </a:solidFill>
                <a:effectLst/>
                <a:latin typeface="Consolas" panose="020B0609020204030204" pitchFamily="49" charset="0"/>
              </a:rPr>
              <a:t># get feature name from filename</a:t>
            </a:r>
            <a:endParaRPr lang="en-IN" sz="1100" b="1" dirty="0">
              <a:solidFill>
                <a:srgbClr val="D4D4D4"/>
              </a:solidFill>
              <a:effectLst/>
              <a:latin typeface="Consolas" panose="020B0609020204030204" pitchFamily="49" charset="0"/>
            </a:endParaRPr>
          </a:p>
          <a:p>
            <a:r>
              <a:rPr lang="en-IN" sz="1100" b="1" dirty="0">
                <a:solidFill>
                  <a:srgbClr val="D4D4D4"/>
                </a:solidFill>
                <a:effectLst/>
                <a:latin typeface="Consolas" panose="020B0609020204030204" pitchFamily="49" charset="0"/>
              </a:rPr>
              <a:t>                </a:t>
            </a:r>
            <a:r>
              <a:rPr lang="en-IN" sz="1100" b="1" dirty="0" err="1">
                <a:solidFill>
                  <a:srgbClr val="D4D4D4"/>
                </a:solidFill>
                <a:effectLst/>
                <a:latin typeface="Consolas" panose="020B0609020204030204" pitchFamily="49" charset="0"/>
              </a:rPr>
              <a:t>featureName</a:t>
            </a:r>
            <a:r>
              <a:rPr lang="en-IN" sz="1100" b="1" dirty="0">
                <a:solidFill>
                  <a:srgbClr val="D4D4D4"/>
                </a:solidFill>
                <a:effectLst/>
                <a:latin typeface="Consolas" panose="020B0609020204030204" pitchFamily="49" charset="0"/>
              </a:rPr>
              <a:t> = </a:t>
            </a:r>
            <a:r>
              <a:rPr lang="en-IN" sz="1100" b="1" dirty="0" err="1">
                <a:solidFill>
                  <a:srgbClr val="D4D4D4"/>
                </a:solidFill>
                <a:effectLst/>
                <a:latin typeface="Consolas" panose="020B0609020204030204" pitchFamily="49" charset="0"/>
              </a:rPr>
              <a:t>filename.split</a:t>
            </a:r>
            <a:r>
              <a:rPr lang="en-IN" sz="1100" b="1" dirty="0">
                <a:solidFill>
                  <a:srgbClr val="D4D4D4"/>
                </a:solidFill>
                <a:effectLst/>
                <a:latin typeface="Consolas" panose="020B0609020204030204" pitchFamily="49" charset="0"/>
              </a:rPr>
              <a:t>(</a:t>
            </a:r>
            <a:r>
              <a:rPr lang="en-IN" sz="1100" b="1" dirty="0">
                <a:solidFill>
                  <a:srgbClr val="CE9178"/>
                </a:solidFill>
                <a:effectLst/>
                <a:latin typeface="Consolas" panose="020B0609020204030204" pitchFamily="49" charset="0"/>
              </a:rPr>
              <a:t>" "</a:t>
            </a:r>
            <a:r>
              <a:rPr lang="en-IN" sz="1100" b="1" dirty="0">
                <a:solidFill>
                  <a:srgbClr val="D4D4D4"/>
                </a:solidFill>
                <a:effectLst/>
                <a:latin typeface="Consolas" panose="020B0609020204030204" pitchFamily="49" charset="0"/>
              </a:rPr>
              <a:t>)[</a:t>
            </a:r>
            <a:r>
              <a:rPr lang="en-IN" sz="1100" b="1" dirty="0">
                <a:solidFill>
                  <a:srgbClr val="B5CEA8"/>
                </a:solidFill>
                <a:effectLst/>
                <a:latin typeface="Consolas" panose="020B0609020204030204" pitchFamily="49" charset="0"/>
              </a:rPr>
              <a:t>0</a:t>
            </a:r>
            <a:r>
              <a:rPr lang="en-IN" sz="1100" b="1" dirty="0">
                <a:solidFill>
                  <a:srgbClr val="D4D4D4"/>
                </a:solidFill>
                <a:effectLst/>
                <a:latin typeface="Consolas" panose="020B0609020204030204" pitchFamily="49" charset="0"/>
              </a:rPr>
              <a:t>]</a:t>
            </a:r>
          </a:p>
          <a:p>
            <a:r>
              <a:rPr lang="en-IN" sz="1100" b="1" dirty="0">
                <a:solidFill>
                  <a:srgbClr val="D4D4D4"/>
                </a:solidFill>
                <a:effectLst/>
                <a:latin typeface="Consolas" panose="020B0609020204030204" pitchFamily="49" charset="0"/>
              </a:rPr>
              <a:t>                </a:t>
            </a:r>
            <a:r>
              <a:rPr lang="en-IN" sz="1100" b="1" dirty="0">
                <a:solidFill>
                  <a:srgbClr val="6A9955"/>
                </a:solidFill>
                <a:effectLst/>
                <a:latin typeface="Consolas" panose="020B0609020204030204" pitchFamily="49" charset="0"/>
              </a:rPr>
              <a:t># load the vector</a:t>
            </a:r>
            <a:endParaRPr lang="en-IN" sz="1100" b="1" dirty="0">
              <a:solidFill>
                <a:srgbClr val="D4D4D4"/>
              </a:solidFill>
              <a:effectLst/>
              <a:latin typeface="Consolas" panose="020B0609020204030204" pitchFamily="49" charset="0"/>
            </a:endParaRPr>
          </a:p>
          <a:p>
            <a:r>
              <a:rPr lang="en-IN" sz="1100" b="1" dirty="0">
                <a:solidFill>
                  <a:srgbClr val="D4D4D4"/>
                </a:solidFill>
                <a:effectLst/>
                <a:latin typeface="Consolas" panose="020B0609020204030204" pitchFamily="49" charset="0"/>
              </a:rPr>
              <a:t>                </a:t>
            </a:r>
            <a:r>
              <a:rPr lang="en-IN" sz="1100" b="1" dirty="0" err="1">
                <a:solidFill>
                  <a:srgbClr val="D4D4D4"/>
                </a:solidFill>
                <a:effectLst/>
                <a:latin typeface="Consolas" panose="020B0609020204030204" pitchFamily="49" charset="0"/>
              </a:rPr>
              <a:t>prob_predictor</a:t>
            </a:r>
            <a:r>
              <a:rPr lang="en-IN" sz="1100" b="1" dirty="0">
                <a:solidFill>
                  <a:srgbClr val="D4D4D4"/>
                </a:solidFill>
                <a:effectLst/>
                <a:latin typeface="Consolas" panose="020B0609020204030204" pitchFamily="49" charset="0"/>
              </a:rPr>
              <a:t> = </a:t>
            </a:r>
            <a:r>
              <a:rPr lang="en-IN" sz="1100" b="1" dirty="0" err="1">
                <a:solidFill>
                  <a:srgbClr val="D4D4D4"/>
                </a:solidFill>
                <a:effectLst/>
                <a:latin typeface="Consolas" panose="020B0609020204030204" pitchFamily="49" charset="0"/>
              </a:rPr>
              <a:t>joblib.load</a:t>
            </a:r>
            <a:r>
              <a:rPr lang="en-IN" sz="1100" b="1" dirty="0">
                <a:solidFill>
                  <a:srgbClr val="D4D4D4"/>
                </a:solidFill>
                <a:effectLst/>
                <a:latin typeface="Consolas" panose="020B0609020204030204" pitchFamily="49" charset="0"/>
              </a:rPr>
              <a:t>(</a:t>
            </a:r>
            <a:r>
              <a:rPr lang="en-IN" sz="1100" b="1" dirty="0" err="1">
                <a:solidFill>
                  <a:srgbClr val="569CD6"/>
                </a:solidFill>
                <a:effectLst/>
                <a:latin typeface="Consolas" panose="020B0609020204030204" pitchFamily="49" charset="0"/>
              </a:rPr>
              <a:t>self</a:t>
            </a:r>
            <a:r>
              <a:rPr lang="en-IN" sz="1100" b="1" dirty="0" err="1">
                <a:solidFill>
                  <a:srgbClr val="D4D4D4"/>
                </a:solidFill>
                <a:effectLst/>
                <a:latin typeface="Consolas" panose="020B0609020204030204" pitchFamily="49" charset="0"/>
              </a:rPr>
              <a:t>.proba_model_path</a:t>
            </a:r>
            <a:r>
              <a:rPr lang="en-IN" sz="1100" b="1" dirty="0">
                <a:solidFill>
                  <a:srgbClr val="D4D4D4"/>
                </a:solidFill>
                <a:effectLst/>
                <a:latin typeface="Consolas" panose="020B0609020204030204" pitchFamily="49" charset="0"/>
              </a:rPr>
              <a:t> + </a:t>
            </a:r>
            <a:r>
              <a:rPr lang="en-IN" sz="1100" b="1" dirty="0">
                <a:solidFill>
                  <a:srgbClr val="CE9178"/>
                </a:solidFill>
                <a:effectLst/>
                <a:latin typeface="Consolas" panose="020B0609020204030204" pitchFamily="49" charset="0"/>
              </a:rPr>
              <a:t>"/"</a:t>
            </a:r>
            <a:r>
              <a:rPr lang="en-IN" sz="1100" b="1" dirty="0">
                <a:solidFill>
                  <a:srgbClr val="D4D4D4"/>
                </a:solidFill>
                <a:effectLst/>
                <a:latin typeface="Consolas" panose="020B0609020204030204" pitchFamily="49" charset="0"/>
              </a:rPr>
              <a:t> + filename)</a:t>
            </a:r>
          </a:p>
          <a:p>
            <a:r>
              <a:rPr lang="en-IN" sz="1100" b="1" dirty="0">
                <a:solidFill>
                  <a:srgbClr val="D4D4D4"/>
                </a:solidFill>
                <a:effectLst/>
                <a:latin typeface="Consolas" panose="020B0609020204030204" pitchFamily="49" charset="0"/>
              </a:rPr>
              <a:t>                </a:t>
            </a:r>
            <a:r>
              <a:rPr lang="en-IN" sz="1100" b="1" dirty="0">
                <a:solidFill>
                  <a:srgbClr val="DCDCAA"/>
                </a:solidFill>
                <a:effectLst/>
                <a:latin typeface="Consolas" panose="020B0609020204030204" pitchFamily="49" charset="0"/>
              </a:rPr>
              <a:t>exec</a:t>
            </a:r>
            <a:r>
              <a:rPr lang="en-IN" sz="1100" b="1" dirty="0">
                <a:solidFill>
                  <a:srgbClr val="D4D4D4"/>
                </a:solidFill>
                <a:effectLst/>
                <a:latin typeface="Consolas" panose="020B0609020204030204" pitchFamily="49" charset="0"/>
              </a:rPr>
              <a:t>(</a:t>
            </a:r>
            <a:r>
              <a:rPr lang="en-IN" sz="1100" b="1" dirty="0">
                <a:solidFill>
                  <a:srgbClr val="CE9178"/>
                </a:solidFill>
                <a:effectLst/>
                <a:latin typeface="Consolas" panose="020B0609020204030204" pitchFamily="49" charset="0"/>
              </a:rPr>
              <a:t>"</a:t>
            </a:r>
            <a:r>
              <a:rPr lang="en-IN" sz="1100" b="1" dirty="0" err="1">
                <a:solidFill>
                  <a:srgbClr val="CE9178"/>
                </a:solidFill>
                <a:effectLst/>
                <a:latin typeface="Consolas" panose="020B0609020204030204" pitchFamily="49" charset="0"/>
              </a:rPr>
              <a:t>self.probability_list.append</a:t>
            </a:r>
            <a:r>
              <a:rPr lang="en-IN" sz="1100" b="1" dirty="0">
                <a:solidFill>
                  <a:srgbClr val="CE9178"/>
                </a:solidFill>
                <a:effectLst/>
                <a:latin typeface="Consolas" panose="020B0609020204030204" pitchFamily="49" charset="0"/>
              </a:rPr>
              <a:t>( list(</a:t>
            </a:r>
            <a:r>
              <a:rPr lang="en-IN" sz="1100" b="1" dirty="0" err="1">
                <a:solidFill>
                  <a:srgbClr val="CE9178"/>
                </a:solidFill>
                <a:effectLst/>
                <a:latin typeface="Consolas" panose="020B0609020204030204" pitchFamily="49" charset="0"/>
              </a:rPr>
              <a:t>prob_predictor.predict_proba</a:t>
            </a:r>
            <a:r>
              <a:rPr lang="en-IN" sz="1100" b="1" dirty="0">
                <a:solidFill>
                  <a:srgbClr val="CE9178"/>
                </a:solidFill>
                <a:effectLst/>
                <a:latin typeface="Consolas" panose="020B0609020204030204" pitchFamily="49" charset="0"/>
              </a:rPr>
              <a:t>([</a:t>
            </a:r>
            <a:r>
              <a:rPr lang="en-IN" sz="1100" b="1" dirty="0" err="1">
                <a:solidFill>
                  <a:srgbClr val="CE9178"/>
                </a:solidFill>
                <a:effectLst/>
                <a:latin typeface="Consolas" panose="020B0609020204030204" pitchFamily="49" charset="0"/>
              </a:rPr>
              <a:t>self.data</a:t>
            </a:r>
            <a:r>
              <a:rPr lang="en-IN" sz="1100" b="1" dirty="0">
                <a:solidFill>
                  <a:srgbClr val="CE9178"/>
                </a:solidFill>
                <a:effectLst/>
                <a:latin typeface="Consolas" panose="020B0609020204030204" pitchFamily="49" charset="0"/>
              </a:rPr>
              <a:t>['</a:t>
            </a:r>
            <a:r>
              <a:rPr lang="en-IN" sz="1100" b="1" dirty="0">
                <a:solidFill>
                  <a:srgbClr val="569CD6"/>
                </a:solidFill>
                <a:effectLst/>
                <a:latin typeface="Consolas" panose="020B0609020204030204" pitchFamily="49" charset="0"/>
              </a:rPr>
              <a:t>%s</a:t>
            </a:r>
            <a:r>
              <a:rPr lang="en-IN" sz="1100" b="1" dirty="0">
                <a:solidFill>
                  <a:srgbClr val="CE9178"/>
                </a:solidFill>
                <a:effectLst/>
                <a:latin typeface="Consolas" panose="020B0609020204030204" pitchFamily="49" charset="0"/>
              </a:rPr>
              <a:t>']]))[0][1] )"</a:t>
            </a:r>
            <a:r>
              <a:rPr lang="en-IN" sz="1100" b="1" dirty="0">
                <a:solidFill>
                  <a:srgbClr val="D4D4D4"/>
                </a:solidFill>
                <a:effectLst/>
                <a:latin typeface="Consolas" panose="020B0609020204030204" pitchFamily="49" charset="0"/>
              </a:rPr>
              <a:t> % </a:t>
            </a:r>
            <a:r>
              <a:rPr lang="en-IN" sz="1100" b="1" dirty="0" err="1">
                <a:solidFill>
                  <a:srgbClr val="D4D4D4"/>
                </a:solidFill>
                <a:effectLst/>
                <a:latin typeface="Consolas" panose="020B0609020204030204" pitchFamily="49" charset="0"/>
              </a:rPr>
              <a:t>featureName</a:t>
            </a:r>
            <a:r>
              <a:rPr lang="en-IN" sz="1100" b="1" dirty="0">
                <a:solidFill>
                  <a:srgbClr val="D4D4D4"/>
                </a:solidFill>
                <a:effectLst/>
                <a:latin typeface="Consolas" panose="020B0609020204030204" pitchFamily="49" charset="0"/>
              </a:rPr>
              <a:t>)</a:t>
            </a:r>
          </a:p>
          <a:p>
            <a:br>
              <a:rPr lang="en-IN" sz="1100" b="1" dirty="0">
                <a:solidFill>
                  <a:srgbClr val="D4D4D4"/>
                </a:solidFill>
                <a:effectLst/>
                <a:latin typeface="Consolas" panose="020B0609020204030204" pitchFamily="49" charset="0"/>
              </a:rPr>
            </a:br>
            <a:r>
              <a:rPr lang="en-IN" sz="1100" b="1" dirty="0">
                <a:solidFill>
                  <a:srgbClr val="D4D4D4"/>
                </a:solidFill>
                <a:effectLst/>
                <a:latin typeface="Consolas" panose="020B0609020204030204" pitchFamily="49" charset="0"/>
              </a:rPr>
              <a:t>            </a:t>
            </a:r>
            <a:r>
              <a:rPr lang="en-IN" sz="1100" b="1" dirty="0">
                <a:solidFill>
                  <a:srgbClr val="C586C0"/>
                </a:solidFill>
                <a:effectLst/>
                <a:latin typeface="Consolas" panose="020B0609020204030204" pitchFamily="49" charset="0"/>
              </a:rPr>
              <a:t>return</a:t>
            </a:r>
            <a:endParaRPr lang="en-IN" sz="1100" b="1" dirty="0">
              <a:solidFill>
                <a:srgbClr val="D4D4D4"/>
              </a:solidFill>
              <a:effectLst/>
              <a:latin typeface="Consolas" panose="020B0609020204030204" pitchFamily="49" charset="0"/>
            </a:endParaRPr>
          </a:p>
          <a:p>
            <a:r>
              <a:rPr lang="en-IN" sz="1100" b="1" dirty="0">
                <a:solidFill>
                  <a:srgbClr val="D4D4D4"/>
                </a:solidFill>
                <a:effectLst/>
                <a:latin typeface="Consolas" panose="020B0609020204030204" pitchFamily="49" charset="0"/>
              </a:rPr>
              <a:t>        </a:t>
            </a:r>
            <a:r>
              <a:rPr lang="en-IN" sz="1100" b="1" dirty="0">
                <a:solidFill>
                  <a:srgbClr val="C586C0"/>
                </a:solidFill>
                <a:effectLst/>
                <a:latin typeface="Consolas" panose="020B0609020204030204" pitchFamily="49" charset="0"/>
              </a:rPr>
              <a:t>except</a:t>
            </a:r>
            <a:r>
              <a:rPr lang="en-IN" sz="1100" b="1" dirty="0">
                <a:solidFill>
                  <a:srgbClr val="D4D4D4"/>
                </a:solidFill>
                <a:effectLst/>
                <a:latin typeface="Consolas" panose="020B0609020204030204" pitchFamily="49" charset="0"/>
              </a:rPr>
              <a:t> </a:t>
            </a:r>
            <a:r>
              <a:rPr lang="en-IN" sz="1100" b="1" dirty="0">
                <a:solidFill>
                  <a:srgbClr val="4EC9B0"/>
                </a:solidFill>
                <a:effectLst/>
                <a:latin typeface="Consolas" panose="020B0609020204030204" pitchFamily="49" charset="0"/>
              </a:rPr>
              <a:t>Exception</a:t>
            </a:r>
            <a:r>
              <a:rPr lang="en-IN" sz="1100" b="1" dirty="0">
                <a:solidFill>
                  <a:srgbClr val="D4D4D4"/>
                </a:solidFill>
                <a:effectLst/>
                <a:latin typeface="Consolas" panose="020B0609020204030204" pitchFamily="49" charset="0"/>
              </a:rPr>
              <a:t> </a:t>
            </a:r>
            <a:r>
              <a:rPr lang="en-IN" sz="1100" b="1" dirty="0">
                <a:solidFill>
                  <a:srgbClr val="C586C0"/>
                </a:solidFill>
                <a:effectLst/>
                <a:latin typeface="Consolas" panose="020B0609020204030204" pitchFamily="49" charset="0"/>
              </a:rPr>
              <a:t>as</a:t>
            </a:r>
            <a:r>
              <a:rPr lang="en-IN" sz="1100" b="1" dirty="0">
                <a:solidFill>
                  <a:srgbClr val="D4D4D4"/>
                </a:solidFill>
                <a:effectLst/>
                <a:latin typeface="Consolas" panose="020B0609020204030204" pitchFamily="49" charset="0"/>
              </a:rPr>
              <a:t> e:</a:t>
            </a:r>
          </a:p>
          <a:p>
            <a:r>
              <a:rPr lang="en-IN" sz="1100" b="1" dirty="0">
                <a:solidFill>
                  <a:srgbClr val="D4D4D4"/>
                </a:solidFill>
                <a:effectLst/>
                <a:latin typeface="Consolas" panose="020B0609020204030204" pitchFamily="49" charset="0"/>
              </a:rPr>
              <a:t>            </a:t>
            </a:r>
            <a:r>
              <a:rPr lang="en-IN" sz="1100" b="1" dirty="0">
                <a:solidFill>
                  <a:srgbClr val="DCDCAA"/>
                </a:solidFill>
                <a:effectLst/>
                <a:latin typeface="Consolas" panose="020B0609020204030204" pitchFamily="49" charset="0"/>
              </a:rPr>
              <a:t>print</a:t>
            </a:r>
            <a:r>
              <a:rPr lang="en-IN" sz="1100" b="1" dirty="0">
                <a:solidFill>
                  <a:srgbClr val="D4D4D4"/>
                </a:solidFill>
                <a:effectLst/>
                <a:latin typeface="Consolas" panose="020B0609020204030204" pitchFamily="49" charset="0"/>
              </a:rPr>
              <a:t>(e)</a:t>
            </a:r>
          </a:p>
          <a:p>
            <a:r>
              <a:rPr lang="en-US" sz="1100" b="1" dirty="0">
                <a:solidFill>
                  <a:srgbClr val="569CD6"/>
                </a:solidFill>
                <a:effectLst/>
                <a:latin typeface="Consolas" panose="020B0609020204030204" pitchFamily="49" charset="0"/>
              </a:rPr>
              <a:t>def</a:t>
            </a:r>
            <a:r>
              <a:rPr lang="en-US" sz="1100" b="1" dirty="0">
                <a:solidFill>
                  <a:srgbClr val="D4D4D4"/>
                </a:solidFill>
                <a:effectLst/>
                <a:latin typeface="Consolas" panose="020B0609020204030204" pitchFamily="49" charset="0"/>
              </a:rPr>
              <a:t> </a:t>
            </a:r>
            <a:r>
              <a:rPr lang="en-US" sz="1100" b="1" dirty="0" err="1">
                <a:solidFill>
                  <a:srgbClr val="DCDCAA"/>
                </a:solidFill>
                <a:effectLst/>
                <a:latin typeface="Consolas" panose="020B0609020204030204" pitchFamily="49" charset="0"/>
              </a:rPr>
              <a:t>get_prediction</a:t>
            </a:r>
            <a:r>
              <a:rPr lang="en-US" sz="1100" b="1" dirty="0">
                <a:solidFill>
                  <a:srgbClr val="D4D4D4"/>
                </a:solidFill>
                <a:effectLst/>
                <a:latin typeface="Consolas" panose="020B0609020204030204" pitchFamily="49" charset="0"/>
              </a:rPr>
              <a:t>(</a:t>
            </a:r>
            <a:r>
              <a:rPr lang="en-US" sz="1100" b="1" dirty="0">
                <a:solidFill>
                  <a:srgbClr val="9CDCFE"/>
                </a:solidFill>
                <a:effectLst/>
                <a:latin typeface="Consolas" panose="020B0609020204030204" pitchFamily="49" charset="0"/>
              </a:rPr>
              <a:t>self</a:t>
            </a:r>
            <a:r>
              <a:rPr lang="en-US" sz="1100" b="1" dirty="0">
                <a:solidFill>
                  <a:srgbClr val="D4D4D4"/>
                </a:solidFill>
                <a:effectLst/>
                <a:latin typeface="Consolas" panose="020B0609020204030204" pitchFamily="49" charset="0"/>
              </a:rPr>
              <a:t>):</a:t>
            </a:r>
          </a:p>
          <a:p>
            <a:r>
              <a:rPr lang="en-US" sz="1100" b="1" dirty="0">
                <a:solidFill>
                  <a:srgbClr val="D4D4D4"/>
                </a:solidFill>
                <a:effectLst/>
                <a:latin typeface="Consolas" panose="020B0609020204030204" pitchFamily="49" charset="0"/>
              </a:rPr>
              <a:t>        </a:t>
            </a:r>
            <a:r>
              <a:rPr lang="en-US" sz="1100" b="1" dirty="0">
                <a:solidFill>
                  <a:srgbClr val="CE9178"/>
                </a:solidFill>
                <a:effectLst/>
                <a:latin typeface="Consolas" panose="020B0609020204030204" pitchFamily="49" charset="0"/>
              </a:rPr>
              <a:t>"""</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This method</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 loads the final classifier model(</a:t>
            </a:r>
            <a:r>
              <a:rPr lang="en-US" sz="1100" b="1" dirty="0" err="1">
                <a:solidFill>
                  <a:srgbClr val="CE9178"/>
                </a:solidFill>
                <a:effectLst/>
                <a:latin typeface="Consolas" panose="020B0609020204030204" pitchFamily="49" charset="0"/>
              </a:rPr>
              <a:t>knn</a:t>
            </a:r>
            <a:r>
              <a:rPr lang="en-US" sz="1100" b="1" dirty="0">
                <a:solidFill>
                  <a:srgbClr val="CE9178"/>
                </a:solidFill>
                <a:effectLst/>
                <a:latin typeface="Consolas" panose="020B0609020204030204" pitchFamily="49" charset="0"/>
              </a:rPr>
              <a:t>)</a:t>
            </a:r>
            <a:endParaRPr lang="en-US" sz="1100" b="1" dirty="0">
              <a:solidFill>
                <a:srgbClr val="D4D4D4"/>
              </a:solidFill>
              <a:effectLst/>
              <a:latin typeface="Consolas" panose="020B0609020204030204" pitchFamily="49" charset="0"/>
            </a:endParaRPr>
          </a:p>
          <a:p>
            <a:r>
              <a:rPr lang="en-US" sz="1100" b="1" dirty="0">
                <a:solidFill>
                  <a:srgbClr val="CE9178"/>
                </a:solidFill>
                <a:effectLst/>
                <a:latin typeface="Consolas" panose="020B0609020204030204" pitchFamily="49" charset="0"/>
              </a:rPr>
              <a:t>        - predicts the output/class</a:t>
            </a:r>
            <a:endParaRPr lang="en-US" sz="1100" b="1" dirty="0">
              <a:solidFill>
                <a:srgbClr val="D4D4D4"/>
              </a:solidFill>
              <a:effectLst/>
              <a:latin typeface="Consolas" panose="020B0609020204030204" pitchFamily="49" charset="0"/>
            </a:endParaRPr>
          </a:p>
          <a:p>
            <a:br>
              <a:rPr lang="en-US" sz="1100" b="1" dirty="0">
                <a:solidFill>
                  <a:srgbClr val="D4D4D4"/>
                </a:solidFill>
                <a:effectLst/>
                <a:latin typeface="Consolas" panose="020B0609020204030204" pitchFamily="49" charset="0"/>
              </a:rPr>
            </a:br>
            <a:r>
              <a:rPr lang="en-US" sz="1100" b="1" dirty="0">
                <a:solidFill>
                  <a:srgbClr val="CE9178"/>
                </a:solidFill>
                <a:effectLst/>
                <a:latin typeface="Consolas" panose="020B0609020204030204" pitchFamily="49" charset="0"/>
              </a:rPr>
              <a:t>        returns: prediction</a:t>
            </a:r>
          </a:p>
          <a:p>
            <a:r>
              <a:rPr lang="en-IN" sz="1100" b="1" dirty="0">
                <a:solidFill>
                  <a:srgbClr val="CE9178"/>
                </a:solidFill>
                <a:effectLst/>
                <a:latin typeface="Consolas" panose="020B0609020204030204" pitchFamily="49" charset="0"/>
              </a:rPr>
              <a:t>        """</a:t>
            </a:r>
            <a:endParaRPr lang="en-IN" sz="1100"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sz="1100" b="1" dirty="0">
                <a:solidFill>
                  <a:srgbClr val="C586C0"/>
                </a:solidFill>
                <a:effectLst/>
                <a:latin typeface="Consolas" panose="020B0609020204030204" pitchFamily="49" charset="0"/>
              </a:rPr>
              <a:t>try</a:t>
            </a:r>
            <a:r>
              <a:rPr lang="en-US" sz="1100" b="1" dirty="0">
                <a:solidFill>
                  <a:srgbClr val="D4D4D4"/>
                </a:solidFill>
                <a:effectLst/>
                <a:latin typeface="Consolas" panose="020B0609020204030204" pitchFamily="49" charset="0"/>
              </a:rPr>
              <a:t>:</a:t>
            </a:r>
          </a:p>
          <a:p>
            <a:r>
              <a:rPr lang="en-US" sz="1100" b="1" dirty="0">
                <a:solidFill>
                  <a:srgbClr val="D4D4D4"/>
                </a:solidFill>
                <a:effectLst/>
                <a:latin typeface="Consolas" panose="020B0609020204030204" pitchFamily="49" charset="0"/>
              </a:rPr>
              <a:t>            </a:t>
            </a:r>
            <a:r>
              <a:rPr lang="en-US" sz="1100" b="1" dirty="0" err="1">
                <a:solidFill>
                  <a:srgbClr val="D4D4D4"/>
                </a:solidFill>
                <a:effectLst/>
                <a:latin typeface="Consolas" panose="020B0609020204030204" pitchFamily="49" charset="0"/>
              </a:rPr>
              <a:t>clf</a:t>
            </a:r>
            <a:r>
              <a:rPr lang="en-US" sz="1100" b="1" dirty="0">
                <a:solidFill>
                  <a:srgbClr val="D4D4D4"/>
                </a:solidFill>
                <a:effectLst/>
                <a:latin typeface="Consolas" panose="020B0609020204030204" pitchFamily="49" charset="0"/>
              </a:rPr>
              <a:t> = </a:t>
            </a:r>
            <a:r>
              <a:rPr lang="en-US" sz="1100" b="1" dirty="0" err="1">
                <a:solidFill>
                  <a:srgbClr val="D4D4D4"/>
                </a:solidFill>
                <a:effectLst/>
                <a:latin typeface="Consolas" panose="020B0609020204030204" pitchFamily="49" charset="0"/>
              </a:rPr>
              <a:t>joblib.load</a:t>
            </a:r>
            <a:r>
              <a:rPr lang="en-US" sz="1100" b="1" dirty="0">
                <a:solidFill>
                  <a:srgbClr val="D4D4D4"/>
                </a:solidFill>
                <a:effectLst/>
                <a:latin typeface="Consolas" panose="020B0609020204030204" pitchFamily="49" charset="0"/>
              </a:rPr>
              <a:t>(</a:t>
            </a:r>
            <a:r>
              <a:rPr lang="en-US" sz="1100" b="1" dirty="0" err="1">
                <a:solidFill>
                  <a:srgbClr val="569CD6"/>
                </a:solidFill>
                <a:effectLst/>
                <a:latin typeface="Consolas" panose="020B0609020204030204" pitchFamily="49" charset="0"/>
              </a:rPr>
              <a:t>self</a:t>
            </a:r>
            <a:r>
              <a:rPr lang="en-US" sz="1100" b="1" dirty="0" err="1">
                <a:solidFill>
                  <a:srgbClr val="D4D4D4"/>
                </a:solidFill>
                <a:effectLst/>
                <a:latin typeface="Consolas" panose="020B0609020204030204" pitchFamily="49" charset="0"/>
              </a:rPr>
              <a:t>.clf_model_path</a:t>
            </a:r>
            <a:r>
              <a:rPr lang="en-US" sz="1100" b="1" dirty="0">
                <a:solidFill>
                  <a:srgbClr val="D4D4D4"/>
                </a:solidFill>
                <a:effectLst/>
                <a:latin typeface="Consolas" panose="020B0609020204030204" pitchFamily="49" charset="0"/>
              </a:rPr>
              <a:t>)</a:t>
            </a:r>
          </a:p>
          <a:p>
            <a:r>
              <a:rPr lang="en-US" sz="1100" b="1" dirty="0">
                <a:solidFill>
                  <a:srgbClr val="D4D4D4"/>
                </a:solidFill>
                <a:effectLst/>
                <a:latin typeface="Consolas" panose="020B0609020204030204" pitchFamily="49" charset="0"/>
              </a:rPr>
              <a:t>            prediction = </a:t>
            </a:r>
            <a:r>
              <a:rPr lang="en-US" sz="1100" b="1" dirty="0" err="1">
                <a:solidFill>
                  <a:srgbClr val="D4D4D4"/>
                </a:solidFill>
                <a:effectLst/>
                <a:latin typeface="Consolas" panose="020B0609020204030204" pitchFamily="49" charset="0"/>
              </a:rPr>
              <a:t>clf.predict</a:t>
            </a:r>
            <a:r>
              <a:rPr lang="en-US" sz="1100" b="1" dirty="0">
                <a:solidFill>
                  <a:srgbClr val="D4D4D4"/>
                </a:solidFill>
                <a:effectLst/>
                <a:latin typeface="Consolas" panose="020B0609020204030204" pitchFamily="49" charset="0"/>
              </a:rPr>
              <a:t>([</a:t>
            </a:r>
            <a:r>
              <a:rPr lang="en-US" sz="1100" b="1" dirty="0" err="1">
                <a:solidFill>
                  <a:srgbClr val="569CD6"/>
                </a:solidFill>
                <a:effectLst/>
                <a:latin typeface="Consolas" panose="020B0609020204030204" pitchFamily="49" charset="0"/>
              </a:rPr>
              <a:t>self</a:t>
            </a:r>
            <a:r>
              <a:rPr lang="en-US" sz="1100" b="1" dirty="0" err="1">
                <a:solidFill>
                  <a:srgbClr val="D4D4D4"/>
                </a:solidFill>
                <a:effectLst/>
                <a:latin typeface="Consolas" panose="020B0609020204030204" pitchFamily="49" charset="0"/>
              </a:rPr>
              <a:t>.probability_list</a:t>
            </a:r>
            <a:r>
              <a:rPr lang="en-US" sz="1100" b="1" dirty="0">
                <a:solidFill>
                  <a:srgbClr val="D4D4D4"/>
                </a:solidFill>
                <a:effectLst/>
                <a:latin typeface="Consolas" panose="020B0609020204030204" pitchFamily="49" charset="0"/>
              </a:rPr>
              <a:t>])[</a:t>
            </a:r>
            <a:r>
              <a:rPr lang="en-US" sz="1100" b="1" dirty="0">
                <a:solidFill>
                  <a:srgbClr val="B5CEA8"/>
                </a:solidFill>
                <a:effectLst/>
                <a:latin typeface="Consolas" panose="020B0609020204030204" pitchFamily="49" charset="0"/>
              </a:rPr>
              <a:t>0</a:t>
            </a:r>
            <a:r>
              <a:rPr lang="en-US" sz="1100" b="1" dirty="0">
                <a:solidFill>
                  <a:srgbClr val="D4D4D4"/>
                </a:solidFill>
                <a:effectLst/>
                <a:latin typeface="Consolas" panose="020B0609020204030204" pitchFamily="49" charset="0"/>
              </a:rPr>
              <a:t>]</a:t>
            </a:r>
          </a:p>
          <a:p>
            <a:br>
              <a:rPr lang="en-US" sz="1100" b="1" dirty="0">
                <a:solidFill>
                  <a:srgbClr val="D4D4D4"/>
                </a:solidFill>
                <a:effectLst/>
                <a:latin typeface="Consolas" panose="020B0609020204030204" pitchFamily="49" charset="0"/>
              </a:rPr>
            </a:br>
            <a:r>
              <a:rPr lang="en-US" sz="1100" b="1" dirty="0">
                <a:solidFill>
                  <a:srgbClr val="D4D4D4"/>
                </a:solidFill>
                <a:effectLst/>
                <a:latin typeface="Consolas" panose="020B0609020204030204" pitchFamily="49" charset="0"/>
              </a:rPr>
              <a:t>            </a:t>
            </a:r>
            <a:r>
              <a:rPr lang="en-US" sz="1100" b="1" dirty="0">
                <a:solidFill>
                  <a:srgbClr val="C586C0"/>
                </a:solidFill>
                <a:effectLst/>
                <a:latin typeface="Consolas" panose="020B0609020204030204" pitchFamily="49" charset="0"/>
              </a:rPr>
              <a:t>return</a:t>
            </a:r>
            <a:r>
              <a:rPr lang="en-US" sz="1100" b="1" dirty="0">
                <a:solidFill>
                  <a:srgbClr val="D4D4D4"/>
                </a:solidFill>
                <a:effectLst/>
                <a:latin typeface="Consolas" panose="020B0609020204030204" pitchFamily="49" charset="0"/>
              </a:rPr>
              <a:t> prediction</a:t>
            </a:r>
          </a:p>
          <a:p>
            <a:r>
              <a:rPr lang="en-US" sz="1100" b="1" dirty="0">
                <a:solidFill>
                  <a:srgbClr val="D4D4D4"/>
                </a:solidFill>
                <a:effectLst/>
                <a:latin typeface="Consolas" panose="020B0609020204030204" pitchFamily="49" charset="0"/>
              </a:rPr>
              <a:t>        </a:t>
            </a:r>
            <a:r>
              <a:rPr lang="en-US" sz="1100" b="1" dirty="0">
                <a:solidFill>
                  <a:srgbClr val="C586C0"/>
                </a:solidFill>
                <a:effectLst/>
                <a:latin typeface="Consolas" panose="020B0609020204030204" pitchFamily="49" charset="0"/>
              </a:rPr>
              <a:t>except</a:t>
            </a:r>
            <a:r>
              <a:rPr lang="en-US" sz="1100" b="1" dirty="0">
                <a:solidFill>
                  <a:srgbClr val="D4D4D4"/>
                </a:solidFill>
                <a:effectLst/>
                <a:latin typeface="Consolas" panose="020B0609020204030204" pitchFamily="49" charset="0"/>
              </a:rPr>
              <a:t> </a:t>
            </a:r>
            <a:r>
              <a:rPr lang="en-US" sz="1100" b="1" dirty="0">
                <a:solidFill>
                  <a:srgbClr val="4EC9B0"/>
                </a:solidFill>
                <a:effectLst/>
                <a:latin typeface="Consolas" panose="020B0609020204030204" pitchFamily="49" charset="0"/>
              </a:rPr>
              <a:t>Exception</a:t>
            </a:r>
            <a:r>
              <a:rPr lang="en-US" sz="1100" b="1" dirty="0">
                <a:solidFill>
                  <a:srgbClr val="D4D4D4"/>
                </a:solidFill>
                <a:effectLst/>
                <a:latin typeface="Consolas" panose="020B0609020204030204" pitchFamily="49" charset="0"/>
              </a:rPr>
              <a:t> </a:t>
            </a:r>
            <a:r>
              <a:rPr lang="en-US" sz="1100" b="1" dirty="0">
                <a:solidFill>
                  <a:srgbClr val="C586C0"/>
                </a:solidFill>
                <a:effectLst/>
                <a:latin typeface="Consolas" panose="020B0609020204030204" pitchFamily="49" charset="0"/>
              </a:rPr>
              <a:t>as</a:t>
            </a:r>
            <a:r>
              <a:rPr lang="en-US" sz="1100" b="1" dirty="0">
                <a:solidFill>
                  <a:srgbClr val="D4D4D4"/>
                </a:solidFill>
                <a:effectLst/>
                <a:latin typeface="Consolas" panose="020B0609020204030204" pitchFamily="49" charset="0"/>
              </a:rPr>
              <a:t> e:</a:t>
            </a:r>
          </a:p>
          <a:p>
            <a:r>
              <a:rPr lang="en-US" sz="1100" b="1" dirty="0">
                <a:solidFill>
                  <a:srgbClr val="D4D4D4"/>
                </a:solidFill>
                <a:effectLst/>
                <a:latin typeface="Consolas" panose="020B0609020204030204" pitchFamily="49" charset="0"/>
              </a:rPr>
              <a:t>            </a:t>
            </a:r>
            <a:r>
              <a:rPr lang="en-US" sz="1100" b="1" dirty="0">
                <a:solidFill>
                  <a:srgbClr val="DCDCAA"/>
                </a:solidFill>
                <a:effectLst/>
                <a:latin typeface="Consolas" panose="020B0609020204030204" pitchFamily="49" charset="0"/>
              </a:rPr>
              <a:t>print</a:t>
            </a:r>
            <a:r>
              <a:rPr lang="en-US" sz="1100" b="1" dirty="0">
                <a:solidFill>
                  <a:srgbClr val="D4D4D4"/>
                </a:solidFill>
                <a:effectLst/>
                <a:latin typeface="Consolas" panose="020B0609020204030204" pitchFamily="49" charset="0"/>
              </a:rPr>
              <a:t>(e)</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9486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059D-D482-445D-AD64-DA8F287A6FA7}"/>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UI Design &amp; Implementation details</a:t>
            </a:r>
            <a:endParaRPr lang="en-IN" sz="44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B0097C1-B098-4EBE-89ED-ED77862608CD}"/>
              </a:ext>
            </a:extLst>
          </p:cNvPr>
          <p:cNvSpPr>
            <a:spLocks noGrp="1"/>
          </p:cNvSpPr>
          <p:nvPr>
            <p:ph idx="1"/>
          </p:nvPr>
        </p:nvSpPr>
        <p:spPr>
          <a:xfrm>
            <a:off x="366615" y="1556908"/>
            <a:ext cx="8596668" cy="5713904"/>
          </a:xfrm>
        </p:spPr>
        <p:txBody>
          <a:bodyPr>
            <a:normAutofit/>
          </a:bodyPr>
          <a:lstStyle/>
          <a:p>
            <a:r>
              <a:rPr lang="en-IN" sz="2000" b="0" dirty="0">
                <a:solidFill>
                  <a:schemeClr val="tx1"/>
                </a:solidFill>
                <a:effectLst/>
                <a:latin typeface="Calibri" panose="020F0502020204030204" pitchFamily="34" charset="0"/>
                <a:cs typeface="Calibri" panose="020F0502020204030204" pitchFamily="34" charset="0"/>
              </a:rPr>
              <a:t>templates/index.html       </a:t>
            </a:r>
          </a:p>
          <a:p>
            <a:pPr marL="0" indent="0">
              <a:buNone/>
            </a:pPr>
            <a:endParaRPr lang="en-IN" dirty="0"/>
          </a:p>
        </p:txBody>
      </p:sp>
      <p:pic>
        <p:nvPicPr>
          <p:cNvPr id="5" name="Picture 4">
            <a:extLst>
              <a:ext uri="{FF2B5EF4-FFF2-40B4-BE49-F238E27FC236}">
                <a16:creationId xmlns:a16="http://schemas.microsoft.com/office/drawing/2014/main" id="{40802004-8051-4435-9DAD-EF67DCA6832E}"/>
              </a:ext>
            </a:extLst>
          </p:cNvPr>
          <p:cNvPicPr>
            <a:picLocks noChangeAspect="1"/>
          </p:cNvPicPr>
          <p:nvPr/>
        </p:nvPicPr>
        <p:blipFill rotWithShape="1">
          <a:blip r:embed="rId2"/>
          <a:srcRect t="11775"/>
          <a:stretch/>
        </p:blipFill>
        <p:spPr>
          <a:xfrm>
            <a:off x="1358283" y="2263806"/>
            <a:ext cx="7605000" cy="4057095"/>
          </a:xfrm>
          <a:prstGeom prst="rect">
            <a:avLst/>
          </a:prstGeom>
        </p:spPr>
      </p:pic>
    </p:spTree>
    <p:extLst>
      <p:ext uri="{BB962C8B-B14F-4D97-AF65-F5344CB8AC3E}">
        <p14:creationId xmlns:p14="http://schemas.microsoft.com/office/powerpoint/2010/main" val="129798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E687-EB1C-40DD-AC33-0259D04E1B0F}"/>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Use case or Process Diagram</a:t>
            </a:r>
            <a:endParaRPr lang="en-IN" sz="4400" b="1" u="sng" dirty="0">
              <a:latin typeface="Calibri" panose="020F0502020204030204" pitchFamily="34" charset="0"/>
              <a:cs typeface="Calibri" panose="020F0502020204030204" pitchFamily="34" charset="0"/>
            </a:endParaRPr>
          </a:p>
        </p:txBody>
      </p:sp>
      <p:pic>
        <p:nvPicPr>
          <p:cNvPr id="4" name="Content Placeholder 8">
            <a:extLst>
              <a:ext uri="{FF2B5EF4-FFF2-40B4-BE49-F238E27FC236}">
                <a16:creationId xmlns:a16="http://schemas.microsoft.com/office/drawing/2014/main" id="{F59968E3-4EEB-4CDD-ABA1-AE03BF83576A}"/>
              </a:ext>
            </a:extLst>
          </p:cNvPr>
          <p:cNvPicPr>
            <a:picLocks noGrp="1" noChangeAspect="1"/>
          </p:cNvPicPr>
          <p:nvPr>
            <p:ph idx="1"/>
          </p:nvPr>
        </p:nvPicPr>
        <p:blipFill rotWithShape="1">
          <a:blip r:embed="rId2"/>
          <a:srcRect l="3896" t="23201" b="2374"/>
          <a:stretch/>
        </p:blipFill>
        <p:spPr>
          <a:xfrm>
            <a:off x="517426" y="1500326"/>
            <a:ext cx="1382396" cy="1038687"/>
          </a:xfrm>
        </p:spPr>
      </p:pic>
      <p:sp>
        <p:nvSpPr>
          <p:cNvPr id="5" name="Arrow: Right 4">
            <a:extLst>
              <a:ext uri="{FF2B5EF4-FFF2-40B4-BE49-F238E27FC236}">
                <a16:creationId xmlns:a16="http://schemas.microsoft.com/office/drawing/2014/main" id="{E22EA797-FEE2-484E-B585-64F06E0AF25B}"/>
              </a:ext>
            </a:extLst>
          </p:cNvPr>
          <p:cNvSpPr/>
          <p:nvPr/>
        </p:nvSpPr>
        <p:spPr>
          <a:xfrm>
            <a:off x="1928925" y="1954320"/>
            <a:ext cx="723258" cy="1960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05B1DA9-8F1A-4AF3-BF9A-35D886CEE2C2}"/>
              </a:ext>
            </a:extLst>
          </p:cNvPr>
          <p:cNvSpPr/>
          <p:nvPr/>
        </p:nvSpPr>
        <p:spPr>
          <a:xfrm>
            <a:off x="2681287" y="1758553"/>
            <a:ext cx="2024109"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7" name="Arrow: Right 6">
            <a:extLst>
              <a:ext uri="{FF2B5EF4-FFF2-40B4-BE49-F238E27FC236}">
                <a16:creationId xmlns:a16="http://schemas.microsoft.com/office/drawing/2014/main" id="{6E7F7C31-66E0-4661-9973-C9E57BC8E16E}"/>
              </a:ext>
            </a:extLst>
          </p:cNvPr>
          <p:cNvSpPr/>
          <p:nvPr/>
        </p:nvSpPr>
        <p:spPr>
          <a:xfrm>
            <a:off x="4714389" y="1978275"/>
            <a:ext cx="723258" cy="1960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E61EF7B-5177-4635-A440-CA0EB540FF90}"/>
              </a:ext>
            </a:extLst>
          </p:cNvPr>
          <p:cNvSpPr/>
          <p:nvPr/>
        </p:nvSpPr>
        <p:spPr>
          <a:xfrm>
            <a:off x="5456653" y="1758552"/>
            <a:ext cx="2405849"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1" name="Rectangle 10">
            <a:extLst>
              <a:ext uri="{FF2B5EF4-FFF2-40B4-BE49-F238E27FC236}">
                <a16:creationId xmlns:a16="http://schemas.microsoft.com/office/drawing/2014/main" id="{16A3F6C9-C330-4885-8F10-75F15B023686}"/>
              </a:ext>
            </a:extLst>
          </p:cNvPr>
          <p:cNvSpPr/>
          <p:nvPr/>
        </p:nvSpPr>
        <p:spPr>
          <a:xfrm>
            <a:off x="5456653" y="2907504"/>
            <a:ext cx="2130640"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and Testing Data</a:t>
            </a:r>
            <a:endParaRPr lang="en-IN" dirty="0"/>
          </a:p>
        </p:txBody>
      </p:sp>
      <p:sp>
        <p:nvSpPr>
          <p:cNvPr id="12" name="Arrow: Down 11">
            <a:extLst>
              <a:ext uri="{FF2B5EF4-FFF2-40B4-BE49-F238E27FC236}">
                <a16:creationId xmlns:a16="http://schemas.microsoft.com/office/drawing/2014/main" id="{50BF2ED6-8FA0-48FB-9DA3-6206E7AF84F0}"/>
              </a:ext>
            </a:extLst>
          </p:cNvPr>
          <p:cNvSpPr/>
          <p:nvPr/>
        </p:nvSpPr>
        <p:spPr>
          <a:xfrm>
            <a:off x="6375491" y="2394046"/>
            <a:ext cx="292963" cy="50602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193B9AB0-C089-453B-97EB-CB29CCBEFB85}"/>
              </a:ext>
            </a:extLst>
          </p:cNvPr>
          <p:cNvSpPr/>
          <p:nvPr/>
        </p:nvSpPr>
        <p:spPr>
          <a:xfrm>
            <a:off x="6366614" y="3550429"/>
            <a:ext cx="292963" cy="50602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F0E4F0E-CE3B-40F2-B30D-CC412251BC9A}"/>
              </a:ext>
            </a:extLst>
          </p:cNvPr>
          <p:cNvSpPr/>
          <p:nvPr/>
        </p:nvSpPr>
        <p:spPr>
          <a:xfrm>
            <a:off x="5390070" y="4134010"/>
            <a:ext cx="2246050" cy="6598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Classification</a:t>
            </a:r>
            <a:endParaRPr lang="en-IN" dirty="0"/>
          </a:p>
        </p:txBody>
      </p:sp>
      <p:sp>
        <p:nvSpPr>
          <p:cNvPr id="16" name="Arrow: Right 15">
            <a:extLst>
              <a:ext uri="{FF2B5EF4-FFF2-40B4-BE49-F238E27FC236}">
                <a16:creationId xmlns:a16="http://schemas.microsoft.com/office/drawing/2014/main" id="{C93AC9CD-49A2-4E2B-9D47-F8D2AFB17EBA}"/>
              </a:ext>
            </a:extLst>
          </p:cNvPr>
          <p:cNvSpPr/>
          <p:nvPr/>
        </p:nvSpPr>
        <p:spPr>
          <a:xfrm>
            <a:off x="6977849" y="3818608"/>
            <a:ext cx="1988598" cy="2378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794F9CD-C1FA-42C7-A9AB-33B278BBEB8B}"/>
              </a:ext>
            </a:extLst>
          </p:cNvPr>
          <p:cNvSpPr/>
          <p:nvPr/>
        </p:nvSpPr>
        <p:spPr>
          <a:xfrm>
            <a:off x="6868203" y="5027166"/>
            <a:ext cx="1988598" cy="2378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ABBDE6D-FFC0-409C-BF04-9198BA2ABAE2}"/>
              </a:ext>
            </a:extLst>
          </p:cNvPr>
          <p:cNvSpPr/>
          <p:nvPr/>
        </p:nvSpPr>
        <p:spPr>
          <a:xfrm flipH="1">
            <a:off x="6853561" y="4793900"/>
            <a:ext cx="124288" cy="313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CBA5C6B-62B1-4315-A948-824BA7AF0D18}"/>
              </a:ext>
            </a:extLst>
          </p:cNvPr>
          <p:cNvSpPr/>
          <p:nvPr/>
        </p:nvSpPr>
        <p:spPr>
          <a:xfrm flipH="1">
            <a:off x="6853561" y="3871751"/>
            <a:ext cx="124288" cy="313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Multiplication Sign 19">
            <a:extLst>
              <a:ext uri="{FF2B5EF4-FFF2-40B4-BE49-F238E27FC236}">
                <a16:creationId xmlns:a16="http://schemas.microsoft.com/office/drawing/2014/main" id="{06D042E3-4DF9-4CD7-B7DF-3F7855F27DBF}"/>
              </a:ext>
            </a:extLst>
          </p:cNvPr>
          <p:cNvSpPr/>
          <p:nvPr/>
        </p:nvSpPr>
        <p:spPr>
          <a:xfrm>
            <a:off x="8966447" y="3565513"/>
            <a:ext cx="811384" cy="744037"/>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pic>
        <p:nvPicPr>
          <p:cNvPr id="21" name="Graphic 20" descr="Checkmark">
            <a:extLst>
              <a:ext uri="{FF2B5EF4-FFF2-40B4-BE49-F238E27FC236}">
                <a16:creationId xmlns:a16="http://schemas.microsoft.com/office/drawing/2014/main" id="{ABEE98DC-DDC6-4A9F-A5E8-6BE314F205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447" y="4793900"/>
            <a:ext cx="811384" cy="762492"/>
          </a:xfrm>
          <a:prstGeom prst="rect">
            <a:avLst/>
          </a:prstGeom>
        </p:spPr>
      </p:pic>
      <p:sp>
        <p:nvSpPr>
          <p:cNvPr id="23" name="TextBox 22">
            <a:extLst>
              <a:ext uri="{FF2B5EF4-FFF2-40B4-BE49-F238E27FC236}">
                <a16:creationId xmlns:a16="http://schemas.microsoft.com/office/drawing/2014/main" id="{657666AA-02FA-4F2D-9A68-B097FC94BA0B}"/>
              </a:ext>
            </a:extLst>
          </p:cNvPr>
          <p:cNvSpPr txBox="1"/>
          <p:nvPr/>
        </p:nvSpPr>
        <p:spPr>
          <a:xfrm>
            <a:off x="9777831" y="3752865"/>
            <a:ext cx="1008538" cy="369332"/>
          </a:xfrm>
          <a:prstGeom prst="rect">
            <a:avLst/>
          </a:prstGeom>
          <a:noFill/>
        </p:spPr>
        <p:txBody>
          <a:bodyPr wrap="square" rtlCol="0">
            <a:spAutoFit/>
          </a:bodyPr>
          <a:lstStyle/>
          <a:p>
            <a:r>
              <a:rPr lang="en-US" b="1" dirty="0">
                <a:solidFill>
                  <a:srgbClr val="FF0000"/>
                </a:solidFill>
              </a:rPr>
              <a:t>Fraud</a:t>
            </a:r>
            <a:endParaRPr lang="en-IN" b="1" dirty="0">
              <a:solidFill>
                <a:srgbClr val="FF0000"/>
              </a:solidFill>
            </a:endParaRPr>
          </a:p>
        </p:txBody>
      </p:sp>
      <p:sp>
        <p:nvSpPr>
          <p:cNvPr id="24" name="TextBox 23">
            <a:extLst>
              <a:ext uri="{FF2B5EF4-FFF2-40B4-BE49-F238E27FC236}">
                <a16:creationId xmlns:a16="http://schemas.microsoft.com/office/drawing/2014/main" id="{FBAA6B27-D1E2-49BF-ADD5-D60AF9197463}"/>
              </a:ext>
            </a:extLst>
          </p:cNvPr>
          <p:cNvSpPr txBox="1"/>
          <p:nvPr/>
        </p:nvSpPr>
        <p:spPr>
          <a:xfrm>
            <a:off x="9862602" y="4917395"/>
            <a:ext cx="1200137" cy="369332"/>
          </a:xfrm>
          <a:prstGeom prst="rect">
            <a:avLst/>
          </a:prstGeom>
          <a:noFill/>
        </p:spPr>
        <p:txBody>
          <a:bodyPr wrap="none" rtlCol="0">
            <a:spAutoFit/>
          </a:bodyPr>
          <a:lstStyle/>
          <a:p>
            <a:r>
              <a:rPr lang="en-US" b="1" dirty="0">
                <a:solidFill>
                  <a:schemeClr val="accent5"/>
                </a:solidFill>
              </a:rPr>
              <a:t>Not fraud</a:t>
            </a:r>
            <a:endParaRPr lang="en-IN" b="1" dirty="0">
              <a:solidFill>
                <a:schemeClr val="accent5"/>
              </a:solidFill>
            </a:endParaRPr>
          </a:p>
        </p:txBody>
      </p:sp>
    </p:spTree>
    <p:extLst>
      <p:ext uri="{BB962C8B-B14F-4D97-AF65-F5344CB8AC3E}">
        <p14:creationId xmlns:p14="http://schemas.microsoft.com/office/powerpoint/2010/main" val="225649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237D-9B80-4C82-B886-00B7F26BAC6D}"/>
              </a:ext>
            </a:extLst>
          </p:cNvPr>
          <p:cNvSpPr>
            <a:spLocks noGrp="1"/>
          </p:cNvSpPr>
          <p:nvPr>
            <p:ph type="title"/>
          </p:nvPr>
        </p:nvSpPr>
        <p:spPr/>
        <p:txBody>
          <a:bodyPr>
            <a:normAutofit/>
          </a:bodyPr>
          <a:lstStyle/>
          <a:p>
            <a:pPr algn="ctr"/>
            <a:r>
              <a:rPr lang="en-US" sz="4400" b="1" u="sng" dirty="0">
                <a:latin typeface="Calibri" panose="020F0502020204030204" pitchFamily="34" charset="0"/>
                <a:cs typeface="Calibri" panose="020F0502020204030204" pitchFamily="34" charset="0"/>
              </a:rPr>
              <a:t>Sample Screen Shots</a:t>
            </a:r>
            <a:endParaRPr lang="en-IN" sz="4400" b="1" u="sng" dirty="0">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B654FA4F-208E-42EB-A121-8EE69FE7D5E6}"/>
              </a:ext>
            </a:extLst>
          </p:cNvPr>
          <p:cNvPicPr>
            <a:picLocks noGrp="1" noChangeAspect="1"/>
          </p:cNvPicPr>
          <p:nvPr>
            <p:ph idx="1"/>
          </p:nvPr>
        </p:nvPicPr>
        <p:blipFill>
          <a:blip r:embed="rId2"/>
          <a:stretch>
            <a:fillRect/>
          </a:stretch>
        </p:blipFill>
        <p:spPr>
          <a:xfrm>
            <a:off x="677334" y="1503640"/>
            <a:ext cx="9339223" cy="5010104"/>
          </a:xfrm>
        </p:spPr>
      </p:pic>
    </p:spTree>
    <p:extLst>
      <p:ext uri="{BB962C8B-B14F-4D97-AF65-F5344CB8AC3E}">
        <p14:creationId xmlns:p14="http://schemas.microsoft.com/office/powerpoint/2010/main" val="102697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8CAD0-D127-40E2-AF1A-3FDEFB2F56FD}"/>
              </a:ext>
            </a:extLst>
          </p:cNvPr>
          <p:cNvPicPr>
            <a:picLocks noChangeAspect="1"/>
          </p:cNvPicPr>
          <p:nvPr/>
        </p:nvPicPr>
        <p:blipFill>
          <a:blip r:embed="rId2"/>
          <a:stretch>
            <a:fillRect/>
          </a:stretch>
        </p:blipFill>
        <p:spPr>
          <a:xfrm>
            <a:off x="442045" y="1109709"/>
            <a:ext cx="9068669" cy="4864963"/>
          </a:xfrm>
          <a:prstGeom prst="rect">
            <a:avLst/>
          </a:prstGeom>
        </p:spPr>
      </p:pic>
    </p:spTree>
    <p:extLst>
      <p:ext uri="{BB962C8B-B14F-4D97-AF65-F5344CB8AC3E}">
        <p14:creationId xmlns:p14="http://schemas.microsoft.com/office/powerpoint/2010/main" val="19633706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364</TotalTime>
  <Words>805</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 Black</vt:lpstr>
      <vt:lpstr>Calibri</vt:lpstr>
      <vt:lpstr>Consolas</vt:lpstr>
      <vt:lpstr>Times New Roman</vt:lpstr>
      <vt:lpstr>Trebuchet MS</vt:lpstr>
      <vt:lpstr>ui-monospace</vt:lpstr>
      <vt:lpstr>Wingdings 3</vt:lpstr>
      <vt:lpstr>Facet</vt:lpstr>
      <vt:lpstr>FAKE JOB DETECTION</vt:lpstr>
      <vt:lpstr>Objective of the project</vt:lpstr>
      <vt:lpstr>A description of the project </vt:lpstr>
      <vt:lpstr>Input/Output and Code Description</vt:lpstr>
      <vt:lpstr>PowerPoint Presentation</vt:lpstr>
      <vt:lpstr>UI Design &amp; Implementation details</vt:lpstr>
      <vt:lpstr>Use case or Process Diagram</vt:lpstr>
      <vt:lpstr>Sample Screen Shots</vt:lpstr>
      <vt:lpstr>PowerPoint Presentation</vt:lpstr>
      <vt:lpstr>Future Scope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DETECTION</dc:title>
  <dc:creator>Lenovo</dc:creator>
  <cp:lastModifiedBy>Lenovo</cp:lastModifiedBy>
  <cp:revision>7</cp:revision>
  <dcterms:created xsi:type="dcterms:W3CDTF">2022-02-22T15:18:52Z</dcterms:created>
  <dcterms:modified xsi:type="dcterms:W3CDTF">2022-02-23T19:34:56Z</dcterms:modified>
</cp:coreProperties>
</file>