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79" r:id="rId6"/>
    <p:sldId id="280" r:id="rId7"/>
    <p:sldId id="281" r:id="rId8"/>
    <p:sldId id="282" r:id="rId9"/>
    <p:sldId id="283" r:id="rId10"/>
    <p:sldId id="287" r:id="rId11"/>
    <p:sldId id="288" r:id="rId12"/>
    <p:sldId id="284" r:id="rId13"/>
    <p:sldId id="289" r:id="rId14"/>
    <p:sldId id="290" r:id="rId15"/>
    <p:sldId id="285" r:id="rId16"/>
    <p:sldId id="291"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5/27/2022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5/27/2022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jp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807869" y="1670265"/>
            <a:ext cx="10875144" cy="1920537"/>
          </a:xfrm>
        </p:spPr>
        <p:style>
          <a:lnRef idx="2">
            <a:schemeClr val="dk1">
              <a:shade val="50000"/>
            </a:schemeClr>
          </a:lnRef>
          <a:fillRef idx="1">
            <a:schemeClr val="dk1"/>
          </a:fillRef>
          <a:effectRef idx="0">
            <a:schemeClr val="dk1"/>
          </a:effectRef>
          <a:fontRef idx="minor">
            <a:schemeClr val="lt1"/>
          </a:fontRef>
        </p:style>
        <p:txBody>
          <a:bodyPr>
            <a:noAutofit/>
          </a:bodyPr>
          <a:lstStyle/>
          <a:p>
            <a:pPr algn="l"/>
            <a:r>
              <a:rPr lang="en-US" sz="4000" b="1" dirty="0">
                <a:solidFill>
                  <a:schemeClr val="tx1"/>
                </a:solidFill>
                <a:effectLst>
                  <a:outerShdw blurRad="38100" dist="38100" dir="2700000" algn="tl">
                    <a:srgbClr val="000000">
                      <a:alpha val="43137"/>
                    </a:srgbClr>
                  </a:outerShdw>
                </a:effectLst>
                <a:latin typeface="Algerian" panose="04020705040A02060702" pitchFamily="82" charset="0"/>
              </a:rPr>
              <a:t>   CAR RENTAL SERVICE USING BLOCKCHAIN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8707438" y="4157663"/>
            <a:ext cx="3484562" cy="1027112"/>
          </a:xfrm>
        </p:spPr>
        <p:txBody>
          <a:bodyPr>
            <a:normAutofit/>
          </a:bodyPr>
          <a:lstStyle/>
          <a:p>
            <a:pPr marL="36900" indent="0" algn="l">
              <a:buNone/>
            </a:pPr>
            <a:r>
              <a:rPr lang="en-US" sz="2300" b="1" dirty="0">
                <a:solidFill>
                  <a:schemeClr val="bg1"/>
                </a:solidFill>
              </a:rPr>
              <a:t>By ARDHRA P R</a:t>
            </a:r>
          </a:p>
          <a:p>
            <a:pPr marL="36900" indent="0" algn="l">
              <a:buNone/>
            </a:pPr>
            <a:r>
              <a:rPr lang="en-US" b="1" dirty="0">
                <a:solidFill>
                  <a:schemeClr val="bg1"/>
                </a:solidFill>
              </a:rPr>
              <a:t>S4  MCA -A</a:t>
            </a:r>
            <a:endParaRPr lang="en-US" sz="2300" b="1" dirty="0">
              <a:solidFill>
                <a:schemeClr val="bg1"/>
              </a:solidFill>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5A9466-510B-4BC2-BCCA-AE16AE25F4AD}"/>
              </a:ext>
            </a:extLst>
          </p:cNvPr>
          <p:cNvSpPr>
            <a:spLocks noGrp="1"/>
          </p:cNvSpPr>
          <p:nvPr>
            <p:ph idx="1"/>
          </p:nvPr>
        </p:nvSpPr>
        <p:spPr>
          <a:xfrm>
            <a:off x="665219" y="336427"/>
            <a:ext cx="10769219" cy="6046618"/>
          </a:xfrm>
        </p:spPr>
        <p:txBody>
          <a:bodyPr>
            <a:normAutofit fontScale="55000" lnSpcReduction="20000"/>
          </a:bodyPr>
          <a:lstStyle/>
          <a:p>
            <a:r>
              <a:rPr lang="en-IN" sz="5800" b="1" dirty="0"/>
              <a:t>Customer Registration</a:t>
            </a:r>
          </a:p>
          <a:p>
            <a:pPr marL="36900" indent="0">
              <a:buNone/>
            </a:pPr>
            <a:r>
              <a:rPr lang="en-IN" sz="4400" dirty="0">
                <a:effectLst/>
              </a:rPr>
              <a:t>As a user, I want to be able to see which cars are listed and rent an available one.</a:t>
            </a:r>
          </a:p>
          <a:p>
            <a:pPr marL="779850" indent="-742950">
              <a:buFont typeface="+mj-lt"/>
              <a:buAutoNum type="arabicPeriod"/>
            </a:pPr>
            <a:r>
              <a:rPr lang="en-IN" sz="4400" dirty="0">
                <a:effectLst/>
              </a:rPr>
              <a:t>Find a car that listed as available</a:t>
            </a:r>
          </a:p>
          <a:p>
            <a:pPr marL="779850" indent="-742950">
              <a:buFont typeface="+mj-lt"/>
              <a:buAutoNum type="arabicPeriod"/>
            </a:pPr>
            <a:r>
              <a:rPr lang="en-IN" sz="4400" dirty="0">
                <a:effectLst/>
              </a:rPr>
              <a:t>Press the rent button</a:t>
            </a:r>
          </a:p>
          <a:p>
            <a:pPr marL="779850" indent="-742950">
              <a:buFont typeface="+mj-lt"/>
              <a:buAutoNum type="arabicPeriod"/>
            </a:pPr>
            <a:r>
              <a:rPr lang="en-IN" sz="4400" dirty="0">
                <a:effectLst/>
              </a:rPr>
              <a:t>The car will no longer be available for rent and you will</a:t>
            </a:r>
          </a:p>
          <a:p>
            <a:pPr marL="36900" indent="0">
              <a:buNone/>
            </a:pPr>
            <a:r>
              <a:rPr lang="en-IN" sz="4400" dirty="0">
                <a:effectLst/>
              </a:rPr>
              <a:t>         be marked as the current renter of the car.</a:t>
            </a:r>
          </a:p>
          <a:p>
            <a:pPr marL="36900" indent="0">
              <a:buNone/>
            </a:pPr>
            <a:endParaRPr lang="en-IN" sz="4400" dirty="0">
              <a:effectLst/>
            </a:endParaRPr>
          </a:p>
          <a:p>
            <a:r>
              <a:rPr lang="en-IN" sz="5800" b="1" dirty="0">
                <a:effectLst/>
              </a:rPr>
              <a:t>Payment Transaction</a:t>
            </a:r>
          </a:p>
          <a:p>
            <a:pPr marL="36900" indent="0">
              <a:buNone/>
            </a:pPr>
            <a:r>
              <a:rPr lang="en-US" sz="4400" dirty="0">
                <a:effectLst/>
              </a:rPr>
              <a:t>The transaction fees will be very less compared to other car rental platforms. </a:t>
            </a:r>
          </a:p>
          <a:p>
            <a:pPr marL="36900" indent="0">
              <a:buNone/>
            </a:pPr>
            <a:r>
              <a:rPr lang="en-US" sz="4400" dirty="0">
                <a:effectLst/>
              </a:rPr>
              <a:t>Once the terms of the smart contract are met, payments are automatically transferred in the form of cryptocurrency or tokens purchased while registering. </a:t>
            </a:r>
            <a:endParaRPr lang="en-IN" sz="4400" dirty="0">
              <a:effectLst/>
            </a:endParaRPr>
          </a:p>
          <a:p>
            <a:pPr marL="36900" indent="0">
              <a:buNone/>
            </a:pPr>
            <a:endParaRPr lang="en-IN" sz="3600" dirty="0">
              <a:effectLst/>
            </a:endParaRPr>
          </a:p>
          <a:p>
            <a:pPr marL="36900" indent="0">
              <a:buNone/>
            </a:pPr>
            <a:endParaRPr lang="en-IN" sz="3600" dirty="0">
              <a:effectLst/>
            </a:endParaRPr>
          </a:p>
        </p:txBody>
      </p:sp>
    </p:spTree>
    <p:extLst>
      <p:ext uri="{BB962C8B-B14F-4D97-AF65-F5344CB8AC3E}">
        <p14:creationId xmlns:p14="http://schemas.microsoft.com/office/powerpoint/2010/main" val="1355154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984013-80C9-47EB-B98F-5FC6810D038B}"/>
              </a:ext>
            </a:extLst>
          </p:cNvPr>
          <p:cNvSpPr>
            <a:spLocks noGrp="1"/>
          </p:cNvSpPr>
          <p:nvPr>
            <p:ph idx="1"/>
          </p:nvPr>
        </p:nvSpPr>
        <p:spPr>
          <a:xfrm>
            <a:off x="833896" y="806943"/>
            <a:ext cx="10353762" cy="3714749"/>
          </a:xfrm>
        </p:spPr>
        <p:txBody>
          <a:bodyPr>
            <a:normAutofit/>
          </a:bodyPr>
          <a:lstStyle/>
          <a:p>
            <a:r>
              <a:rPr lang="en-IN" sz="3600" b="1" dirty="0"/>
              <a:t>Location Tracking</a:t>
            </a:r>
          </a:p>
          <a:p>
            <a:pPr marL="36900" indent="0">
              <a:buNone/>
            </a:pPr>
            <a:r>
              <a:rPr lang="en-US" sz="2400" dirty="0">
                <a:effectLst/>
              </a:rPr>
              <a:t>Technology has  increased the ease of doing business in the field as people  can now track cars with Global Positioning Systems (GPS).</a:t>
            </a:r>
          </a:p>
          <a:p>
            <a:pPr marL="36900" indent="0">
              <a:buNone/>
            </a:pPr>
            <a:r>
              <a:rPr lang="en-US" sz="2400" dirty="0"/>
              <a:t>The smart contract will have a direct link to the Global Positioning System and will receive the current location of the vehicle .</a:t>
            </a:r>
          </a:p>
          <a:p>
            <a:pPr marL="36900" indent="0">
              <a:buNone/>
            </a:pPr>
            <a:endParaRPr lang="en-IN" sz="2400" b="1" u="sng" dirty="0">
              <a:effectLst/>
            </a:endParaRPr>
          </a:p>
        </p:txBody>
      </p:sp>
    </p:spTree>
    <p:extLst>
      <p:ext uri="{BB962C8B-B14F-4D97-AF65-F5344CB8AC3E}">
        <p14:creationId xmlns:p14="http://schemas.microsoft.com/office/powerpoint/2010/main" val="1141842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AE21-37C2-6922-08B8-74B3B916ED3E}"/>
              </a:ext>
            </a:extLst>
          </p:cNvPr>
          <p:cNvSpPr>
            <a:spLocks noGrp="1"/>
          </p:cNvSpPr>
          <p:nvPr>
            <p:ph type="title"/>
          </p:nvPr>
        </p:nvSpPr>
        <p:spPr>
          <a:xfrm>
            <a:off x="829848" y="249715"/>
            <a:ext cx="10353762" cy="1257300"/>
          </a:xfrm>
        </p:spPr>
        <p:txBody>
          <a:bodyPr/>
          <a:lstStyle/>
          <a:p>
            <a:r>
              <a:rPr lang="en-IN" b="1" u="sng" dirty="0"/>
              <a:t>Description of Methodology</a:t>
            </a:r>
          </a:p>
        </p:txBody>
      </p:sp>
      <p:pic>
        <p:nvPicPr>
          <p:cNvPr id="4" name="Content Placeholder 3">
            <a:extLst>
              <a:ext uri="{FF2B5EF4-FFF2-40B4-BE49-F238E27FC236}">
                <a16:creationId xmlns:a16="http://schemas.microsoft.com/office/drawing/2014/main" id="{FDE186B1-24D2-4B0F-AD86-7386B16ACA70}"/>
              </a:ext>
            </a:extLst>
          </p:cNvPr>
          <p:cNvPicPr>
            <a:picLocks noGrp="1" noChangeAspect="1"/>
          </p:cNvPicPr>
          <p:nvPr>
            <p:ph idx="1"/>
          </p:nvPr>
        </p:nvPicPr>
        <p:blipFill rotWithShape="1">
          <a:blip r:embed="rId2"/>
          <a:srcRect l="20881" t="33556" r="63915" b="26846"/>
          <a:stretch/>
        </p:blipFill>
        <p:spPr>
          <a:xfrm>
            <a:off x="270587" y="1370021"/>
            <a:ext cx="3298236" cy="4950880"/>
          </a:xfrm>
          <a:prstGeom prst="rect">
            <a:avLst/>
          </a:prstGeom>
        </p:spPr>
      </p:pic>
      <p:pic>
        <p:nvPicPr>
          <p:cNvPr id="7" name="Picture 6">
            <a:extLst>
              <a:ext uri="{FF2B5EF4-FFF2-40B4-BE49-F238E27FC236}">
                <a16:creationId xmlns:a16="http://schemas.microsoft.com/office/drawing/2014/main" id="{B4518532-FB45-41F1-8F37-CEC77962F123}"/>
              </a:ext>
            </a:extLst>
          </p:cNvPr>
          <p:cNvPicPr>
            <a:picLocks noChangeAspect="1"/>
          </p:cNvPicPr>
          <p:nvPr/>
        </p:nvPicPr>
        <p:blipFill rotWithShape="1">
          <a:blip r:embed="rId3"/>
          <a:srcRect l="25938" t="54522"/>
          <a:stretch/>
        </p:blipFill>
        <p:spPr>
          <a:xfrm>
            <a:off x="3568823" y="4128117"/>
            <a:ext cx="8322907" cy="2192784"/>
          </a:xfrm>
          <a:prstGeom prst="rect">
            <a:avLst/>
          </a:prstGeom>
        </p:spPr>
      </p:pic>
    </p:spTree>
    <p:extLst>
      <p:ext uri="{BB962C8B-B14F-4D97-AF65-F5344CB8AC3E}">
        <p14:creationId xmlns:p14="http://schemas.microsoft.com/office/powerpoint/2010/main" val="1756734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3F490CA-35F5-4149-A506-7F91F0268CAE}"/>
              </a:ext>
            </a:extLst>
          </p:cNvPr>
          <p:cNvSpPr>
            <a:spLocks noGrp="1"/>
          </p:cNvSpPr>
          <p:nvPr>
            <p:ph idx="1"/>
          </p:nvPr>
        </p:nvSpPr>
        <p:spPr>
          <a:xfrm>
            <a:off x="478788" y="274283"/>
            <a:ext cx="11017794" cy="5602735"/>
          </a:xfrm>
        </p:spPr>
        <p:txBody>
          <a:bodyPr>
            <a:noAutofit/>
          </a:bodyPr>
          <a:lstStyle/>
          <a:p>
            <a:pPr>
              <a:buFont typeface="Arial" panose="020B0604020202020204" pitchFamily="34" charset="0"/>
              <a:buChar char="•"/>
            </a:pPr>
            <a:r>
              <a:rPr lang="en-US" sz="2400" dirty="0"/>
              <a:t>There are a lot of drawbacks in existing car rental platforms. Each of those can be solved using blockchain and smart contracts. </a:t>
            </a:r>
          </a:p>
          <a:p>
            <a:pPr>
              <a:buFont typeface="Arial" panose="020B0604020202020204" pitchFamily="34" charset="0"/>
              <a:buChar char="•"/>
            </a:pPr>
            <a:r>
              <a:rPr lang="en-US" sz="2400" dirty="0"/>
              <a:t>The problem of trust can be solved using blockchain.</a:t>
            </a:r>
          </a:p>
          <a:p>
            <a:pPr>
              <a:buFont typeface="Arial" panose="020B0604020202020204" pitchFamily="34" charset="0"/>
              <a:buChar char="•"/>
            </a:pPr>
            <a:r>
              <a:rPr lang="en-US" sz="2400" dirty="0"/>
              <a:t> Once a transaction is recorded in a block, it cannot be tampered as the hash computed for a block contains the previous block hash . </a:t>
            </a:r>
          </a:p>
          <a:p>
            <a:pPr>
              <a:buFont typeface="Arial" panose="020B0604020202020204" pitchFamily="34" charset="0"/>
              <a:buChar char="•"/>
            </a:pPr>
            <a:r>
              <a:rPr lang="en-US" sz="2400" dirty="0"/>
              <a:t>So if transaction is tampered, then all the subsequent block hashes will have to be recomputed which requires a tremendous amount of computation power.</a:t>
            </a:r>
          </a:p>
          <a:p>
            <a:pPr>
              <a:buFont typeface="Arial" panose="020B0604020202020204" pitchFamily="34" charset="0"/>
              <a:buChar char="•"/>
            </a:pPr>
            <a:r>
              <a:rPr lang="en-US" sz="2400" dirty="0"/>
              <a:t> Blockchain is completely decentralized, so the money and power will remain in the hands of the masses . </a:t>
            </a:r>
          </a:p>
          <a:p>
            <a:pPr>
              <a:buFont typeface="Arial" panose="020B0604020202020204" pitchFamily="34" charset="0"/>
              <a:buChar char="•"/>
            </a:pPr>
            <a:r>
              <a:rPr lang="en-US" sz="2400" dirty="0"/>
              <a:t>Over and above, there will be no unnecessary commissions going to big corporations.</a:t>
            </a:r>
          </a:p>
          <a:p>
            <a:pPr>
              <a:buFont typeface="Arial" panose="020B0604020202020204" pitchFamily="34" charset="0"/>
              <a:buChar char="•"/>
            </a:pPr>
            <a:r>
              <a:rPr lang="en-US" sz="2400" dirty="0"/>
              <a:t> User’s information will be secured using cryptography and will not be shared with third parties as the traditional companies do for monetary benefits . </a:t>
            </a:r>
          </a:p>
          <a:p>
            <a:pPr>
              <a:buFont typeface="Arial" panose="020B0604020202020204" pitchFamily="34" charset="0"/>
              <a:buChar char="•"/>
            </a:pPr>
            <a:r>
              <a:rPr lang="en-US" sz="2400" dirty="0"/>
              <a:t>This will result in less spamming to the users of the platform.</a:t>
            </a:r>
            <a:endParaRPr lang="en-IN" sz="2400" dirty="0"/>
          </a:p>
        </p:txBody>
      </p:sp>
    </p:spTree>
    <p:extLst>
      <p:ext uri="{BB962C8B-B14F-4D97-AF65-F5344CB8AC3E}">
        <p14:creationId xmlns:p14="http://schemas.microsoft.com/office/powerpoint/2010/main" val="160101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77388F-686B-D571-A1DE-6FBBD69649F3}"/>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IN" dirty="0"/>
              <a:t>THANK YOU</a:t>
            </a:r>
          </a:p>
        </p:txBody>
      </p:sp>
    </p:spTree>
    <p:extLst>
      <p:ext uri="{BB962C8B-B14F-4D97-AF65-F5344CB8AC3E}">
        <p14:creationId xmlns:p14="http://schemas.microsoft.com/office/powerpoint/2010/main" val="3932991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chor="b">
            <a:normAutofit/>
          </a:bodyPr>
          <a:lstStyle/>
          <a:p>
            <a:pPr algn="l"/>
            <a:r>
              <a:rPr lang="en-US" sz="4000" b="1" dirty="0">
                <a:solidFill>
                  <a:schemeClr val="bg1"/>
                </a:solidFill>
              </a:rPr>
              <a:t>Contents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chor="t">
            <a:normAutofit/>
          </a:bodyPr>
          <a:lstStyle/>
          <a:p>
            <a:r>
              <a:rPr lang="en-US" sz="2400" b="1" dirty="0">
                <a:solidFill>
                  <a:schemeClr val="bg1"/>
                </a:solidFill>
                <a:effectLst/>
              </a:rPr>
              <a:t>Relevance of Topic </a:t>
            </a:r>
          </a:p>
          <a:p>
            <a:r>
              <a:rPr lang="en-US" sz="2400" b="1" dirty="0">
                <a:solidFill>
                  <a:schemeClr val="bg1"/>
                </a:solidFill>
                <a:effectLst/>
              </a:rPr>
              <a:t>Description of the Project</a:t>
            </a:r>
          </a:p>
          <a:p>
            <a:r>
              <a:rPr lang="en-US" sz="2400" b="1" dirty="0">
                <a:solidFill>
                  <a:schemeClr val="bg1"/>
                </a:solidFill>
              </a:rPr>
              <a:t>Objective of the study</a:t>
            </a:r>
          </a:p>
          <a:p>
            <a:r>
              <a:rPr lang="en-US" sz="2400" b="1" dirty="0">
                <a:solidFill>
                  <a:schemeClr val="bg1"/>
                </a:solidFill>
              </a:rPr>
              <a:t>Existing System and Proposed System</a:t>
            </a:r>
          </a:p>
          <a:p>
            <a:r>
              <a:rPr lang="en-US" sz="2400" b="1" dirty="0">
                <a:solidFill>
                  <a:schemeClr val="bg1"/>
                </a:solidFill>
              </a:rPr>
              <a:t>Input/Output and Modules Identified</a:t>
            </a:r>
          </a:p>
          <a:p>
            <a:r>
              <a:rPr lang="en-US" sz="2400" b="1" dirty="0">
                <a:solidFill>
                  <a:schemeClr val="bg1"/>
                </a:solidFill>
              </a:rPr>
              <a:t>Description of Methodology</a:t>
            </a:r>
          </a:p>
        </p:txBody>
      </p:sp>
      <p:pic>
        <p:nvPicPr>
          <p:cNvPr id="5" name="Picture 4">
            <a:extLst>
              <a:ext uri="{FF2B5EF4-FFF2-40B4-BE49-F238E27FC236}">
                <a16:creationId xmlns:a16="http://schemas.microsoft.com/office/drawing/2014/main" id="{5248CF38-3EE6-47B9-AC22-8E67093D045E}"/>
              </a:ext>
            </a:extLst>
          </p:cNvPr>
          <p:cNvPicPr>
            <a:picLocks noChangeAspect="1"/>
          </p:cNvPicPr>
          <p:nvPr/>
        </p:nvPicPr>
        <p:blipFill rotWithShape="1">
          <a:blip r:embed="rId6"/>
          <a:srcRect l="7205" t="10485" r="4323" b="13528"/>
          <a:stretch/>
        </p:blipFill>
        <p:spPr>
          <a:xfrm>
            <a:off x="8806649" y="4075536"/>
            <a:ext cx="3142695" cy="2172864"/>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7FB9B-A5A5-5EC6-DD40-F84153518FDC}"/>
              </a:ext>
            </a:extLst>
          </p:cNvPr>
          <p:cNvSpPr>
            <a:spLocks noGrp="1"/>
          </p:cNvSpPr>
          <p:nvPr>
            <p:ph type="title"/>
          </p:nvPr>
        </p:nvSpPr>
        <p:spPr/>
        <p:txBody>
          <a:bodyPr/>
          <a:lstStyle/>
          <a:p>
            <a:r>
              <a:rPr lang="en-IN" b="1" u="sng" dirty="0"/>
              <a:t>Relevance of Topic</a:t>
            </a:r>
          </a:p>
        </p:txBody>
      </p:sp>
      <p:sp>
        <p:nvSpPr>
          <p:cNvPr id="3" name="Content Placeholder 2">
            <a:extLst>
              <a:ext uri="{FF2B5EF4-FFF2-40B4-BE49-F238E27FC236}">
                <a16:creationId xmlns:a16="http://schemas.microsoft.com/office/drawing/2014/main" id="{B651E2EA-7E4F-DC3F-1A6D-182FF65F4F70}"/>
              </a:ext>
            </a:extLst>
          </p:cNvPr>
          <p:cNvSpPr>
            <a:spLocks noGrp="1"/>
          </p:cNvSpPr>
          <p:nvPr>
            <p:ph idx="1"/>
          </p:nvPr>
        </p:nvSpPr>
        <p:spPr>
          <a:xfrm>
            <a:off x="913795" y="2076450"/>
            <a:ext cx="10651188" cy="4219847"/>
          </a:xfrm>
        </p:spPr>
        <p:txBody>
          <a:bodyPr>
            <a:normAutofit/>
          </a:bodyPr>
          <a:lstStyle/>
          <a:p>
            <a:r>
              <a:rPr lang="en-US" dirty="0"/>
              <a:t>Car rental and leasing sectors are growing worldwide, driven by rising technological advancements in transportation and increased need for ease of mobility. A shift in demand from car ownership to car sharing is driving the growth in car rental and leasing industries. </a:t>
            </a:r>
            <a:endParaRPr lang="en-IN" dirty="0"/>
          </a:p>
          <a:p>
            <a:r>
              <a:rPr lang="en-US" dirty="0"/>
              <a:t>When people need a car for some reason, they prefer renting it for a short duration rather than buying it. With the coming of the digital era, these services have been infused with technology. Now users of this industry can look at various options on websites or mobile applications. Technology has also increased the ease of doing business in this field as people can now track cars with Global Positioning Systems (GPS).</a:t>
            </a:r>
            <a:endParaRPr lang="en-IN" dirty="0"/>
          </a:p>
        </p:txBody>
      </p:sp>
    </p:spTree>
    <p:extLst>
      <p:ext uri="{BB962C8B-B14F-4D97-AF65-F5344CB8AC3E}">
        <p14:creationId xmlns:p14="http://schemas.microsoft.com/office/powerpoint/2010/main" val="297296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CF77-D06E-496C-D1F0-6A98D50F9B05}"/>
              </a:ext>
            </a:extLst>
          </p:cNvPr>
          <p:cNvSpPr>
            <a:spLocks noGrp="1"/>
          </p:cNvSpPr>
          <p:nvPr>
            <p:ph type="title"/>
          </p:nvPr>
        </p:nvSpPr>
        <p:spPr>
          <a:xfrm>
            <a:off x="833896" y="309154"/>
            <a:ext cx="10353762" cy="1257300"/>
          </a:xfrm>
        </p:spPr>
        <p:txBody>
          <a:bodyPr/>
          <a:lstStyle/>
          <a:p>
            <a:r>
              <a:rPr lang="en-IN" b="1" u="sng" dirty="0"/>
              <a:t>Description of the Project </a:t>
            </a:r>
          </a:p>
        </p:txBody>
      </p:sp>
      <p:sp>
        <p:nvSpPr>
          <p:cNvPr id="3" name="Content Placeholder 2">
            <a:extLst>
              <a:ext uri="{FF2B5EF4-FFF2-40B4-BE49-F238E27FC236}">
                <a16:creationId xmlns:a16="http://schemas.microsoft.com/office/drawing/2014/main" id="{B4C24F7D-B393-23E4-CAAD-AE3477B26821}"/>
              </a:ext>
            </a:extLst>
          </p:cNvPr>
          <p:cNvSpPr>
            <a:spLocks noGrp="1"/>
          </p:cNvSpPr>
          <p:nvPr>
            <p:ph idx="1"/>
          </p:nvPr>
        </p:nvSpPr>
        <p:spPr>
          <a:xfrm>
            <a:off x="518160" y="1446136"/>
            <a:ext cx="11155679" cy="4472396"/>
          </a:xfrm>
        </p:spPr>
        <p:txBody>
          <a:bodyPr>
            <a:noAutofit/>
          </a:bodyPr>
          <a:lstStyle/>
          <a:p>
            <a:pPr>
              <a:lnSpc>
                <a:spcPct val="120000"/>
              </a:lnSpc>
            </a:pPr>
            <a:r>
              <a:rPr lang="en-US" sz="2400" dirty="0"/>
              <a:t>Blockchain is a growing list of records, stored in blocks, which are linked and secured using cryptography. Blockchain is important because it brings trust to peer-to-peer networks. Various blockchain applications from small to big are focused towards decentralizing different tasks and are trying to empower the masses to act without any intermediary in between. Smart contracts can be thought of as self-executing contracts with the terms of the agreement between buyer and seller directly written into lines of code. In this project, how blockchain and smart contracts can be used to create a platform for car rental services that will be beneficial for both the car owner and the renter. The platform is cost optimal because there will be no intermediary in between. This will also introduce high security, privacy, authentication, and safety in the car rental industry.</a:t>
            </a:r>
            <a:endParaRPr lang="en-IN" sz="2400" dirty="0"/>
          </a:p>
        </p:txBody>
      </p:sp>
    </p:spTree>
    <p:extLst>
      <p:ext uri="{BB962C8B-B14F-4D97-AF65-F5344CB8AC3E}">
        <p14:creationId xmlns:p14="http://schemas.microsoft.com/office/powerpoint/2010/main" val="3153158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046C-522E-A07A-8473-028E7A358F95}"/>
              </a:ext>
            </a:extLst>
          </p:cNvPr>
          <p:cNvSpPr>
            <a:spLocks noGrp="1"/>
          </p:cNvSpPr>
          <p:nvPr>
            <p:ph type="title"/>
          </p:nvPr>
        </p:nvSpPr>
        <p:spPr>
          <a:xfrm>
            <a:off x="913794" y="423169"/>
            <a:ext cx="10353762" cy="1257300"/>
          </a:xfrm>
        </p:spPr>
        <p:txBody>
          <a:bodyPr/>
          <a:lstStyle/>
          <a:p>
            <a:r>
              <a:rPr lang="en-IN" b="1" u="sng" dirty="0"/>
              <a:t>Objectives of the Study</a:t>
            </a:r>
          </a:p>
        </p:txBody>
      </p:sp>
      <p:sp>
        <p:nvSpPr>
          <p:cNvPr id="3" name="Content Placeholder 2">
            <a:extLst>
              <a:ext uri="{FF2B5EF4-FFF2-40B4-BE49-F238E27FC236}">
                <a16:creationId xmlns:a16="http://schemas.microsoft.com/office/drawing/2014/main" id="{53335E71-ECDF-F253-643F-05992360FFD8}"/>
              </a:ext>
            </a:extLst>
          </p:cNvPr>
          <p:cNvSpPr>
            <a:spLocks noGrp="1"/>
          </p:cNvSpPr>
          <p:nvPr>
            <p:ph idx="1"/>
          </p:nvPr>
        </p:nvSpPr>
        <p:spPr>
          <a:xfrm>
            <a:off x="752321" y="1753890"/>
            <a:ext cx="10676709" cy="4580709"/>
          </a:xfrm>
        </p:spPr>
        <p:txBody>
          <a:bodyPr>
            <a:normAutofit lnSpcReduction="10000"/>
          </a:bodyPr>
          <a:lstStyle/>
          <a:p>
            <a:pPr>
              <a:lnSpc>
                <a:spcPct val="150000"/>
              </a:lnSpc>
            </a:pPr>
            <a:r>
              <a:rPr lang="en-US" dirty="0"/>
              <a:t> A lot of  problems can be solved using a distributed peer-to-peer network. Such a network can significantly reduce the commissions charged by the middleman. This will also encourage a lot of people to rent out their car with ease when it is not in use. This is a significant problem with car rental services in the present times. If a person wants to rent a car, and his neighbor’s car is not being used, he still has to go all the way to the rental service, to a middleman, to rent a car. Questions can be raised about the regulatory compliances in the absence of a central authority. The solution is smart contracts. How blockchain and smart contracts can be used to bring about a revolution in </a:t>
            </a:r>
            <a:r>
              <a:rPr lang="en-IN" dirty="0"/>
              <a:t>the industry.</a:t>
            </a:r>
          </a:p>
        </p:txBody>
      </p:sp>
    </p:spTree>
    <p:extLst>
      <p:ext uri="{BB962C8B-B14F-4D97-AF65-F5344CB8AC3E}">
        <p14:creationId xmlns:p14="http://schemas.microsoft.com/office/powerpoint/2010/main" val="91175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FFA2C-0E70-E972-CBB7-9DE04E4BEA90}"/>
              </a:ext>
            </a:extLst>
          </p:cNvPr>
          <p:cNvSpPr>
            <a:spLocks noGrp="1"/>
          </p:cNvSpPr>
          <p:nvPr>
            <p:ph type="title"/>
          </p:nvPr>
        </p:nvSpPr>
        <p:spPr/>
        <p:txBody>
          <a:bodyPr/>
          <a:lstStyle/>
          <a:p>
            <a:r>
              <a:rPr lang="en-IN" b="1" u="sng" dirty="0"/>
              <a:t>Existing System and Proposed System</a:t>
            </a:r>
          </a:p>
        </p:txBody>
      </p:sp>
      <p:sp>
        <p:nvSpPr>
          <p:cNvPr id="3" name="Content Placeholder 2">
            <a:extLst>
              <a:ext uri="{FF2B5EF4-FFF2-40B4-BE49-F238E27FC236}">
                <a16:creationId xmlns:a16="http://schemas.microsoft.com/office/drawing/2014/main" id="{C05A5AA1-EA08-E183-D2C9-A33FA572F3F1}"/>
              </a:ext>
            </a:extLst>
          </p:cNvPr>
          <p:cNvSpPr>
            <a:spLocks noGrp="1"/>
          </p:cNvSpPr>
          <p:nvPr>
            <p:ph idx="1"/>
          </p:nvPr>
        </p:nvSpPr>
        <p:spPr/>
        <p:txBody>
          <a:bodyPr/>
          <a:lstStyle/>
          <a:p>
            <a:r>
              <a:rPr lang="en-IN" sz="3600" b="1" dirty="0"/>
              <a:t>Existing System</a:t>
            </a:r>
          </a:p>
          <a:p>
            <a:pPr>
              <a:lnSpc>
                <a:spcPct val="150000"/>
              </a:lnSpc>
            </a:pPr>
            <a:r>
              <a:rPr lang="en-US" sz="2400" dirty="0"/>
              <a:t>The process of renting a car is highly centralized, where the car rental company being the main point of contact for the user to rent cars. Car rental companies need to maintain a fleet of cars, as well as car stations and staff to efficiently run their operations, which makes up for bulk of their operating costs. Car rental companies cover these costs from (high) rental rates charged to their customers.</a:t>
            </a:r>
            <a:endParaRPr lang="en-IN" sz="2400" dirty="0"/>
          </a:p>
        </p:txBody>
      </p:sp>
    </p:spTree>
    <p:extLst>
      <p:ext uri="{BB962C8B-B14F-4D97-AF65-F5344CB8AC3E}">
        <p14:creationId xmlns:p14="http://schemas.microsoft.com/office/powerpoint/2010/main" val="420687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t>DRAWBACKS IN EXISTING PLATFORMS</a:t>
            </a:r>
          </a:p>
        </p:txBody>
      </p:sp>
      <p:sp>
        <p:nvSpPr>
          <p:cNvPr id="3" name="Content Placeholder 2"/>
          <p:cNvSpPr>
            <a:spLocks noGrp="1"/>
          </p:cNvSpPr>
          <p:nvPr>
            <p:ph idx="1"/>
          </p:nvPr>
        </p:nvSpPr>
        <p:spPr/>
        <p:txBody>
          <a:bodyPr/>
          <a:lstStyle/>
          <a:p>
            <a:r>
              <a:rPr lang="en-IN" dirty="0"/>
              <a:t>High expenses</a:t>
            </a:r>
          </a:p>
          <a:p>
            <a:r>
              <a:rPr lang="en-IN" dirty="0"/>
              <a:t>No transparency</a:t>
            </a:r>
          </a:p>
          <a:p>
            <a:r>
              <a:rPr lang="en-IN" dirty="0"/>
              <a:t>Centralized Structure</a:t>
            </a:r>
          </a:p>
          <a:p>
            <a:r>
              <a:rPr lang="en-IN" dirty="0"/>
              <a:t>Absence of trust</a:t>
            </a:r>
          </a:p>
        </p:txBody>
      </p:sp>
    </p:spTree>
    <p:extLst>
      <p:ext uri="{BB962C8B-B14F-4D97-AF65-F5344CB8AC3E}">
        <p14:creationId xmlns:p14="http://schemas.microsoft.com/office/powerpoint/2010/main" val="2046147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1247" y="622119"/>
            <a:ext cx="10353762" cy="5467963"/>
          </a:xfrm>
        </p:spPr>
        <p:txBody>
          <a:bodyPr>
            <a:normAutofit fontScale="55000" lnSpcReduction="20000"/>
          </a:bodyPr>
          <a:lstStyle/>
          <a:p>
            <a:r>
              <a:rPr lang="en-IN" sz="6500" b="1" dirty="0"/>
              <a:t>Proposed System</a:t>
            </a:r>
          </a:p>
          <a:p>
            <a:pPr marL="36900" indent="0">
              <a:lnSpc>
                <a:spcPct val="160000"/>
              </a:lnSpc>
              <a:buNone/>
            </a:pPr>
            <a:r>
              <a:rPr lang="en-US" sz="4400" dirty="0"/>
              <a:t>The basic data structure of this project is the blockchain which is a growing list of records called blocks, which are linked using cryptography. Blocks in our blockchain will represent the transaction made during the renting of the car. Each block will have data stored in the form of Merkle trees. It is a tree structure in which each leaf node is a hash of a block of data, and each non-leaf node is a hash of its children. The Merkle tree has up to 2 children on each node, i.e., the balancing factor is 2. This technique provides a security measure against unwanted modification of data by hackers.</a:t>
            </a:r>
            <a:endParaRPr lang="en-IN" sz="4400" b="1" u="sng" dirty="0"/>
          </a:p>
        </p:txBody>
      </p:sp>
    </p:spTree>
    <p:extLst>
      <p:ext uri="{BB962C8B-B14F-4D97-AF65-F5344CB8AC3E}">
        <p14:creationId xmlns:p14="http://schemas.microsoft.com/office/powerpoint/2010/main" val="218475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A9A-9647-C108-EC09-C43548FFA9D2}"/>
              </a:ext>
            </a:extLst>
          </p:cNvPr>
          <p:cNvSpPr>
            <a:spLocks noGrp="1"/>
          </p:cNvSpPr>
          <p:nvPr>
            <p:ph type="title"/>
          </p:nvPr>
        </p:nvSpPr>
        <p:spPr>
          <a:xfrm>
            <a:off x="913795" y="438151"/>
            <a:ext cx="10353762" cy="1257300"/>
          </a:xfrm>
        </p:spPr>
        <p:txBody>
          <a:bodyPr/>
          <a:lstStyle/>
          <a:p>
            <a:r>
              <a:rPr lang="en-IN" b="1" u="sng" dirty="0"/>
              <a:t>Input/Output and Modules Identified</a:t>
            </a:r>
          </a:p>
        </p:txBody>
      </p:sp>
      <p:sp>
        <p:nvSpPr>
          <p:cNvPr id="3" name="Content Placeholder 2">
            <a:extLst>
              <a:ext uri="{FF2B5EF4-FFF2-40B4-BE49-F238E27FC236}">
                <a16:creationId xmlns:a16="http://schemas.microsoft.com/office/drawing/2014/main" id="{A978915F-94E5-6B42-8B98-D7BD23BD6CD1}"/>
              </a:ext>
            </a:extLst>
          </p:cNvPr>
          <p:cNvSpPr>
            <a:spLocks noGrp="1"/>
          </p:cNvSpPr>
          <p:nvPr>
            <p:ph idx="1"/>
          </p:nvPr>
        </p:nvSpPr>
        <p:spPr/>
        <p:txBody>
          <a:bodyPr/>
          <a:lstStyle/>
          <a:p>
            <a:r>
              <a:rPr lang="en-IN" sz="3600" b="1" dirty="0"/>
              <a:t>Car Owner Registration</a:t>
            </a:r>
          </a:p>
          <a:p>
            <a:pPr marL="36900" indent="0">
              <a:buNone/>
            </a:pPr>
            <a:r>
              <a:rPr lang="en-IN" dirty="0"/>
              <a:t>As a car owner, I want to be able to list a car for rent to be rented and declare it is available for rent once the user returns the car.</a:t>
            </a:r>
          </a:p>
          <a:p>
            <a:pPr marL="494100" indent="-457200">
              <a:buFont typeface="+mj-lt"/>
              <a:buAutoNum type="arabicPeriod"/>
            </a:pPr>
            <a:r>
              <a:rPr lang="en-IN" dirty="0"/>
              <a:t>Complete the fields within the 	UI</a:t>
            </a:r>
          </a:p>
          <a:p>
            <a:pPr marL="494100" indent="-457200">
              <a:buFont typeface="+mj-lt"/>
              <a:buAutoNum type="arabicPeriod"/>
            </a:pPr>
            <a:r>
              <a:rPr lang="en-IN" dirty="0"/>
              <a:t>Click the ‘Add car’ button to add to the contract</a:t>
            </a:r>
          </a:p>
          <a:p>
            <a:pPr marL="494100" indent="-457200">
              <a:buFont typeface="+mj-lt"/>
              <a:buAutoNum type="arabicPeriod"/>
            </a:pPr>
            <a:r>
              <a:rPr lang="en-IN" dirty="0"/>
              <a:t>The newly added car listing will appear and be available</a:t>
            </a:r>
          </a:p>
        </p:txBody>
      </p:sp>
    </p:spTree>
    <p:extLst>
      <p:ext uri="{BB962C8B-B14F-4D97-AF65-F5344CB8AC3E}">
        <p14:creationId xmlns:p14="http://schemas.microsoft.com/office/powerpoint/2010/main" val="3879176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Template>
  <TotalTime>1485</TotalTime>
  <Words>1075</Words>
  <Application>Microsoft Office PowerPoint</Application>
  <PresentationFormat>Widescreen</PresentationFormat>
  <Paragraphs>57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Calibri</vt:lpstr>
      <vt:lpstr>Goudy Old Style</vt:lpstr>
      <vt:lpstr>Wingdings 2</vt:lpstr>
      <vt:lpstr>SlateVTI</vt:lpstr>
      <vt:lpstr>   CAR RENTAL SERVICE USING BLOCKCHAIN</vt:lpstr>
      <vt:lpstr>Contents </vt:lpstr>
      <vt:lpstr>Relevance of Topic</vt:lpstr>
      <vt:lpstr>Description of the Project </vt:lpstr>
      <vt:lpstr>Objectives of the Study</vt:lpstr>
      <vt:lpstr>Existing System and Proposed System</vt:lpstr>
      <vt:lpstr>DRAWBACKS IN EXISTING PLATFORMS</vt:lpstr>
      <vt:lpstr>PowerPoint Presentation</vt:lpstr>
      <vt:lpstr>Input/Output and Modules Identified</vt:lpstr>
      <vt:lpstr>PowerPoint Presentation</vt:lpstr>
      <vt:lpstr>PowerPoint Presentation</vt:lpstr>
      <vt:lpstr>Description of Methodology</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 SERVICE USING BLOCKCHAIN</dc:title>
  <dc:creator>Lenovo</dc:creator>
  <cp:lastModifiedBy>user</cp:lastModifiedBy>
  <cp:revision>27</cp:revision>
  <dcterms:created xsi:type="dcterms:W3CDTF">2022-05-16T05:45:41Z</dcterms:created>
  <dcterms:modified xsi:type="dcterms:W3CDTF">2022-05-27T08:47:38Z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