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5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5AFA8D23-861C-4E4D-B80F-142284F12499}"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p:nvPr>
        </p:nvSpPr>
        <p:spPr>
          <a:xfrm>
            <a:off x="914400" y="2406960"/>
            <a:ext cx="16458840" cy="284544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28" name="PlaceHolder 3"/>
          <p:cNvSpPr>
            <a:spLocks noGrp="1"/>
          </p:cNvSpPr>
          <p:nvPr>
            <p:ph/>
          </p:nvPr>
        </p:nvSpPr>
        <p:spPr>
          <a:xfrm>
            <a:off x="914400" y="5523120"/>
            <a:ext cx="16458840" cy="284544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7E7294C8-C5A0-476E-AF07-644D27393A40}"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p:nvPr>
        </p:nvSpPr>
        <p:spPr>
          <a:xfrm>
            <a:off x="914400" y="2406960"/>
            <a:ext cx="8031600" cy="284544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31" name="PlaceHolder 3"/>
          <p:cNvSpPr>
            <a:spLocks noGrp="1"/>
          </p:cNvSpPr>
          <p:nvPr>
            <p:ph/>
          </p:nvPr>
        </p:nvSpPr>
        <p:spPr>
          <a:xfrm>
            <a:off x="9348120" y="2406960"/>
            <a:ext cx="8031600" cy="284544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32" name="PlaceHolder 4"/>
          <p:cNvSpPr>
            <a:spLocks noGrp="1"/>
          </p:cNvSpPr>
          <p:nvPr>
            <p:ph/>
          </p:nvPr>
        </p:nvSpPr>
        <p:spPr>
          <a:xfrm>
            <a:off x="914400" y="5523120"/>
            <a:ext cx="8031600" cy="284544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33" name="PlaceHolder 5"/>
          <p:cNvSpPr>
            <a:spLocks noGrp="1"/>
          </p:cNvSpPr>
          <p:nvPr>
            <p:ph/>
          </p:nvPr>
        </p:nvSpPr>
        <p:spPr>
          <a:xfrm>
            <a:off x="9348120" y="5523120"/>
            <a:ext cx="8031600" cy="284544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ABB2093D-4CC6-4956-A1F3-DDE96AD8D095}"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p:nvPr>
        </p:nvSpPr>
        <p:spPr>
          <a:xfrm>
            <a:off x="914400" y="2406960"/>
            <a:ext cx="5299560" cy="284544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36" name="PlaceHolder 3"/>
          <p:cNvSpPr>
            <a:spLocks noGrp="1"/>
          </p:cNvSpPr>
          <p:nvPr>
            <p:ph/>
          </p:nvPr>
        </p:nvSpPr>
        <p:spPr>
          <a:xfrm>
            <a:off x="6479280" y="2406960"/>
            <a:ext cx="5299560" cy="284544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37" name="PlaceHolder 4"/>
          <p:cNvSpPr>
            <a:spLocks noGrp="1"/>
          </p:cNvSpPr>
          <p:nvPr>
            <p:ph/>
          </p:nvPr>
        </p:nvSpPr>
        <p:spPr>
          <a:xfrm>
            <a:off x="12044160" y="2406960"/>
            <a:ext cx="5299560" cy="284544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38" name="PlaceHolder 5"/>
          <p:cNvSpPr>
            <a:spLocks noGrp="1"/>
          </p:cNvSpPr>
          <p:nvPr>
            <p:ph/>
          </p:nvPr>
        </p:nvSpPr>
        <p:spPr>
          <a:xfrm>
            <a:off x="914400" y="5523120"/>
            <a:ext cx="5299560" cy="284544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39" name="PlaceHolder 6"/>
          <p:cNvSpPr>
            <a:spLocks noGrp="1"/>
          </p:cNvSpPr>
          <p:nvPr>
            <p:ph/>
          </p:nvPr>
        </p:nvSpPr>
        <p:spPr>
          <a:xfrm>
            <a:off x="6479280" y="5523120"/>
            <a:ext cx="5299560" cy="284544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40" name="PlaceHolder 7"/>
          <p:cNvSpPr>
            <a:spLocks noGrp="1"/>
          </p:cNvSpPr>
          <p:nvPr>
            <p:ph/>
          </p:nvPr>
        </p:nvSpPr>
        <p:spPr>
          <a:xfrm>
            <a:off x="12044160" y="5523120"/>
            <a:ext cx="5299560" cy="284544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62C03BE2-0C90-42F8-AC79-0547E9703E7A}"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914400" y="2406960"/>
            <a:ext cx="16458840" cy="5965920"/>
          </a:xfrm>
          <a:prstGeom prst="rect">
            <a:avLst/>
          </a:prstGeom>
          <a:noFill/>
          <a:ln w="0">
            <a:noFill/>
          </a:ln>
        </p:spPr>
        <p:txBody>
          <a:bodyPr lIns="0" tIns="0" rIns="0" bIns="0" anchor="ctr">
            <a:noAutofit/>
          </a:bodyPr>
          <a:lstStyle/>
          <a:p>
            <a:pPr algn="ctr">
              <a:buNone/>
            </a:pPr>
            <a:endParaRPr lang="id-ID"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EBC2DACA-C1C9-4A31-B32E-789F36AC0C39}"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p:nvPr>
        </p:nvSpPr>
        <p:spPr>
          <a:xfrm>
            <a:off x="914400" y="2406960"/>
            <a:ext cx="16458840" cy="5965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837E8E70-9732-4B3D-B664-63D41BD24378}"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914400" y="2406960"/>
            <a:ext cx="8031600" cy="5965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11" name="PlaceHolder 3"/>
          <p:cNvSpPr>
            <a:spLocks noGrp="1"/>
          </p:cNvSpPr>
          <p:nvPr>
            <p:ph/>
          </p:nvPr>
        </p:nvSpPr>
        <p:spPr>
          <a:xfrm>
            <a:off x="9348120" y="2406960"/>
            <a:ext cx="8031600" cy="5965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66BCB3A7-9AD7-4474-9C2D-ED5565065EB7}"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D2E70094-7DE9-4091-9C09-AF288539CE24}"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914400" y="410400"/>
            <a:ext cx="16458840" cy="7962840"/>
          </a:xfrm>
          <a:prstGeom prst="rect">
            <a:avLst/>
          </a:prstGeom>
          <a:noFill/>
          <a:ln w="0">
            <a:noFill/>
          </a:ln>
        </p:spPr>
        <p:txBody>
          <a:bodyPr lIns="0" tIns="0" rIns="0" bIns="0" anchor="ctr">
            <a:noAutofit/>
          </a:bodyPr>
          <a:lstStyle/>
          <a:p>
            <a:pPr algn="ctr">
              <a:buNone/>
            </a:pPr>
            <a:endParaRPr lang="id-ID"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A2FD4DB4-713A-4439-AF42-CF4B5F34645A}"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p:nvPr>
        </p:nvSpPr>
        <p:spPr>
          <a:xfrm>
            <a:off x="914400" y="2406960"/>
            <a:ext cx="8031600" cy="284544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16" name="PlaceHolder 3"/>
          <p:cNvSpPr>
            <a:spLocks noGrp="1"/>
          </p:cNvSpPr>
          <p:nvPr>
            <p:ph/>
          </p:nvPr>
        </p:nvSpPr>
        <p:spPr>
          <a:xfrm>
            <a:off x="9348120" y="2406960"/>
            <a:ext cx="8031600" cy="5965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17" name="PlaceHolder 4"/>
          <p:cNvSpPr>
            <a:spLocks noGrp="1"/>
          </p:cNvSpPr>
          <p:nvPr>
            <p:ph/>
          </p:nvPr>
        </p:nvSpPr>
        <p:spPr>
          <a:xfrm>
            <a:off x="914400" y="5523120"/>
            <a:ext cx="8031600" cy="284544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D09987E9-3765-4484-A78F-BD4B4C2D6DE6}"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p:nvPr>
        </p:nvSpPr>
        <p:spPr>
          <a:xfrm>
            <a:off x="914400" y="2406960"/>
            <a:ext cx="8031600" cy="5965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20" name="PlaceHolder 3"/>
          <p:cNvSpPr>
            <a:spLocks noGrp="1"/>
          </p:cNvSpPr>
          <p:nvPr>
            <p:ph/>
          </p:nvPr>
        </p:nvSpPr>
        <p:spPr>
          <a:xfrm>
            <a:off x="9348120" y="2406960"/>
            <a:ext cx="8031600" cy="284544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21" name="PlaceHolder 4"/>
          <p:cNvSpPr>
            <a:spLocks noGrp="1"/>
          </p:cNvSpPr>
          <p:nvPr>
            <p:ph/>
          </p:nvPr>
        </p:nvSpPr>
        <p:spPr>
          <a:xfrm>
            <a:off x="9348120" y="5523120"/>
            <a:ext cx="8031600" cy="284544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C08482B6-FEC0-4276-B8DD-05D4237CF3C7}"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p:nvPr>
        </p:nvSpPr>
        <p:spPr>
          <a:xfrm>
            <a:off x="914400" y="2406960"/>
            <a:ext cx="8031600" cy="284544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24" name="PlaceHolder 3"/>
          <p:cNvSpPr>
            <a:spLocks noGrp="1"/>
          </p:cNvSpPr>
          <p:nvPr>
            <p:ph/>
          </p:nvPr>
        </p:nvSpPr>
        <p:spPr>
          <a:xfrm>
            <a:off x="9348120" y="2406960"/>
            <a:ext cx="8031600" cy="284544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25" name="PlaceHolder 4"/>
          <p:cNvSpPr>
            <a:spLocks noGrp="1"/>
          </p:cNvSpPr>
          <p:nvPr>
            <p:ph/>
          </p:nvPr>
        </p:nvSpPr>
        <p:spPr>
          <a:xfrm>
            <a:off x="914400" y="5523120"/>
            <a:ext cx="16458840" cy="284544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D3C98041-BE3C-498F-8F33-2CB28058E773}"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dt" idx="1"/>
          </p:nvPr>
        </p:nvSpPr>
        <p:spPr>
          <a:xfrm>
            <a:off x="457200" y="6356520"/>
            <a:ext cx="213336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&lt;tanggal/jam&gt;</a:t>
            </a:r>
            <a:endParaRPr lang="id-ID" sz="1200" b="0" strike="noStrike" spc="-1">
              <a:latin typeface="Times New Roman"/>
            </a:endParaRPr>
          </a:p>
        </p:txBody>
      </p:sp>
      <p:sp>
        <p:nvSpPr>
          <p:cNvPr id="6" name="PlaceHolder 2"/>
          <p:cNvSpPr>
            <a:spLocks noGrp="1"/>
          </p:cNvSpPr>
          <p:nvPr>
            <p:ph type="ftr" idx="2"/>
          </p:nvPr>
        </p:nvSpPr>
        <p:spPr>
          <a:xfrm>
            <a:off x="3124080" y="6356520"/>
            <a:ext cx="2895120" cy="364680"/>
          </a:xfrm>
          <a:prstGeom prst="rect">
            <a:avLst/>
          </a:prstGeom>
          <a:noFill/>
          <a:ln w="0">
            <a:noFill/>
          </a:ln>
        </p:spPr>
        <p:txBody>
          <a:bodyPr anchor="ctr">
            <a:noAutofit/>
          </a:bodyPr>
          <a:lstStyle>
            <a:lvl1pPr algn="ctr">
              <a:buNone/>
              <a:defRPr lang="id-ID" sz="1400" b="0" strike="noStrike" spc="-1">
                <a:latin typeface="Times New Roman"/>
              </a:defRPr>
            </a:lvl1pPr>
          </a:lstStyle>
          <a:p>
            <a:pPr algn="ctr">
              <a:buNone/>
            </a:pPr>
            <a:r>
              <a:rPr lang="id-ID" sz="1400" b="0" strike="noStrike" spc="-1">
                <a:latin typeface="Times New Roman"/>
              </a:rPr>
              <a:t>&lt;kaki&gt;</a:t>
            </a:r>
          </a:p>
        </p:txBody>
      </p:sp>
      <p:sp>
        <p:nvSpPr>
          <p:cNvPr id="2" name="PlaceHolder 3"/>
          <p:cNvSpPr>
            <a:spLocks noGrp="1"/>
          </p:cNvSpPr>
          <p:nvPr>
            <p:ph type="sldNum" idx="3"/>
          </p:nvPr>
        </p:nvSpPr>
        <p:spPr>
          <a:xfrm>
            <a:off x="6553080" y="6356520"/>
            <a:ext cx="213336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3C7B5A7B-7058-474D-9039-BF6F946A10D2}" type="slidenum">
              <a:rPr lang="en-US" sz="1200" b="0" strike="noStrike" spc="-1">
                <a:solidFill>
                  <a:srgbClr val="8B8B8B"/>
                </a:solidFill>
                <a:latin typeface="Calibri"/>
              </a:rPr>
              <a:t>‹#›</a:t>
            </a:fld>
            <a:endParaRPr lang="id-ID" sz="1200" b="0" strike="noStrike" spc="-1">
              <a:latin typeface="Times New Roman"/>
            </a:endParaRPr>
          </a:p>
        </p:txBody>
      </p:sp>
      <p:sp>
        <p:nvSpPr>
          <p:cNvPr id="3" name="PlaceHolder 4"/>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r>
              <a:rPr lang="en-US" sz="1800" b="0" strike="noStrike" spc="-1">
                <a:solidFill>
                  <a:srgbClr val="000000"/>
                </a:solidFill>
                <a:latin typeface="Calibri"/>
              </a:rPr>
              <a:t>Klik untuk menyunting format teks judul</a:t>
            </a:r>
          </a:p>
        </p:txBody>
      </p:sp>
      <p:sp>
        <p:nvSpPr>
          <p:cNvPr id="4" name="PlaceHolder 5"/>
          <p:cNvSpPr>
            <a:spLocks noGrp="1"/>
          </p:cNvSpPr>
          <p:nvPr>
            <p:ph type="body"/>
          </p:nvPr>
        </p:nvSpPr>
        <p:spPr>
          <a:xfrm>
            <a:off x="914400" y="2406960"/>
            <a:ext cx="16458840" cy="5965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Calibri"/>
              </a:rPr>
              <a:t>Klik untuk menyunting teks kerangka</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Calibri"/>
              </a:rPr>
              <a:t>Tingkat Tajuk Kedua</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Calibri"/>
              </a:rPr>
              <a:t>Tingkat Tajuk Ketiga</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Calibri"/>
              </a:rPr>
              <a:t>Tingkat Tajuk Keempat</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Tingkat Tajuk Kelima</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Tingkat Tajuk Keenam</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Tingkat Tajuk Ketujuh</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0E0F4"/>
        </a:solidFill>
        <a:effectLst/>
      </p:bgPr>
    </p:bg>
    <p:spTree>
      <p:nvGrpSpPr>
        <p:cNvPr id="1" name=""/>
        <p:cNvGrpSpPr/>
        <p:nvPr/>
      </p:nvGrpSpPr>
      <p:grpSpPr>
        <a:xfrm>
          <a:off x="0" y="0"/>
          <a:ext cx="0" cy="0"/>
          <a:chOff x="0" y="0"/>
          <a:chExt cx="0" cy="0"/>
        </a:xfrm>
      </p:grpSpPr>
      <p:sp>
        <p:nvSpPr>
          <p:cNvPr id="41" name="Freeform 2"/>
          <p:cNvSpPr/>
          <p:nvPr/>
        </p:nvSpPr>
        <p:spPr>
          <a:xfrm>
            <a:off x="-1846080" y="-661680"/>
            <a:ext cx="11610360" cy="11610360"/>
          </a:xfrm>
          <a:custGeom>
            <a:avLst/>
            <a:gdLst/>
            <a:ahLst/>
            <a:cxnLst/>
            <a:rect l="l" t="t" r="r" b="b"/>
            <a:pathLst>
              <a:path w="11610572" h="11610572">
                <a:moveTo>
                  <a:pt x="0" y="0"/>
                </a:moveTo>
                <a:lnTo>
                  <a:pt x="11610571" y="0"/>
                </a:lnTo>
                <a:lnTo>
                  <a:pt x="11610571" y="11610572"/>
                </a:lnTo>
                <a:lnTo>
                  <a:pt x="0" y="11610572"/>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42" name="Freeform 3"/>
          <p:cNvSpPr/>
          <p:nvPr/>
        </p:nvSpPr>
        <p:spPr>
          <a:xfrm flipH="1">
            <a:off x="8522640" y="-661680"/>
            <a:ext cx="11610360" cy="11610360"/>
          </a:xfrm>
          <a:custGeom>
            <a:avLst/>
            <a:gdLst/>
            <a:ahLst/>
            <a:cxnLst/>
            <a:rect l="l" t="t" r="r" b="b"/>
            <a:pathLst>
              <a:path w="11610572" h="11610572">
                <a:moveTo>
                  <a:pt x="11610571" y="0"/>
                </a:moveTo>
                <a:lnTo>
                  <a:pt x="0" y="0"/>
                </a:lnTo>
                <a:lnTo>
                  <a:pt x="0" y="11610572"/>
                </a:lnTo>
                <a:lnTo>
                  <a:pt x="11610571" y="11610572"/>
                </a:lnTo>
                <a:lnTo>
                  <a:pt x="11610571"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grpSp>
        <p:nvGrpSpPr>
          <p:cNvPr id="43" name="Group 4"/>
          <p:cNvGrpSpPr/>
          <p:nvPr/>
        </p:nvGrpSpPr>
        <p:grpSpPr>
          <a:xfrm>
            <a:off x="-1635120" y="5910480"/>
            <a:ext cx="21694680" cy="11039760"/>
            <a:chOff x="-1635120" y="5910480"/>
            <a:chExt cx="21694680" cy="11039760"/>
          </a:xfrm>
        </p:grpSpPr>
        <p:sp>
          <p:nvSpPr>
            <p:cNvPr id="44" name="Freeform 5"/>
            <p:cNvSpPr/>
            <p:nvPr/>
          </p:nvSpPr>
          <p:spPr>
            <a:xfrm>
              <a:off x="-1635120" y="5910480"/>
              <a:ext cx="21694680" cy="11039760"/>
            </a:xfrm>
            <a:custGeom>
              <a:avLst/>
              <a:gdLst/>
              <a:ahLst/>
              <a:cxnLst/>
              <a:rect l="l" t="t" r="r" b="b"/>
              <a:pathLst>
                <a:path w="1424432" h="724874">
                  <a:moveTo>
                    <a:pt x="712216" y="0"/>
                  </a:moveTo>
                  <a:cubicBezTo>
                    <a:pt x="318870" y="0"/>
                    <a:pt x="0" y="162269"/>
                    <a:pt x="0" y="362437"/>
                  </a:cubicBezTo>
                  <a:cubicBezTo>
                    <a:pt x="0" y="562605"/>
                    <a:pt x="318870" y="724874"/>
                    <a:pt x="712216" y="724874"/>
                  </a:cubicBezTo>
                  <a:cubicBezTo>
                    <a:pt x="1105562" y="724874"/>
                    <a:pt x="1424432" y="562605"/>
                    <a:pt x="1424432" y="362437"/>
                  </a:cubicBezTo>
                  <a:cubicBezTo>
                    <a:pt x="1424432" y="162269"/>
                    <a:pt x="1105562" y="0"/>
                    <a:pt x="712216" y="0"/>
                  </a:cubicBezTo>
                  <a:close/>
                </a:path>
              </a:pathLst>
            </a:custGeom>
            <a:solidFill>
              <a:srgbClr val="3F4072"/>
            </a:solidFill>
            <a:ln w="0">
              <a:noFill/>
            </a:ln>
          </p:spPr>
          <p:style>
            <a:lnRef idx="0">
              <a:scrgbClr r="0" g="0" b="0"/>
            </a:lnRef>
            <a:fillRef idx="0">
              <a:scrgbClr r="0" g="0" b="0"/>
            </a:fillRef>
            <a:effectRef idx="0">
              <a:scrgbClr r="0" g="0" b="0"/>
            </a:effectRef>
            <a:fontRef idx="minor"/>
          </p:style>
        </p:sp>
        <p:sp>
          <p:nvSpPr>
            <p:cNvPr id="45" name="TextBox 6"/>
            <p:cNvSpPr/>
            <p:nvPr/>
          </p:nvSpPr>
          <p:spPr>
            <a:xfrm>
              <a:off x="398520" y="6075000"/>
              <a:ext cx="17626680" cy="9840240"/>
            </a:xfrm>
            <a:prstGeom prst="rect">
              <a:avLst/>
            </a:prstGeom>
            <a:noFill/>
            <a:ln w="0">
              <a:noFill/>
            </a:ln>
          </p:spPr>
          <p:style>
            <a:lnRef idx="0">
              <a:scrgbClr r="0" g="0" b="0"/>
            </a:lnRef>
            <a:fillRef idx="0">
              <a:scrgbClr r="0" g="0" b="0"/>
            </a:fillRef>
            <a:effectRef idx="0">
              <a:scrgbClr r="0" g="0" b="0"/>
            </a:effectRef>
            <a:fontRef idx="minor"/>
          </p:style>
        </p:sp>
      </p:grpSp>
      <p:sp>
        <p:nvSpPr>
          <p:cNvPr id="46" name="Freeform 7"/>
          <p:cNvSpPr/>
          <p:nvPr/>
        </p:nvSpPr>
        <p:spPr>
          <a:xfrm>
            <a:off x="2537280" y="1364760"/>
            <a:ext cx="13212720" cy="7556760"/>
          </a:xfrm>
          <a:custGeom>
            <a:avLst/>
            <a:gdLst/>
            <a:ahLst/>
            <a:cxnLst/>
            <a:rect l="l" t="t" r="r" b="b"/>
            <a:pathLst>
              <a:path w="13213127" h="7557197">
                <a:moveTo>
                  <a:pt x="0" y="0"/>
                </a:moveTo>
                <a:lnTo>
                  <a:pt x="13213128" y="0"/>
                </a:lnTo>
                <a:lnTo>
                  <a:pt x="13213128" y="7557198"/>
                </a:lnTo>
                <a:lnTo>
                  <a:pt x="0" y="7557198"/>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sp>
      <p:sp>
        <p:nvSpPr>
          <p:cNvPr id="47" name="Freeform 8"/>
          <p:cNvSpPr/>
          <p:nvPr/>
        </p:nvSpPr>
        <p:spPr>
          <a:xfrm>
            <a:off x="16314480" y="615960"/>
            <a:ext cx="4740480" cy="2859840"/>
          </a:xfrm>
          <a:custGeom>
            <a:avLst/>
            <a:gdLst/>
            <a:ahLst/>
            <a:cxnLst/>
            <a:rect l="l" t="t" r="r" b="b"/>
            <a:pathLst>
              <a:path w="4740785" h="2860175">
                <a:moveTo>
                  <a:pt x="0" y="0"/>
                </a:moveTo>
                <a:lnTo>
                  <a:pt x="4740786" y="0"/>
                </a:lnTo>
                <a:lnTo>
                  <a:pt x="4740786" y="2860175"/>
                </a:lnTo>
                <a:lnTo>
                  <a:pt x="0" y="2860175"/>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sp>
      <p:sp>
        <p:nvSpPr>
          <p:cNvPr id="48" name="Freeform 9"/>
          <p:cNvSpPr/>
          <p:nvPr/>
        </p:nvSpPr>
        <p:spPr>
          <a:xfrm flipH="1">
            <a:off x="-860040" y="3140640"/>
            <a:ext cx="5635440" cy="7486560"/>
          </a:xfrm>
          <a:custGeom>
            <a:avLst/>
            <a:gdLst/>
            <a:ahLst/>
            <a:cxnLst/>
            <a:rect l="l" t="t" r="r" b="b"/>
            <a:pathLst>
              <a:path w="5635705" h="7487048">
                <a:moveTo>
                  <a:pt x="5635705" y="0"/>
                </a:moveTo>
                <a:lnTo>
                  <a:pt x="0" y="0"/>
                </a:lnTo>
                <a:lnTo>
                  <a:pt x="0" y="7487047"/>
                </a:lnTo>
                <a:lnTo>
                  <a:pt x="5635705" y="7487047"/>
                </a:lnTo>
                <a:lnTo>
                  <a:pt x="5635705" y="0"/>
                </a:lnTo>
                <a:close/>
              </a:path>
            </a:pathLst>
          </a:custGeom>
          <a:blipFill rotWithShape="0">
            <a:blip r:embed="rId5"/>
            <a:srcRect/>
            <a:stretch/>
          </a:blipFill>
          <a:ln w="0">
            <a:noFill/>
          </a:ln>
        </p:spPr>
        <p:style>
          <a:lnRef idx="0">
            <a:scrgbClr r="0" g="0" b="0"/>
          </a:lnRef>
          <a:fillRef idx="0">
            <a:scrgbClr r="0" g="0" b="0"/>
          </a:fillRef>
          <a:effectRef idx="0">
            <a:scrgbClr r="0" g="0" b="0"/>
          </a:effectRef>
          <a:fontRef idx="minor"/>
        </p:style>
      </p:sp>
      <p:grpSp>
        <p:nvGrpSpPr>
          <p:cNvPr id="49" name="Group 10"/>
          <p:cNvGrpSpPr/>
          <p:nvPr/>
        </p:nvGrpSpPr>
        <p:grpSpPr>
          <a:xfrm>
            <a:off x="5324040" y="5693400"/>
            <a:ext cx="7776000" cy="1323720"/>
            <a:chOff x="5324040" y="5693400"/>
            <a:chExt cx="7776000" cy="1323720"/>
          </a:xfrm>
        </p:grpSpPr>
        <p:sp>
          <p:nvSpPr>
            <p:cNvPr id="50" name="Freeform 11"/>
            <p:cNvSpPr/>
            <p:nvPr/>
          </p:nvSpPr>
          <p:spPr>
            <a:xfrm>
              <a:off x="5324040" y="5910480"/>
              <a:ext cx="7776000" cy="1106640"/>
            </a:xfrm>
            <a:custGeom>
              <a:avLst/>
              <a:gdLst/>
              <a:ahLst/>
              <a:cxnLst/>
              <a:rect l="l" t="t" r="r" b="b"/>
              <a:pathLst>
                <a:path w="2048062" h="291565">
                  <a:moveTo>
                    <a:pt x="50775" y="0"/>
                  </a:moveTo>
                  <a:lnTo>
                    <a:pt x="1997287" y="0"/>
                  </a:lnTo>
                  <a:cubicBezTo>
                    <a:pt x="2010754" y="0"/>
                    <a:pt x="2023669" y="5349"/>
                    <a:pt x="2033191" y="14872"/>
                  </a:cubicBezTo>
                  <a:cubicBezTo>
                    <a:pt x="2042713" y="24394"/>
                    <a:pt x="2048062" y="37309"/>
                    <a:pt x="2048062" y="50775"/>
                  </a:cubicBezTo>
                  <a:lnTo>
                    <a:pt x="2048062" y="240790"/>
                  </a:lnTo>
                  <a:cubicBezTo>
                    <a:pt x="2048062" y="268833"/>
                    <a:pt x="2025330" y="291565"/>
                    <a:pt x="1997287" y="291565"/>
                  </a:cubicBezTo>
                  <a:lnTo>
                    <a:pt x="50775" y="291565"/>
                  </a:lnTo>
                  <a:cubicBezTo>
                    <a:pt x="37309" y="291565"/>
                    <a:pt x="24394" y="286216"/>
                    <a:pt x="14872" y="276694"/>
                  </a:cubicBezTo>
                  <a:cubicBezTo>
                    <a:pt x="5349" y="267172"/>
                    <a:pt x="0" y="254257"/>
                    <a:pt x="0" y="240790"/>
                  </a:cubicBezTo>
                  <a:lnTo>
                    <a:pt x="0" y="50775"/>
                  </a:lnTo>
                  <a:cubicBezTo>
                    <a:pt x="0" y="37309"/>
                    <a:pt x="5349" y="24394"/>
                    <a:pt x="14872" y="14872"/>
                  </a:cubicBezTo>
                  <a:cubicBezTo>
                    <a:pt x="24394" y="5349"/>
                    <a:pt x="37309" y="0"/>
                    <a:pt x="50775" y="0"/>
                  </a:cubicBezTo>
                  <a:close/>
                </a:path>
              </a:pathLst>
            </a:custGeom>
            <a:solidFill>
              <a:srgbClr val="0E7658"/>
            </a:solidFill>
            <a:ln w="0">
              <a:noFill/>
            </a:ln>
          </p:spPr>
          <p:style>
            <a:lnRef idx="0">
              <a:scrgbClr r="0" g="0" b="0"/>
            </a:lnRef>
            <a:fillRef idx="0">
              <a:scrgbClr r="0" g="0" b="0"/>
            </a:fillRef>
            <a:effectRef idx="0">
              <a:scrgbClr r="0" g="0" b="0"/>
            </a:effectRef>
            <a:fontRef idx="minor"/>
          </p:style>
        </p:sp>
        <p:sp>
          <p:nvSpPr>
            <p:cNvPr id="51" name="TextBox 12"/>
            <p:cNvSpPr/>
            <p:nvPr/>
          </p:nvSpPr>
          <p:spPr>
            <a:xfrm>
              <a:off x="5324040" y="5693400"/>
              <a:ext cx="7776000" cy="1323720"/>
            </a:xfrm>
            <a:prstGeom prst="rect">
              <a:avLst/>
            </a:prstGeom>
            <a:noFill/>
            <a:ln w="0">
              <a:noFill/>
            </a:ln>
          </p:spPr>
          <p:style>
            <a:lnRef idx="0">
              <a:scrgbClr r="0" g="0" b="0"/>
            </a:lnRef>
            <a:fillRef idx="0">
              <a:scrgbClr r="0" g="0" b="0"/>
            </a:fillRef>
            <a:effectRef idx="0">
              <a:scrgbClr r="0" g="0" b="0"/>
            </a:effectRef>
            <a:fontRef idx="minor"/>
          </p:style>
        </p:sp>
      </p:grpSp>
      <p:sp>
        <p:nvSpPr>
          <p:cNvPr id="52" name="Freeform 13"/>
          <p:cNvSpPr/>
          <p:nvPr/>
        </p:nvSpPr>
        <p:spPr>
          <a:xfrm flipH="1">
            <a:off x="-4213440" y="-2022840"/>
            <a:ext cx="6705000" cy="4044960"/>
          </a:xfrm>
          <a:custGeom>
            <a:avLst/>
            <a:gdLst/>
            <a:ahLst/>
            <a:cxnLst/>
            <a:rect l="l" t="t" r="r" b="b"/>
            <a:pathLst>
              <a:path w="6705257" h="4045365">
                <a:moveTo>
                  <a:pt x="6705257" y="0"/>
                </a:moveTo>
                <a:lnTo>
                  <a:pt x="0" y="0"/>
                </a:lnTo>
                <a:lnTo>
                  <a:pt x="0" y="4045366"/>
                </a:lnTo>
                <a:lnTo>
                  <a:pt x="6705257" y="4045366"/>
                </a:lnTo>
                <a:lnTo>
                  <a:pt x="6705257"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sp>
      <p:sp>
        <p:nvSpPr>
          <p:cNvPr id="53" name="Freeform 14"/>
          <p:cNvSpPr/>
          <p:nvPr/>
        </p:nvSpPr>
        <p:spPr>
          <a:xfrm flipH="1">
            <a:off x="13100400" y="3476160"/>
            <a:ext cx="6428160" cy="7259760"/>
          </a:xfrm>
          <a:custGeom>
            <a:avLst/>
            <a:gdLst/>
            <a:ahLst/>
            <a:cxnLst/>
            <a:rect l="l" t="t" r="r" b="b"/>
            <a:pathLst>
              <a:path w="6428491" h="7260103">
                <a:moveTo>
                  <a:pt x="6428491" y="0"/>
                </a:moveTo>
                <a:lnTo>
                  <a:pt x="0" y="0"/>
                </a:lnTo>
                <a:lnTo>
                  <a:pt x="0" y="7260103"/>
                </a:lnTo>
                <a:lnTo>
                  <a:pt x="6428491" y="7260103"/>
                </a:lnTo>
                <a:lnTo>
                  <a:pt x="6428491" y="0"/>
                </a:lnTo>
                <a:close/>
              </a:path>
            </a:pathLst>
          </a:custGeom>
          <a:blipFill rotWithShape="0">
            <a:blip r:embed="rId6"/>
            <a:srcRect/>
            <a:stretch/>
          </a:blipFill>
          <a:ln w="0">
            <a:noFill/>
          </a:ln>
        </p:spPr>
        <p:style>
          <a:lnRef idx="0">
            <a:scrgbClr r="0" g="0" b="0"/>
          </a:lnRef>
          <a:fillRef idx="0">
            <a:scrgbClr r="0" g="0" b="0"/>
          </a:fillRef>
          <a:effectRef idx="0">
            <a:scrgbClr r="0" g="0" b="0"/>
          </a:effectRef>
          <a:fontRef idx="minor"/>
        </p:style>
      </p:sp>
      <p:sp>
        <p:nvSpPr>
          <p:cNvPr id="54" name="Freeform 15"/>
          <p:cNvSpPr/>
          <p:nvPr/>
        </p:nvSpPr>
        <p:spPr>
          <a:xfrm>
            <a:off x="13755600" y="2167200"/>
            <a:ext cx="1275480" cy="1304640"/>
          </a:xfrm>
          <a:custGeom>
            <a:avLst/>
            <a:gdLst/>
            <a:ahLst/>
            <a:cxnLst/>
            <a:rect l="l" t="t" r="r" b="b"/>
            <a:pathLst>
              <a:path w="1275774" h="1305139">
                <a:moveTo>
                  <a:pt x="0" y="0"/>
                </a:moveTo>
                <a:lnTo>
                  <a:pt x="1275774" y="0"/>
                </a:lnTo>
                <a:lnTo>
                  <a:pt x="1275774" y="1305139"/>
                </a:lnTo>
                <a:lnTo>
                  <a:pt x="0" y="1305139"/>
                </a:lnTo>
                <a:lnTo>
                  <a:pt x="0" y="0"/>
                </a:lnTo>
                <a:close/>
              </a:path>
            </a:pathLst>
          </a:custGeom>
          <a:blipFill rotWithShape="0">
            <a:blip r:embed="rId7"/>
            <a:srcRect/>
            <a:stretch/>
          </a:blipFill>
          <a:ln w="0">
            <a:noFill/>
          </a:ln>
        </p:spPr>
        <p:style>
          <a:lnRef idx="0">
            <a:scrgbClr r="0" g="0" b="0"/>
          </a:lnRef>
          <a:fillRef idx="0">
            <a:scrgbClr r="0" g="0" b="0"/>
          </a:fillRef>
          <a:effectRef idx="0">
            <a:scrgbClr r="0" g="0" b="0"/>
          </a:effectRef>
          <a:fontRef idx="minor"/>
        </p:style>
      </p:sp>
      <p:sp>
        <p:nvSpPr>
          <p:cNvPr id="55" name="TextBox 16"/>
          <p:cNvSpPr/>
          <p:nvPr/>
        </p:nvSpPr>
        <p:spPr>
          <a:xfrm>
            <a:off x="4775400" y="3164760"/>
            <a:ext cx="8594640" cy="3657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9601"/>
              </a:lnSpc>
              <a:buNone/>
            </a:pPr>
            <a:r>
              <a:rPr lang="en-US" sz="9600" b="0" strike="noStrike" spc="-1">
                <a:solidFill>
                  <a:srgbClr val="3F4072"/>
                </a:solidFill>
                <a:latin typeface="Londrina Solid"/>
              </a:rPr>
              <a:t>ARTIFICIAL INTELLIGENCE</a:t>
            </a:r>
            <a:endParaRPr lang="id-ID" sz="9600" b="0" strike="noStrike" spc="-1">
              <a:latin typeface="Arial"/>
            </a:endParaRPr>
          </a:p>
        </p:txBody>
      </p:sp>
      <p:sp>
        <p:nvSpPr>
          <p:cNvPr id="56" name="Freeform 17"/>
          <p:cNvSpPr/>
          <p:nvPr/>
        </p:nvSpPr>
        <p:spPr>
          <a:xfrm flipH="1">
            <a:off x="3716640" y="5484960"/>
            <a:ext cx="1093320" cy="1118520"/>
          </a:xfrm>
          <a:custGeom>
            <a:avLst/>
            <a:gdLst/>
            <a:ahLst/>
            <a:cxnLst/>
            <a:rect l="l" t="t" r="r" b="b"/>
            <a:pathLst>
              <a:path w="1093716" h="1118891">
                <a:moveTo>
                  <a:pt x="1093715" y="0"/>
                </a:moveTo>
                <a:lnTo>
                  <a:pt x="0" y="0"/>
                </a:lnTo>
                <a:lnTo>
                  <a:pt x="0" y="1118890"/>
                </a:lnTo>
                <a:lnTo>
                  <a:pt x="1093715" y="1118890"/>
                </a:lnTo>
                <a:lnTo>
                  <a:pt x="1093715" y="0"/>
                </a:lnTo>
                <a:close/>
              </a:path>
            </a:pathLst>
          </a:custGeom>
          <a:blipFill rotWithShape="0">
            <a:blip r:embed="rId7"/>
            <a:srcRect/>
            <a:stretch/>
          </a:blipFill>
          <a:ln w="0">
            <a:noFill/>
          </a:ln>
        </p:spPr>
        <p:style>
          <a:lnRef idx="0">
            <a:scrgbClr r="0" g="0" b="0"/>
          </a:lnRef>
          <a:fillRef idx="0">
            <a:scrgbClr r="0" g="0" b="0"/>
          </a:fillRef>
          <a:effectRef idx="0">
            <a:scrgbClr r="0" g="0" b="0"/>
          </a:effectRef>
          <a:fontRef idx="minor"/>
        </p:style>
      </p:sp>
      <p:sp>
        <p:nvSpPr>
          <p:cNvPr id="57" name="TextBox 18"/>
          <p:cNvSpPr/>
          <p:nvPr/>
        </p:nvSpPr>
        <p:spPr>
          <a:xfrm>
            <a:off x="5722560" y="6114240"/>
            <a:ext cx="6979320" cy="639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5040"/>
              </a:lnSpc>
              <a:buNone/>
            </a:pPr>
            <a:r>
              <a:rPr lang="en-US" sz="3600" b="0" strike="noStrike" spc="-1">
                <a:solidFill>
                  <a:srgbClr val="FFFFFF"/>
                </a:solidFill>
                <a:latin typeface="Kollektif"/>
              </a:rPr>
              <a:t>Neural Network</a:t>
            </a:r>
            <a:endParaRPr lang="id-ID" sz="3600" b="0" strike="noStrike" spc="-1">
              <a:latin typeface="Arial"/>
            </a:endParaRPr>
          </a:p>
        </p:txBody>
      </p:sp>
      <p:sp>
        <p:nvSpPr>
          <p:cNvPr id="58" name="TextBox 19"/>
          <p:cNvSpPr/>
          <p:nvPr/>
        </p:nvSpPr>
        <p:spPr>
          <a:xfrm>
            <a:off x="5978160" y="7445880"/>
            <a:ext cx="6467400" cy="1279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5040"/>
              </a:lnSpc>
              <a:buNone/>
            </a:pPr>
            <a:r>
              <a:rPr lang="en-US" sz="3600" b="0" strike="noStrike" spc="-1">
                <a:solidFill>
                  <a:srgbClr val="3F4072"/>
                </a:solidFill>
                <a:latin typeface="Kollektif"/>
              </a:rPr>
              <a:t>Oleh : Ardian (2108107010046)</a:t>
            </a:r>
            <a:endParaRPr lang="id-ID" sz="36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0E0F4"/>
        </a:solidFill>
        <a:effectLst/>
      </p:bgPr>
    </p:bg>
    <p:spTree>
      <p:nvGrpSpPr>
        <p:cNvPr id="1" name=""/>
        <p:cNvGrpSpPr/>
        <p:nvPr/>
      </p:nvGrpSpPr>
      <p:grpSpPr>
        <a:xfrm>
          <a:off x="0" y="0"/>
          <a:ext cx="0" cy="0"/>
          <a:chOff x="0" y="0"/>
          <a:chExt cx="0" cy="0"/>
        </a:xfrm>
      </p:grpSpPr>
      <p:grpSp>
        <p:nvGrpSpPr>
          <p:cNvPr id="195" name="Group 2"/>
          <p:cNvGrpSpPr/>
          <p:nvPr/>
        </p:nvGrpSpPr>
        <p:grpSpPr>
          <a:xfrm>
            <a:off x="779400" y="352440"/>
            <a:ext cx="8498880" cy="3112560"/>
            <a:chOff x="779400" y="352440"/>
            <a:chExt cx="8498880" cy="3112560"/>
          </a:xfrm>
        </p:grpSpPr>
        <p:sp>
          <p:nvSpPr>
            <p:cNvPr id="196" name="Freeform 3"/>
            <p:cNvSpPr/>
            <p:nvPr/>
          </p:nvSpPr>
          <p:spPr>
            <a:xfrm>
              <a:off x="779400" y="605520"/>
              <a:ext cx="8498880" cy="2859120"/>
            </a:xfrm>
            <a:custGeom>
              <a:avLst/>
              <a:gdLst/>
              <a:ahLst/>
              <a:cxnLst/>
              <a:rect l="l" t="t" r="r" b="b"/>
              <a:pathLst>
                <a:path w="2238483" h="753145">
                  <a:moveTo>
                    <a:pt x="19129" y="0"/>
                  </a:moveTo>
                  <a:lnTo>
                    <a:pt x="2219354" y="0"/>
                  </a:lnTo>
                  <a:cubicBezTo>
                    <a:pt x="2229919" y="0"/>
                    <a:pt x="2238483" y="8564"/>
                    <a:pt x="2238483" y="19129"/>
                  </a:cubicBezTo>
                  <a:lnTo>
                    <a:pt x="2238483" y="734016"/>
                  </a:lnTo>
                  <a:cubicBezTo>
                    <a:pt x="2238483" y="739089"/>
                    <a:pt x="2236468" y="743955"/>
                    <a:pt x="2232880" y="747542"/>
                  </a:cubicBezTo>
                  <a:cubicBezTo>
                    <a:pt x="2229293" y="751129"/>
                    <a:pt x="2224428" y="753145"/>
                    <a:pt x="2219354" y="753145"/>
                  </a:cubicBezTo>
                  <a:lnTo>
                    <a:pt x="19129" y="753145"/>
                  </a:lnTo>
                  <a:cubicBezTo>
                    <a:pt x="14056" y="753145"/>
                    <a:pt x="9190" y="751129"/>
                    <a:pt x="5603" y="747542"/>
                  </a:cubicBezTo>
                  <a:cubicBezTo>
                    <a:pt x="2015" y="743955"/>
                    <a:pt x="0" y="739089"/>
                    <a:pt x="0" y="734016"/>
                  </a:cubicBezTo>
                  <a:lnTo>
                    <a:pt x="0" y="19129"/>
                  </a:lnTo>
                  <a:cubicBezTo>
                    <a:pt x="0" y="8564"/>
                    <a:pt x="8564" y="0"/>
                    <a:pt x="19129" y="0"/>
                  </a:cubicBezTo>
                  <a:close/>
                </a:path>
              </a:pathLst>
            </a:custGeom>
            <a:solidFill>
              <a:srgbClr val="3F4072"/>
            </a:solidFill>
            <a:ln w="0">
              <a:noFill/>
            </a:ln>
          </p:spPr>
          <p:style>
            <a:lnRef idx="0">
              <a:scrgbClr r="0" g="0" b="0"/>
            </a:lnRef>
            <a:fillRef idx="0">
              <a:scrgbClr r="0" g="0" b="0"/>
            </a:fillRef>
            <a:effectRef idx="0">
              <a:scrgbClr r="0" g="0" b="0"/>
            </a:effectRef>
            <a:fontRef idx="minor"/>
          </p:style>
        </p:sp>
        <p:sp>
          <p:nvSpPr>
            <p:cNvPr id="197" name="TextBox 4"/>
            <p:cNvSpPr/>
            <p:nvPr/>
          </p:nvSpPr>
          <p:spPr>
            <a:xfrm>
              <a:off x="779400" y="352440"/>
              <a:ext cx="8498880" cy="3112560"/>
            </a:xfrm>
            <a:prstGeom prst="rect">
              <a:avLst/>
            </a:prstGeom>
            <a:noFill/>
            <a:ln w="0">
              <a:noFill/>
            </a:ln>
          </p:spPr>
          <p:style>
            <a:lnRef idx="0">
              <a:scrgbClr r="0" g="0" b="0"/>
            </a:lnRef>
            <a:fillRef idx="0">
              <a:scrgbClr r="0" g="0" b="0"/>
            </a:fillRef>
            <a:effectRef idx="0">
              <a:scrgbClr r="0" g="0" b="0"/>
            </a:effectRef>
            <a:fontRef idx="minor"/>
          </p:style>
        </p:sp>
      </p:grpSp>
      <p:grpSp>
        <p:nvGrpSpPr>
          <p:cNvPr id="198" name="Group 5"/>
          <p:cNvGrpSpPr/>
          <p:nvPr/>
        </p:nvGrpSpPr>
        <p:grpSpPr>
          <a:xfrm>
            <a:off x="324720" y="916200"/>
            <a:ext cx="909000" cy="909000"/>
            <a:chOff x="324720" y="916200"/>
            <a:chExt cx="909000" cy="909000"/>
          </a:xfrm>
        </p:grpSpPr>
        <p:sp>
          <p:nvSpPr>
            <p:cNvPr id="199" name="Freeform 6"/>
            <p:cNvSpPr/>
            <p:nvPr/>
          </p:nvSpPr>
          <p:spPr>
            <a:xfrm>
              <a:off x="324720" y="916200"/>
              <a:ext cx="909000" cy="909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5B52"/>
            </a:solidFill>
            <a:ln w="0">
              <a:noFill/>
            </a:ln>
          </p:spPr>
          <p:style>
            <a:lnRef idx="0">
              <a:scrgbClr r="0" g="0" b="0"/>
            </a:lnRef>
            <a:fillRef idx="0">
              <a:scrgbClr r="0" g="0" b="0"/>
            </a:fillRef>
            <a:effectRef idx="0">
              <a:scrgbClr r="0" g="0" b="0"/>
            </a:effectRef>
            <a:fontRef idx="minor"/>
          </p:style>
        </p:sp>
        <p:sp>
          <p:nvSpPr>
            <p:cNvPr id="200" name="TextBox 7"/>
            <p:cNvSpPr/>
            <p:nvPr/>
          </p:nvSpPr>
          <p:spPr>
            <a:xfrm>
              <a:off x="409680" y="927000"/>
              <a:ext cx="738720" cy="81324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a:lnSpc>
                  <a:spcPts val="4748"/>
                </a:lnSpc>
                <a:buNone/>
              </a:pPr>
              <a:r>
                <a:rPr lang="en-US" sz="3390" b="0" strike="noStrike" spc="-1">
                  <a:solidFill>
                    <a:srgbClr val="FFFFFF"/>
                  </a:solidFill>
                  <a:latin typeface="Londrina Solid"/>
                </a:rPr>
                <a:t>8</a:t>
              </a:r>
              <a:endParaRPr lang="id-ID" sz="3390" b="0" strike="noStrike" spc="-1">
                <a:latin typeface="Arial"/>
              </a:endParaRPr>
            </a:p>
          </p:txBody>
        </p:sp>
      </p:grpSp>
      <p:sp>
        <p:nvSpPr>
          <p:cNvPr id="201" name="Freeform 8"/>
          <p:cNvSpPr/>
          <p:nvPr/>
        </p:nvSpPr>
        <p:spPr>
          <a:xfrm>
            <a:off x="10029960" y="1825920"/>
            <a:ext cx="7587720" cy="7921800"/>
          </a:xfrm>
          <a:custGeom>
            <a:avLst/>
            <a:gdLst/>
            <a:ahLst/>
            <a:cxnLst/>
            <a:rect l="l" t="t" r="r" b="b"/>
            <a:pathLst>
              <a:path w="7588054" h="7922035">
                <a:moveTo>
                  <a:pt x="0" y="0"/>
                </a:moveTo>
                <a:lnTo>
                  <a:pt x="7588054" y="0"/>
                </a:lnTo>
                <a:lnTo>
                  <a:pt x="7588054" y="7922036"/>
                </a:lnTo>
                <a:lnTo>
                  <a:pt x="0" y="7922036"/>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grpSp>
        <p:nvGrpSpPr>
          <p:cNvPr id="202" name="Group 9"/>
          <p:cNvGrpSpPr/>
          <p:nvPr/>
        </p:nvGrpSpPr>
        <p:grpSpPr>
          <a:xfrm>
            <a:off x="661320" y="3485520"/>
            <a:ext cx="5686560" cy="6598080"/>
            <a:chOff x="661320" y="3485520"/>
            <a:chExt cx="5686560" cy="6598080"/>
          </a:xfrm>
        </p:grpSpPr>
        <p:sp>
          <p:nvSpPr>
            <p:cNvPr id="203" name="Freeform 10"/>
            <p:cNvSpPr/>
            <p:nvPr/>
          </p:nvSpPr>
          <p:spPr>
            <a:xfrm>
              <a:off x="661320" y="3702600"/>
              <a:ext cx="5686560" cy="6381000"/>
            </a:xfrm>
            <a:custGeom>
              <a:avLst/>
              <a:gdLst/>
              <a:ahLst/>
              <a:cxnLst/>
              <a:rect l="l" t="t" r="r" b="b"/>
              <a:pathLst>
                <a:path w="1497810" h="1680670">
                  <a:moveTo>
                    <a:pt x="69428" y="0"/>
                  </a:moveTo>
                  <a:lnTo>
                    <a:pt x="1428382" y="0"/>
                  </a:lnTo>
                  <a:cubicBezTo>
                    <a:pt x="1446795" y="0"/>
                    <a:pt x="1464455" y="7315"/>
                    <a:pt x="1477475" y="20335"/>
                  </a:cubicBezTo>
                  <a:cubicBezTo>
                    <a:pt x="1490495" y="33355"/>
                    <a:pt x="1497810" y="51015"/>
                    <a:pt x="1497810" y="69428"/>
                  </a:cubicBezTo>
                  <a:lnTo>
                    <a:pt x="1497810" y="1611242"/>
                  </a:lnTo>
                  <a:cubicBezTo>
                    <a:pt x="1497810" y="1629655"/>
                    <a:pt x="1490495" y="1647315"/>
                    <a:pt x="1477475" y="1660335"/>
                  </a:cubicBezTo>
                  <a:cubicBezTo>
                    <a:pt x="1464455" y="1673355"/>
                    <a:pt x="1446795" y="1680670"/>
                    <a:pt x="1428382" y="1680670"/>
                  </a:cubicBezTo>
                  <a:lnTo>
                    <a:pt x="69428" y="1680670"/>
                  </a:lnTo>
                  <a:cubicBezTo>
                    <a:pt x="31084" y="1680670"/>
                    <a:pt x="0" y="1649586"/>
                    <a:pt x="0" y="1611242"/>
                  </a:cubicBezTo>
                  <a:lnTo>
                    <a:pt x="0" y="69428"/>
                  </a:lnTo>
                  <a:cubicBezTo>
                    <a:pt x="0" y="51015"/>
                    <a:pt x="7315" y="33355"/>
                    <a:pt x="20335" y="20335"/>
                  </a:cubicBezTo>
                  <a:cubicBezTo>
                    <a:pt x="33355" y="7315"/>
                    <a:pt x="51015" y="0"/>
                    <a:pt x="69428" y="0"/>
                  </a:cubicBezTo>
                  <a:close/>
                </a:path>
              </a:pathLst>
            </a:custGeom>
            <a:solidFill>
              <a:srgbClr val="0E7658"/>
            </a:solidFill>
            <a:ln w="0">
              <a:noFill/>
            </a:ln>
          </p:spPr>
          <p:style>
            <a:lnRef idx="0">
              <a:scrgbClr r="0" g="0" b="0"/>
            </a:lnRef>
            <a:fillRef idx="0">
              <a:scrgbClr r="0" g="0" b="0"/>
            </a:fillRef>
            <a:effectRef idx="0">
              <a:scrgbClr r="0" g="0" b="0"/>
            </a:effectRef>
            <a:fontRef idx="minor"/>
          </p:style>
        </p:sp>
        <p:sp>
          <p:nvSpPr>
            <p:cNvPr id="204" name="TextBox 11"/>
            <p:cNvSpPr/>
            <p:nvPr/>
          </p:nvSpPr>
          <p:spPr>
            <a:xfrm>
              <a:off x="661320" y="3485520"/>
              <a:ext cx="5686560" cy="6598080"/>
            </a:xfrm>
            <a:prstGeom prst="rect">
              <a:avLst/>
            </a:prstGeom>
            <a:noFill/>
            <a:ln w="0">
              <a:noFill/>
            </a:ln>
          </p:spPr>
          <p:style>
            <a:lnRef idx="0">
              <a:scrgbClr r="0" g="0" b="0"/>
            </a:lnRef>
            <a:fillRef idx="0">
              <a:scrgbClr r="0" g="0" b="0"/>
            </a:fillRef>
            <a:effectRef idx="0">
              <a:scrgbClr r="0" g="0" b="0"/>
            </a:effectRef>
            <a:fontRef idx="minor"/>
          </p:style>
        </p:sp>
      </p:grpSp>
      <p:sp>
        <p:nvSpPr>
          <p:cNvPr id="205" name="Freeform 12"/>
          <p:cNvSpPr/>
          <p:nvPr/>
        </p:nvSpPr>
        <p:spPr>
          <a:xfrm rot="9403800">
            <a:off x="6402600" y="4991400"/>
            <a:ext cx="3573000" cy="1009080"/>
          </a:xfrm>
          <a:custGeom>
            <a:avLst/>
            <a:gdLst/>
            <a:ahLst/>
            <a:cxnLst/>
            <a:rect l="l" t="t" r="r" b="b"/>
            <a:pathLst>
              <a:path w="3573310" h="1009460">
                <a:moveTo>
                  <a:pt x="0" y="0"/>
                </a:moveTo>
                <a:lnTo>
                  <a:pt x="3573310" y="0"/>
                </a:lnTo>
                <a:lnTo>
                  <a:pt x="3573310" y="1009460"/>
                </a:lnTo>
                <a:lnTo>
                  <a:pt x="0" y="1009460"/>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sp>
      <p:sp>
        <p:nvSpPr>
          <p:cNvPr id="206" name="TextBox 13"/>
          <p:cNvSpPr/>
          <p:nvPr/>
        </p:nvSpPr>
        <p:spPr>
          <a:xfrm>
            <a:off x="1832400" y="978120"/>
            <a:ext cx="6854400" cy="2285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3600"/>
              </a:lnSpc>
              <a:buNone/>
            </a:pPr>
            <a:r>
              <a:rPr lang="en-US" sz="3000" b="0" strike="noStrike" spc="-1">
                <a:solidFill>
                  <a:srgbClr val="FFFFFF"/>
                </a:solidFill>
                <a:latin typeface="Kollektif"/>
              </a:rPr>
              <a:t>Total bobot (weight), dapat dilihat menggunakan function ‘summary()’ yang digunakan untuk menampilkan ringkasan (summary) dari arsitektur model. </a:t>
            </a:r>
            <a:endParaRPr lang="id-ID" sz="3000" b="0" strike="noStrike" spc="-1">
              <a:latin typeface="Arial"/>
            </a:endParaRPr>
          </a:p>
        </p:txBody>
      </p:sp>
      <p:sp>
        <p:nvSpPr>
          <p:cNvPr id="207" name="TextBox 14"/>
          <p:cNvSpPr/>
          <p:nvPr/>
        </p:nvSpPr>
        <p:spPr>
          <a:xfrm>
            <a:off x="1104480" y="4192920"/>
            <a:ext cx="4994280" cy="5972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3359"/>
              </a:lnSpc>
              <a:buNone/>
            </a:pPr>
            <a:r>
              <a:rPr lang="en-US" sz="2400" b="0" strike="noStrike" spc="-1">
                <a:solidFill>
                  <a:srgbClr val="FFFFFF"/>
                </a:solidFill>
                <a:latin typeface="Kollektif"/>
              </a:rPr>
              <a:t>Output dari model.summary() akan memberikan informasi yang mencakup jumlah total parameter dan jumlah total bobot pada model. kita dapat melihat jumlah parameter (Param #) untuk setiap lapisan, serta total parameter (Total params) pada model tersebut. Jumlah total parameter mencakup bobot dan bias dari semua lapisan dalam model. Dalam contoh ini, jumlah total parameter adalah 876485.</a:t>
            </a:r>
            <a:endParaRPr lang="id-ID" sz="2400" b="0" strike="noStrike" spc="-1">
              <a:latin typeface="Arial"/>
            </a:endParaRPr>
          </a:p>
        </p:txBody>
      </p:sp>
      <p:sp>
        <p:nvSpPr>
          <p:cNvPr id="208" name="Freeform 15"/>
          <p:cNvSpPr/>
          <p:nvPr/>
        </p:nvSpPr>
        <p:spPr>
          <a:xfrm rot="16579200">
            <a:off x="14970240" y="-2151720"/>
            <a:ext cx="3274560" cy="4611960"/>
          </a:xfrm>
          <a:custGeom>
            <a:avLst/>
            <a:gdLst/>
            <a:ahLst/>
            <a:cxnLst/>
            <a:rect l="l" t="t" r="r" b="b"/>
            <a:pathLst>
              <a:path w="3274780" h="4612366">
                <a:moveTo>
                  <a:pt x="0" y="0"/>
                </a:moveTo>
                <a:lnTo>
                  <a:pt x="3274780" y="0"/>
                </a:lnTo>
                <a:lnTo>
                  <a:pt x="3274780" y="4612366"/>
                </a:lnTo>
                <a:lnTo>
                  <a:pt x="0" y="4612366"/>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sp>
      <p:sp>
        <p:nvSpPr>
          <p:cNvPr id="209" name="Freeform 16"/>
          <p:cNvSpPr/>
          <p:nvPr/>
        </p:nvSpPr>
        <p:spPr>
          <a:xfrm rot="20439600">
            <a:off x="6770160" y="7777800"/>
            <a:ext cx="3274560" cy="4611960"/>
          </a:xfrm>
          <a:custGeom>
            <a:avLst/>
            <a:gdLst/>
            <a:ahLst/>
            <a:cxnLst/>
            <a:rect l="l" t="t" r="r" b="b"/>
            <a:pathLst>
              <a:path w="3274780" h="4612366">
                <a:moveTo>
                  <a:pt x="0" y="0"/>
                </a:moveTo>
                <a:lnTo>
                  <a:pt x="3274780" y="0"/>
                </a:lnTo>
                <a:lnTo>
                  <a:pt x="3274780" y="4612366"/>
                </a:lnTo>
                <a:lnTo>
                  <a:pt x="0" y="4612366"/>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F4072"/>
        </a:solidFill>
        <a:effectLst/>
      </p:bgPr>
    </p:bg>
    <p:spTree>
      <p:nvGrpSpPr>
        <p:cNvPr id="1" name=""/>
        <p:cNvGrpSpPr/>
        <p:nvPr/>
      </p:nvGrpSpPr>
      <p:grpSpPr>
        <a:xfrm>
          <a:off x="0" y="0"/>
          <a:ext cx="0" cy="0"/>
          <a:chOff x="0" y="0"/>
          <a:chExt cx="0" cy="0"/>
        </a:xfrm>
      </p:grpSpPr>
      <p:grpSp>
        <p:nvGrpSpPr>
          <p:cNvPr id="210" name="Group 2"/>
          <p:cNvGrpSpPr/>
          <p:nvPr/>
        </p:nvGrpSpPr>
        <p:grpSpPr>
          <a:xfrm>
            <a:off x="-1846080" y="-661680"/>
            <a:ext cx="21979440" cy="11610360"/>
            <a:chOff x="-1846080" y="-661680"/>
            <a:chExt cx="21979440" cy="11610360"/>
          </a:xfrm>
        </p:grpSpPr>
        <p:sp>
          <p:nvSpPr>
            <p:cNvPr id="211" name="Freeform 3"/>
            <p:cNvSpPr/>
            <p:nvPr/>
          </p:nvSpPr>
          <p:spPr>
            <a:xfrm>
              <a:off x="-1846080" y="-661680"/>
              <a:ext cx="11610360" cy="11610360"/>
            </a:xfrm>
            <a:custGeom>
              <a:avLst/>
              <a:gdLst/>
              <a:ahLst/>
              <a:cxnLst/>
              <a:rect l="l" t="t" r="r" b="b"/>
              <a:pathLst>
                <a:path w="15480762" h="15480762">
                  <a:moveTo>
                    <a:pt x="0" y="0"/>
                  </a:moveTo>
                  <a:lnTo>
                    <a:pt x="15480762" y="0"/>
                  </a:lnTo>
                  <a:lnTo>
                    <a:pt x="15480762" y="15480762"/>
                  </a:lnTo>
                  <a:lnTo>
                    <a:pt x="0" y="15480762"/>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212" name="Freeform 4"/>
            <p:cNvSpPr/>
            <p:nvPr/>
          </p:nvSpPr>
          <p:spPr>
            <a:xfrm flipH="1">
              <a:off x="8522640" y="-661680"/>
              <a:ext cx="11610360" cy="11610360"/>
            </a:xfrm>
            <a:custGeom>
              <a:avLst/>
              <a:gdLst/>
              <a:ahLst/>
              <a:cxnLst/>
              <a:rect l="l" t="t" r="r" b="b"/>
              <a:pathLst>
                <a:path w="15480762" h="15480762">
                  <a:moveTo>
                    <a:pt x="15480762" y="0"/>
                  </a:moveTo>
                  <a:lnTo>
                    <a:pt x="0" y="0"/>
                  </a:lnTo>
                  <a:lnTo>
                    <a:pt x="0" y="15480762"/>
                  </a:lnTo>
                  <a:lnTo>
                    <a:pt x="15480762" y="15480762"/>
                  </a:lnTo>
                  <a:lnTo>
                    <a:pt x="15480762"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grpSp>
      <p:grpSp>
        <p:nvGrpSpPr>
          <p:cNvPr id="213" name="Group 5"/>
          <p:cNvGrpSpPr/>
          <p:nvPr/>
        </p:nvGrpSpPr>
        <p:grpSpPr>
          <a:xfrm>
            <a:off x="-1703520" y="5776920"/>
            <a:ext cx="21694680" cy="11039760"/>
            <a:chOff x="-1703520" y="5776920"/>
            <a:chExt cx="21694680" cy="11039760"/>
          </a:xfrm>
        </p:grpSpPr>
        <p:sp>
          <p:nvSpPr>
            <p:cNvPr id="214" name="Freeform 6"/>
            <p:cNvSpPr/>
            <p:nvPr/>
          </p:nvSpPr>
          <p:spPr>
            <a:xfrm>
              <a:off x="-1703520" y="5776920"/>
              <a:ext cx="21694680" cy="11039760"/>
            </a:xfrm>
            <a:custGeom>
              <a:avLst/>
              <a:gdLst/>
              <a:ahLst/>
              <a:cxnLst/>
              <a:rect l="l" t="t" r="r" b="b"/>
              <a:pathLst>
                <a:path w="1424432" h="724874">
                  <a:moveTo>
                    <a:pt x="712216" y="0"/>
                  </a:moveTo>
                  <a:cubicBezTo>
                    <a:pt x="318870" y="0"/>
                    <a:pt x="0" y="162269"/>
                    <a:pt x="0" y="362437"/>
                  </a:cubicBezTo>
                  <a:cubicBezTo>
                    <a:pt x="0" y="562605"/>
                    <a:pt x="318870" y="724874"/>
                    <a:pt x="712216" y="724874"/>
                  </a:cubicBezTo>
                  <a:cubicBezTo>
                    <a:pt x="1105562" y="724874"/>
                    <a:pt x="1424432" y="562605"/>
                    <a:pt x="1424432" y="362437"/>
                  </a:cubicBezTo>
                  <a:cubicBezTo>
                    <a:pt x="1424432" y="162269"/>
                    <a:pt x="1105562" y="0"/>
                    <a:pt x="712216" y="0"/>
                  </a:cubicBezTo>
                  <a:close/>
                </a:path>
              </a:pathLst>
            </a:custGeom>
            <a:solidFill>
              <a:srgbClr val="0E7658"/>
            </a:solidFill>
            <a:ln w="0">
              <a:noFill/>
            </a:ln>
          </p:spPr>
          <p:style>
            <a:lnRef idx="0">
              <a:scrgbClr r="0" g="0" b="0"/>
            </a:lnRef>
            <a:fillRef idx="0">
              <a:scrgbClr r="0" g="0" b="0"/>
            </a:fillRef>
            <a:effectRef idx="0">
              <a:scrgbClr r="0" g="0" b="0"/>
            </a:effectRef>
            <a:fontRef idx="minor"/>
          </p:style>
        </p:sp>
        <p:sp>
          <p:nvSpPr>
            <p:cNvPr id="215" name="TextBox 7"/>
            <p:cNvSpPr/>
            <p:nvPr/>
          </p:nvSpPr>
          <p:spPr>
            <a:xfrm>
              <a:off x="330480" y="5941440"/>
              <a:ext cx="17626680" cy="9840240"/>
            </a:xfrm>
            <a:prstGeom prst="rect">
              <a:avLst/>
            </a:prstGeom>
            <a:noFill/>
            <a:ln w="0">
              <a:noFill/>
            </a:ln>
          </p:spPr>
          <p:style>
            <a:lnRef idx="0">
              <a:scrgbClr r="0" g="0" b="0"/>
            </a:lnRef>
            <a:fillRef idx="0">
              <a:scrgbClr r="0" g="0" b="0"/>
            </a:fillRef>
            <a:effectRef idx="0">
              <a:scrgbClr r="0" g="0" b="0"/>
            </a:effectRef>
            <a:fontRef idx="minor"/>
          </p:style>
        </p:sp>
      </p:grpSp>
      <p:sp>
        <p:nvSpPr>
          <p:cNvPr id="216" name="Freeform 8"/>
          <p:cNvSpPr/>
          <p:nvPr/>
        </p:nvSpPr>
        <p:spPr>
          <a:xfrm>
            <a:off x="2913120" y="1579680"/>
            <a:ext cx="12461760" cy="7127280"/>
          </a:xfrm>
          <a:custGeom>
            <a:avLst/>
            <a:gdLst/>
            <a:ahLst/>
            <a:cxnLst/>
            <a:rect l="l" t="t" r="r" b="b"/>
            <a:pathLst>
              <a:path w="12462040" h="7127616">
                <a:moveTo>
                  <a:pt x="0" y="0"/>
                </a:moveTo>
                <a:lnTo>
                  <a:pt x="12462040" y="0"/>
                </a:lnTo>
                <a:lnTo>
                  <a:pt x="12462040" y="7127616"/>
                </a:lnTo>
                <a:lnTo>
                  <a:pt x="0" y="7127616"/>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sp>
      <p:sp>
        <p:nvSpPr>
          <p:cNvPr id="217" name="Freeform 9"/>
          <p:cNvSpPr/>
          <p:nvPr/>
        </p:nvSpPr>
        <p:spPr>
          <a:xfrm>
            <a:off x="16314480" y="615960"/>
            <a:ext cx="4740480" cy="2859840"/>
          </a:xfrm>
          <a:custGeom>
            <a:avLst/>
            <a:gdLst/>
            <a:ahLst/>
            <a:cxnLst/>
            <a:rect l="l" t="t" r="r" b="b"/>
            <a:pathLst>
              <a:path w="4740785" h="2860175">
                <a:moveTo>
                  <a:pt x="0" y="0"/>
                </a:moveTo>
                <a:lnTo>
                  <a:pt x="4740786" y="0"/>
                </a:lnTo>
                <a:lnTo>
                  <a:pt x="4740786" y="2860175"/>
                </a:lnTo>
                <a:lnTo>
                  <a:pt x="0" y="2860175"/>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sp>
      <p:grpSp>
        <p:nvGrpSpPr>
          <p:cNvPr id="218" name="Group 10"/>
          <p:cNvGrpSpPr/>
          <p:nvPr/>
        </p:nvGrpSpPr>
        <p:grpSpPr>
          <a:xfrm>
            <a:off x="5256000" y="5277240"/>
            <a:ext cx="7776000" cy="1938240"/>
            <a:chOff x="5256000" y="5277240"/>
            <a:chExt cx="7776000" cy="1938240"/>
          </a:xfrm>
        </p:grpSpPr>
        <p:sp>
          <p:nvSpPr>
            <p:cNvPr id="219" name="Freeform 11"/>
            <p:cNvSpPr/>
            <p:nvPr/>
          </p:nvSpPr>
          <p:spPr>
            <a:xfrm>
              <a:off x="5256000" y="5493960"/>
              <a:ext cx="7776000" cy="1721160"/>
            </a:xfrm>
            <a:custGeom>
              <a:avLst/>
              <a:gdLst/>
              <a:ahLst/>
              <a:cxnLst/>
              <a:rect l="l" t="t" r="r" b="b"/>
              <a:pathLst>
                <a:path w="2048062" h="453389">
                  <a:moveTo>
                    <a:pt x="29868" y="0"/>
                  </a:moveTo>
                  <a:lnTo>
                    <a:pt x="2018195" y="0"/>
                  </a:lnTo>
                  <a:cubicBezTo>
                    <a:pt x="2026116" y="0"/>
                    <a:pt x="2033713" y="3147"/>
                    <a:pt x="2039314" y="8748"/>
                  </a:cubicBezTo>
                  <a:cubicBezTo>
                    <a:pt x="2044916" y="14349"/>
                    <a:pt x="2048062" y="21946"/>
                    <a:pt x="2048062" y="29868"/>
                  </a:cubicBezTo>
                  <a:lnTo>
                    <a:pt x="2048062" y="423522"/>
                  </a:lnTo>
                  <a:cubicBezTo>
                    <a:pt x="2048062" y="440017"/>
                    <a:pt x="2034690" y="453389"/>
                    <a:pt x="2018195" y="453389"/>
                  </a:cubicBezTo>
                  <a:lnTo>
                    <a:pt x="29868" y="453389"/>
                  </a:lnTo>
                  <a:cubicBezTo>
                    <a:pt x="21946" y="453389"/>
                    <a:pt x="14349" y="450242"/>
                    <a:pt x="8748" y="444641"/>
                  </a:cubicBezTo>
                  <a:cubicBezTo>
                    <a:pt x="3147" y="439040"/>
                    <a:pt x="0" y="431443"/>
                    <a:pt x="0" y="423522"/>
                  </a:cubicBezTo>
                  <a:lnTo>
                    <a:pt x="0" y="29868"/>
                  </a:lnTo>
                  <a:cubicBezTo>
                    <a:pt x="0" y="21946"/>
                    <a:pt x="3147" y="14349"/>
                    <a:pt x="8748" y="8748"/>
                  </a:cubicBezTo>
                  <a:cubicBezTo>
                    <a:pt x="14349" y="3147"/>
                    <a:pt x="21946" y="0"/>
                    <a:pt x="29868" y="0"/>
                  </a:cubicBezTo>
                  <a:close/>
                </a:path>
              </a:pathLst>
            </a:custGeom>
            <a:solidFill>
              <a:srgbClr val="FFC72C"/>
            </a:solidFill>
            <a:ln w="0">
              <a:noFill/>
            </a:ln>
          </p:spPr>
          <p:style>
            <a:lnRef idx="0">
              <a:scrgbClr r="0" g="0" b="0"/>
            </a:lnRef>
            <a:fillRef idx="0">
              <a:scrgbClr r="0" g="0" b="0"/>
            </a:fillRef>
            <a:effectRef idx="0">
              <a:scrgbClr r="0" g="0" b="0"/>
            </a:effectRef>
            <a:fontRef idx="minor"/>
          </p:style>
        </p:sp>
        <p:sp>
          <p:nvSpPr>
            <p:cNvPr id="220" name="TextBox 12"/>
            <p:cNvSpPr/>
            <p:nvPr/>
          </p:nvSpPr>
          <p:spPr>
            <a:xfrm>
              <a:off x="5256000" y="5277240"/>
              <a:ext cx="7776000" cy="1938240"/>
            </a:xfrm>
            <a:prstGeom prst="rect">
              <a:avLst/>
            </a:prstGeom>
            <a:noFill/>
            <a:ln w="0">
              <a:noFill/>
            </a:ln>
          </p:spPr>
          <p:style>
            <a:lnRef idx="0">
              <a:scrgbClr r="0" g="0" b="0"/>
            </a:lnRef>
            <a:fillRef idx="0">
              <a:scrgbClr r="0" g="0" b="0"/>
            </a:fillRef>
            <a:effectRef idx="0">
              <a:scrgbClr r="0" g="0" b="0"/>
            </a:effectRef>
            <a:fontRef idx="minor"/>
          </p:style>
        </p:sp>
      </p:grpSp>
      <p:sp>
        <p:nvSpPr>
          <p:cNvPr id="221" name="Freeform 13"/>
          <p:cNvSpPr/>
          <p:nvPr/>
        </p:nvSpPr>
        <p:spPr>
          <a:xfrm flipH="1">
            <a:off x="-4213440" y="-2022840"/>
            <a:ext cx="6705000" cy="4044960"/>
          </a:xfrm>
          <a:custGeom>
            <a:avLst/>
            <a:gdLst/>
            <a:ahLst/>
            <a:cxnLst/>
            <a:rect l="l" t="t" r="r" b="b"/>
            <a:pathLst>
              <a:path w="6705257" h="4045365">
                <a:moveTo>
                  <a:pt x="6705257" y="0"/>
                </a:moveTo>
                <a:lnTo>
                  <a:pt x="0" y="0"/>
                </a:lnTo>
                <a:lnTo>
                  <a:pt x="0" y="4045366"/>
                </a:lnTo>
                <a:lnTo>
                  <a:pt x="6705257" y="4045366"/>
                </a:lnTo>
                <a:lnTo>
                  <a:pt x="6705257"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sp>
      <p:sp>
        <p:nvSpPr>
          <p:cNvPr id="222" name="Freeform 14"/>
          <p:cNvSpPr/>
          <p:nvPr/>
        </p:nvSpPr>
        <p:spPr>
          <a:xfrm>
            <a:off x="11355480" y="3087000"/>
            <a:ext cx="6606720" cy="6558840"/>
          </a:xfrm>
          <a:custGeom>
            <a:avLst/>
            <a:gdLst/>
            <a:ahLst/>
            <a:cxnLst/>
            <a:rect l="l" t="t" r="r" b="b"/>
            <a:pathLst>
              <a:path w="6607129" h="6559077">
                <a:moveTo>
                  <a:pt x="0" y="0"/>
                </a:moveTo>
                <a:lnTo>
                  <a:pt x="6607129" y="0"/>
                </a:lnTo>
                <a:lnTo>
                  <a:pt x="6607129" y="6559077"/>
                </a:lnTo>
                <a:lnTo>
                  <a:pt x="0" y="6559077"/>
                </a:lnTo>
                <a:lnTo>
                  <a:pt x="0" y="0"/>
                </a:lnTo>
                <a:close/>
              </a:path>
            </a:pathLst>
          </a:custGeom>
          <a:blipFill rotWithShape="0">
            <a:blip r:embed="rId5"/>
            <a:srcRect/>
            <a:stretch/>
          </a:blipFill>
          <a:ln w="0">
            <a:noFill/>
          </a:ln>
        </p:spPr>
        <p:style>
          <a:lnRef idx="0">
            <a:scrgbClr r="0" g="0" b="0"/>
          </a:lnRef>
          <a:fillRef idx="0">
            <a:scrgbClr r="0" g="0" b="0"/>
          </a:fillRef>
          <a:effectRef idx="0">
            <a:scrgbClr r="0" g="0" b="0"/>
          </a:effectRef>
          <a:fontRef idx="minor"/>
        </p:style>
      </p:sp>
      <p:sp>
        <p:nvSpPr>
          <p:cNvPr id="223" name="Freeform 15"/>
          <p:cNvSpPr/>
          <p:nvPr/>
        </p:nvSpPr>
        <p:spPr>
          <a:xfrm>
            <a:off x="574560" y="2887200"/>
            <a:ext cx="5910840" cy="6758640"/>
          </a:xfrm>
          <a:custGeom>
            <a:avLst/>
            <a:gdLst/>
            <a:ahLst/>
            <a:cxnLst/>
            <a:rect l="l" t="t" r="r" b="b"/>
            <a:pathLst>
              <a:path w="5911041" h="6758986">
                <a:moveTo>
                  <a:pt x="0" y="0"/>
                </a:moveTo>
                <a:lnTo>
                  <a:pt x="5911041" y="0"/>
                </a:lnTo>
                <a:lnTo>
                  <a:pt x="5911041" y="6758986"/>
                </a:lnTo>
                <a:lnTo>
                  <a:pt x="0" y="6758986"/>
                </a:lnTo>
                <a:lnTo>
                  <a:pt x="0" y="0"/>
                </a:lnTo>
                <a:close/>
              </a:path>
            </a:pathLst>
          </a:custGeom>
          <a:blipFill rotWithShape="0">
            <a:blip r:embed="rId6"/>
            <a:srcRect/>
            <a:stretch/>
          </a:blipFill>
          <a:ln w="0">
            <a:noFill/>
          </a:ln>
        </p:spPr>
        <p:style>
          <a:lnRef idx="0">
            <a:scrgbClr r="0" g="0" b="0"/>
          </a:lnRef>
          <a:fillRef idx="0">
            <a:scrgbClr r="0" g="0" b="0"/>
          </a:fillRef>
          <a:effectRef idx="0">
            <a:scrgbClr r="0" g="0" b="0"/>
          </a:effectRef>
          <a:fontRef idx="minor"/>
        </p:style>
      </p:sp>
      <p:sp>
        <p:nvSpPr>
          <p:cNvPr id="224" name="TextBox 16"/>
          <p:cNvSpPr/>
          <p:nvPr/>
        </p:nvSpPr>
        <p:spPr>
          <a:xfrm>
            <a:off x="4846320" y="3300120"/>
            <a:ext cx="8594640" cy="1519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11962"/>
              </a:lnSpc>
              <a:buNone/>
            </a:pPr>
            <a:r>
              <a:rPr lang="en-US" sz="11960" b="0" strike="noStrike" spc="-1">
                <a:solidFill>
                  <a:srgbClr val="3F4072"/>
                </a:solidFill>
                <a:latin typeface="Londrina Solid"/>
              </a:rPr>
              <a:t>SELESAI</a:t>
            </a:r>
            <a:endParaRPr lang="id-ID" sz="11960" b="0" strike="noStrike" spc="-1">
              <a:latin typeface="Arial"/>
            </a:endParaRPr>
          </a:p>
        </p:txBody>
      </p:sp>
      <p:sp>
        <p:nvSpPr>
          <p:cNvPr id="225" name="TextBox 17"/>
          <p:cNvSpPr/>
          <p:nvPr/>
        </p:nvSpPr>
        <p:spPr>
          <a:xfrm>
            <a:off x="5654160" y="5814360"/>
            <a:ext cx="6979320" cy="549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4320"/>
              </a:lnSpc>
              <a:buNone/>
            </a:pPr>
            <a:r>
              <a:rPr lang="en-US" sz="3600" b="0" strike="noStrike" spc="-1">
                <a:solidFill>
                  <a:srgbClr val="3F4072"/>
                </a:solidFill>
                <a:latin typeface="Kollektif"/>
              </a:rPr>
              <a:t>Terimakasih</a:t>
            </a:r>
            <a:endParaRPr lang="id-ID" sz="3600" b="0" strike="noStrike" spc="-1">
              <a:latin typeface="Arial"/>
            </a:endParaRPr>
          </a:p>
        </p:txBody>
      </p:sp>
      <p:sp>
        <p:nvSpPr>
          <p:cNvPr id="226" name="Freeform 18"/>
          <p:cNvSpPr/>
          <p:nvPr/>
        </p:nvSpPr>
        <p:spPr>
          <a:xfrm flipH="1">
            <a:off x="17204400" y="4669200"/>
            <a:ext cx="1082520" cy="1107360"/>
          </a:xfrm>
          <a:custGeom>
            <a:avLst/>
            <a:gdLst/>
            <a:ahLst/>
            <a:cxnLst/>
            <a:rect l="l" t="t" r="r" b="b"/>
            <a:pathLst>
              <a:path w="1082936" h="1107863">
                <a:moveTo>
                  <a:pt x="1082936" y="0"/>
                </a:moveTo>
                <a:lnTo>
                  <a:pt x="0" y="0"/>
                </a:lnTo>
                <a:lnTo>
                  <a:pt x="0" y="1107863"/>
                </a:lnTo>
                <a:lnTo>
                  <a:pt x="1082936" y="1107863"/>
                </a:lnTo>
                <a:lnTo>
                  <a:pt x="1082936" y="0"/>
                </a:lnTo>
                <a:close/>
              </a:path>
            </a:pathLst>
          </a:custGeom>
          <a:blipFill rotWithShape="0">
            <a:blip r:embed="rId7"/>
            <a:srcRect/>
            <a:stretch/>
          </a:blipFill>
          <a:ln w="0">
            <a:noFill/>
          </a:ln>
        </p:spPr>
        <p:style>
          <a:lnRef idx="0">
            <a:scrgbClr r="0" g="0" b="0"/>
          </a:lnRef>
          <a:fillRef idx="0">
            <a:scrgbClr r="0" g="0" b="0"/>
          </a:fillRef>
          <a:effectRef idx="0">
            <a:scrgbClr r="0" g="0" b="0"/>
          </a:effectRef>
          <a:fontRef idx="minor"/>
        </p:style>
      </p:sp>
      <p:sp>
        <p:nvSpPr>
          <p:cNvPr id="227" name="Freeform 19"/>
          <p:cNvSpPr/>
          <p:nvPr/>
        </p:nvSpPr>
        <p:spPr>
          <a:xfrm>
            <a:off x="574560" y="2333160"/>
            <a:ext cx="1082520" cy="1107360"/>
          </a:xfrm>
          <a:custGeom>
            <a:avLst/>
            <a:gdLst/>
            <a:ahLst/>
            <a:cxnLst/>
            <a:rect l="l" t="t" r="r" b="b"/>
            <a:pathLst>
              <a:path w="1082936" h="1107863">
                <a:moveTo>
                  <a:pt x="0" y="0"/>
                </a:moveTo>
                <a:lnTo>
                  <a:pt x="1082936" y="0"/>
                </a:lnTo>
                <a:lnTo>
                  <a:pt x="1082936" y="1107863"/>
                </a:lnTo>
                <a:lnTo>
                  <a:pt x="0" y="1107863"/>
                </a:lnTo>
                <a:lnTo>
                  <a:pt x="0" y="0"/>
                </a:lnTo>
                <a:close/>
              </a:path>
            </a:pathLst>
          </a:custGeom>
          <a:blipFill rotWithShape="0">
            <a:blip r:embed="rId7"/>
            <a:srcRect/>
            <a:stretch/>
          </a:blipFill>
          <a:ln w="0">
            <a:noFill/>
          </a:ln>
        </p:spPr>
        <p:style>
          <a:lnRef idx="0">
            <a:scrgbClr r="0" g="0" b="0"/>
          </a:lnRef>
          <a:fillRef idx="0">
            <a:scrgbClr r="0" g="0" b="0"/>
          </a:fillRef>
          <a:effectRef idx="0">
            <a:scrgbClr r="0" g="0" b="0"/>
          </a:effectRef>
          <a:fontRef idx="minor"/>
        </p:style>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F4072"/>
        </a:solidFill>
        <a:effectLst/>
      </p:bgPr>
    </p:bg>
    <p:spTree>
      <p:nvGrpSpPr>
        <p:cNvPr id="1" name=""/>
        <p:cNvGrpSpPr/>
        <p:nvPr/>
      </p:nvGrpSpPr>
      <p:grpSpPr>
        <a:xfrm>
          <a:off x="0" y="0"/>
          <a:ext cx="0" cy="0"/>
          <a:chOff x="0" y="0"/>
          <a:chExt cx="0" cy="0"/>
        </a:xfrm>
      </p:grpSpPr>
      <p:sp>
        <p:nvSpPr>
          <p:cNvPr id="59" name="Freeform 2"/>
          <p:cNvSpPr/>
          <p:nvPr/>
        </p:nvSpPr>
        <p:spPr>
          <a:xfrm>
            <a:off x="15901200" y="-411480"/>
            <a:ext cx="4773240" cy="2879640"/>
          </a:xfrm>
          <a:custGeom>
            <a:avLst/>
            <a:gdLst/>
            <a:ahLst/>
            <a:cxnLst/>
            <a:rect l="l" t="t" r="r" b="b"/>
            <a:pathLst>
              <a:path w="4773706" h="2880037">
                <a:moveTo>
                  <a:pt x="0" y="0"/>
                </a:moveTo>
                <a:lnTo>
                  <a:pt x="4773706" y="0"/>
                </a:lnTo>
                <a:lnTo>
                  <a:pt x="4773706" y="2880036"/>
                </a:lnTo>
                <a:lnTo>
                  <a:pt x="0" y="2880036"/>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60" name="Freeform 3"/>
          <p:cNvSpPr/>
          <p:nvPr/>
        </p:nvSpPr>
        <p:spPr>
          <a:xfrm rot="21369000">
            <a:off x="-6443640" y="-1719000"/>
            <a:ext cx="21076920" cy="12054600"/>
          </a:xfrm>
          <a:custGeom>
            <a:avLst/>
            <a:gdLst/>
            <a:ahLst/>
            <a:cxnLst/>
            <a:rect l="l" t="t" r="r" b="b"/>
            <a:pathLst>
              <a:path w="21077335" h="12055101">
                <a:moveTo>
                  <a:pt x="0" y="0"/>
                </a:moveTo>
                <a:lnTo>
                  <a:pt x="21077335" y="0"/>
                </a:lnTo>
                <a:lnTo>
                  <a:pt x="21077335" y="12055100"/>
                </a:lnTo>
                <a:lnTo>
                  <a:pt x="0" y="12055100"/>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sp>
      <p:grpSp>
        <p:nvGrpSpPr>
          <p:cNvPr id="61" name="Group 4"/>
          <p:cNvGrpSpPr/>
          <p:nvPr/>
        </p:nvGrpSpPr>
        <p:grpSpPr>
          <a:xfrm>
            <a:off x="1719000" y="4092480"/>
            <a:ext cx="11115360" cy="4255920"/>
            <a:chOff x="1719000" y="4092480"/>
            <a:chExt cx="11115360" cy="4255920"/>
          </a:xfrm>
        </p:grpSpPr>
        <p:sp>
          <p:nvSpPr>
            <p:cNvPr id="62" name="Freeform 5"/>
            <p:cNvSpPr/>
            <p:nvPr/>
          </p:nvSpPr>
          <p:spPr>
            <a:xfrm>
              <a:off x="1719000" y="4309560"/>
              <a:ext cx="11115360" cy="4038840"/>
            </a:xfrm>
            <a:custGeom>
              <a:avLst/>
              <a:gdLst/>
              <a:ahLst/>
              <a:cxnLst/>
              <a:rect l="l" t="t" r="r" b="b"/>
              <a:pathLst>
                <a:path w="2927627" h="1063828">
                  <a:moveTo>
                    <a:pt x="35520" y="0"/>
                  </a:moveTo>
                  <a:lnTo>
                    <a:pt x="2892106" y="0"/>
                  </a:lnTo>
                  <a:cubicBezTo>
                    <a:pt x="2911724" y="0"/>
                    <a:pt x="2927627" y="15903"/>
                    <a:pt x="2927627" y="35520"/>
                  </a:cubicBezTo>
                  <a:lnTo>
                    <a:pt x="2927627" y="1028308"/>
                  </a:lnTo>
                  <a:cubicBezTo>
                    <a:pt x="2927627" y="1037729"/>
                    <a:pt x="2923884" y="1046763"/>
                    <a:pt x="2917223" y="1053425"/>
                  </a:cubicBezTo>
                  <a:cubicBezTo>
                    <a:pt x="2910561" y="1060086"/>
                    <a:pt x="2901527" y="1063828"/>
                    <a:pt x="2892106" y="1063828"/>
                  </a:cubicBezTo>
                  <a:lnTo>
                    <a:pt x="35520" y="1063828"/>
                  </a:lnTo>
                  <a:cubicBezTo>
                    <a:pt x="15903" y="1063828"/>
                    <a:pt x="0" y="1047925"/>
                    <a:pt x="0" y="1028308"/>
                  </a:cubicBezTo>
                  <a:lnTo>
                    <a:pt x="0" y="35520"/>
                  </a:lnTo>
                  <a:cubicBezTo>
                    <a:pt x="0" y="15903"/>
                    <a:pt x="15903" y="0"/>
                    <a:pt x="35520" y="0"/>
                  </a:cubicBezTo>
                  <a:close/>
                </a:path>
              </a:pathLst>
            </a:custGeom>
            <a:solidFill>
              <a:srgbClr val="0E7658"/>
            </a:solidFill>
            <a:ln w="0">
              <a:noFill/>
            </a:ln>
          </p:spPr>
          <p:style>
            <a:lnRef idx="0">
              <a:scrgbClr r="0" g="0" b="0"/>
            </a:lnRef>
            <a:fillRef idx="0">
              <a:scrgbClr r="0" g="0" b="0"/>
            </a:fillRef>
            <a:effectRef idx="0">
              <a:scrgbClr r="0" g="0" b="0"/>
            </a:effectRef>
            <a:fontRef idx="minor"/>
          </p:style>
        </p:sp>
        <p:sp>
          <p:nvSpPr>
            <p:cNvPr id="63" name="TextBox 6"/>
            <p:cNvSpPr/>
            <p:nvPr/>
          </p:nvSpPr>
          <p:spPr>
            <a:xfrm>
              <a:off x="1719000" y="4092480"/>
              <a:ext cx="11115360" cy="4255920"/>
            </a:xfrm>
            <a:prstGeom prst="rect">
              <a:avLst/>
            </a:prstGeom>
            <a:noFill/>
            <a:ln w="0">
              <a:noFill/>
            </a:ln>
          </p:spPr>
          <p:style>
            <a:lnRef idx="0">
              <a:scrgbClr r="0" g="0" b="0"/>
            </a:lnRef>
            <a:fillRef idx="0">
              <a:scrgbClr r="0" g="0" b="0"/>
            </a:fillRef>
            <a:effectRef idx="0">
              <a:scrgbClr r="0" g="0" b="0"/>
            </a:effectRef>
            <a:fontRef idx="minor"/>
          </p:style>
        </p:sp>
      </p:grpSp>
      <p:sp>
        <p:nvSpPr>
          <p:cNvPr id="64" name="Freeform 7"/>
          <p:cNvSpPr/>
          <p:nvPr/>
        </p:nvSpPr>
        <p:spPr>
          <a:xfrm>
            <a:off x="12305520" y="1578960"/>
            <a:ext cx="6770160" cy="9450720"/>
          </a:xfrm>
          <a:custGeom>
            <a:avLst/>
            <a:gdLst/>
            <a:ahLst/>
            <a:cxnLst/>
            <a:rect l="l" t="t" r="r" b="b"/>
            <a:pathLst>
              <a:path w="6770446" h="9451131">
                <a:moveTo>
                  <a:pt x="0" y="0"/>
                </a:moveTo>
                <a:lnTo>
                  <a:pt x="6770447" y="0"/>
                </a:lnTo>
                <a:lnTo>
                  <a:pt x="6770447" y="9451130"/>
                </a:lnTo>
                <a:lnTo>
                  <a:pt x="0" y="9451130"/>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sp>
      <p:sp>
        <p:nvSpPr>
          <p:cNvPr id="65" name="TextBox 8"/>
          <p:cNvSpPr/>
          <p:nvPr/>
        </p:nvSpPr>
        <p:spPr>
          <a:xfrm>
            <a:off x="1719000" y="1209600"/>
            <a:ext cx="11115360" cy="3808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9998"/>
              </a:lnSpc>
              <a:buNone/>
            </a:pPr>
            <a:r>
              <a:rPr lang="en-US" sz="10000" b="0" strike="noStrike" spc="-1">
                <a:solidFill>
                  <a:srgbClr val="3F4072"/>
                </a:solidFill>
                <a:latin typeface="Londrina Solid"/>
              </a:rPr>
              <a:t>Sudah tau apa itu Neural Network?</a:t>
            </a:r>
            <a:endParaRPr lang="id-ID" sz="10000" b="0" strike="noStrike" spc="-1">
              <a:latin typeface="Arial"/>
            </a:endParaRPr>
          </a:p>
        </p:txBody>
      </p:sp>
      <p:sp>
        <p:nvSpPr>
          <p:cNvPr id="66" name="Freeform 9"/>
          <p:cNvSpPr/>
          <p:nvPr/>
        </p:nvSpPr>
        <p:spPr>
          <a:xfrm flipH="1">
            <a:off x="12304800" y="2422440"/>
            <a:ext cx="1798920" cy="1840320"/>
          </a:xfrm>
          <a:custGeom>
            <a:avLst/>
            <a:gdLst/>
            <a:ahLst/>
            <a:cxnLst/>
            <a:rect l="l" t="t" r="r" b="b"/>
            <a:pathLst>
              <a:path w="1799268" h="1840684">
                <a:moveTo>
                  <a:pt x="1799269" y="0"/>
                </a:moveTo>
                <a:lnTo>
                  <a:pt x="0" y="0"/>
                </a:lnTo>
                <a:lnTo>
                  <a:pt x="0" y="1840683"/>
                </a:lnTo>
                <a:lnTo>
                  <a:pt x="1799269" y="1840683"/>
                </a:lnTo>
                <a:lnTo>
                  <a:pt x="1799269" y="0"/>
                </a:lnTo>
                <a:close/>
              </a:path>
            </a:pathLst>
          </a:custGeom>
          <a:blipFill rotWithShape="0">
            <a:blip r:embed="rId5"/>
            <a:srcRect/>
            <a:stretch/>
          </a:blipFill>
          <a:ln w="0">
            <a:noFill/>
          </a:ln>
        </p:spPr>
        <p:style>
          <a:lnRef idx="0">
            <a:scrgbClr r="0" g="0" b="0"/>
          </a:lnRef>
          <a:fillRef idx="0">
            <a:scrgbClr r="0" g="0" b="0"/>
          </a:fillRef>
          <a:effectRef idx="0">
            <a:scrgbClr r="0" g="0" b="0"/>
          </a:effectRef>
          <a:fontRef idx="minor"/>
        </p:style>
      </p:sp>
      <p:sp>
        <p:nvSpPr>
          <p:cNvPr id="67" name="Freeform 10"/>
          <p:cNvSpPr/>
          <p:nvPr/>
        </p:nvSpPr>
        <p:spPr>
          <a:xfrm rot="20938200">
            <a:off x="-1288080" y="6822720"/>
            <a:ext cx="3717720" cy="4367160"/>
          </a:xfrm>
          <a:custGeom>
            <a:avLst/>
            <a:gdLst/>
            <a:ahLst/>
            <a:cxnLst/>
            <a:rect l="l" t="t" r="r" b="b"/>
            <a:pathLst>
              <a:path w="3717979" h="4367670">
                <a:moveTo>
                  <a:pt x="0" y="0"/>
                </a:moveTo>
                <a:lnTo>
                  <a:pt x="3717979" y="0"/>
                </a:lnTo>
                <a:lnTo>
                  <a:pt x="3717979" y="4367670"/>
                </a:lnTo>
                <a:lnTo>
                  <a:pt x="0" y="4367670"/>
                </a:lnTo>
                <a:lnTo>
                  <a:pt x="0" y="0"/>
                </a:lnTo>
                <a:close/>
              </a:path>
            </a:pathLst>
          </a:custGeom>
          <a:blipFill rotWithShape="0">
            <a:blip r:embed="rId6"/>
            <a:srcRect/>
            <a:stretch/>
          </a:blipFill>
          <a:ln w="0">
            <a:noFill/>
          </a:ln>
        </p:spPr>
        <p:style>
          <a:lnRef idx="0">
            <a:scrgbClr r="0" g="0" b="0"/>
          </a:lnRef>
          <a:fillRef idx="0">
            <a:scrgbClr r="0" g="0" b="0"/>
          </a:fillRef>
          <a:effectRef idx="0">
            <a:scrgbClr r="0" g="0" b="0"/>
          </a:effectRef>
          <a:fontRef idx="minor"/>
        </p:style>
      </p:sp>
      <p:sp>
        <p:nvSpPr>
          <p:cNvPr id="68" name="TextBox 11"/>
          <p:cNvSpPr/>
          <p:nvPr/>
        </p:nvSpPr>
        <p:spPr>
          <a:xfrm>
            <a:off x="2328840" y="4847400"/>
            <a:ext cx="9896040" cy="3291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2880"/>
              </a:lnSpc>
              <a:buNone/>
            </a:pPr>
            <a:r>
              <a:rPr lang="en-US" sz="2400" b="0" strike="noStrike" spc="-1">
                <a:solidFill>
                  <a:srgbClr val="FFFFFF"/>
                </a:solidFill>
                <a:latin typeface="Kollektif"/>
              </a:rPr>
              <a:t>Jaringan neural adalah metode dalam kecerdasan buatan yang mengajarkan komputer untuk memproses data dengan cara yang terinspirasi dari otak manusia. Jaringan neural adalah tipe proses machine learning, yang disebut deep learning, yang menggunakan simpul atau neuron yang saling terhubung dalam struktur berlapis yang menyerupai otak manusia. Jaringan neural menciptakan sistem adaptif yang digunakan oleh komputer untuk belajar dari kesalahannya dan memperbaikinya secara terus-menerus.</a:t>
            </a:r>
            <a:endParaRPr lang="id-ID" sz="24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0E0F4"/>
        </a:solidFill>
        <a:effectLst/>
      </p:bgPr>
    </p:bg>
    <p:spTree>
      <p:nvGrpSpPr>
        <p:cNvPr id="1" name=""/>
        <p:cNvGrpSpPr/>
        <p:nvPr/>
      </p:nvGrpSpPr>
      <p:grpSpPr>
        <a:xfrm>
          <a:off x="0" y="0"/>
          <a:ext cx="0" cy="0"/>
          <a:chOff x="0" y="0"/>
          <a:chExt cx="0" cy="0"/>
        </a:xfrm>
      </p:grpSpPr>
      <p:sp>
        <p:nvSpPr>
          <p:cNvPr id="69" name="Freeform 2"/>
          <p:cNvSpPr/>
          <p:nvPr/>
        </p:nvSpPr>
        <p:spPr>
          <a:xfrm>
            <a:off x="-1846080" y="-661680"/>
            <a:ext cx="11610360" cy="11610360"/>
          </a:xfrm>
          <a:custGeom>
            <a:avLst/>
            <a:gdLst/>
            <a:ahLst/>
            <a:cxnLst/>
            <a:rect l="l" t="t" r="r" b="b"/>
            <a:pathLst>
              <a:path w="11610572" h="11610572">
                <a:moveTo>
                  <a:pt x="0" y="0"/>
                </a:moveTo>
                <a:lnTo>
                  <a:pt x="11610571" y="0"/>
                </a:lnTo>
                <a:lnTo>
                  <a:pt x="11610571" y="11610572"/>
                </a:lnTo>
                <a:lnTo>
                  <a:pt x="0" y="11610572"/>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70" name="Freeform 3"/>
          <p:cNvSpPr/>
          <p:nvPr/>
        </p:nvSpPr>
        <p:spPr>
          <a:xfrm flipH="1">
            <a:off x="8522640" y="-661680"/>
            <a:ext cx="11610360" cy="11610360"/>
          </a:xfrm>
          <a:custGeom>
            <a:avLst/>
            <a:gdLst/>
            <a:ahLst/>
            <a:cxnLst/>
            <a:rect l="l" t="t" r="r" b="b"/>
            <a:pathLst>
              <a:path w="11610572" h="11610572">
                <a:moveTo>
                  <a:pt x="11610571" y="0"/>
                </a:moveTo>
                <a:lnTo>
                  <a:pt x="0" y="0"/>
                </a:lnTo>
                <a:lnTo>
                  <a:pt x="0" y="11610572"/>
                </a:lnTo>
                <a:lnTo>
                  <a:pt x="11610571" y="11610572"/>
                </a:lnTo>
                <a:lnTo>
                  <a:pt x="11610571"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grpSp>
        <p:nvGrpSpPr>
          <p:cNvPr id="71" name="Group 4"/>
          <p:cNvGrpSpPr/>
          <p:nvPr/>
        </p:nvGrpSpPr>
        <p:grpSpPr>
          <a:xfrm>
            <a:off x="-1635120" y="5910480"/>
            <a:ext cx="21694680" cy="11039760"/>
            <a:chOff x="-1635120" y="5910480"/>
            <a:chExt cx="21694680" cy="11039760"/>
          </a:xfrm>
        </p:grpSpPr>
        <p:sp>
          <p:nvSpPr>
            <p:cNvPr id="72" name="Freeform 5"/>
            <p:cNvSpPr/>
            <p:nvPr/>
          </p:nvSpPr>
          <p:spPr>
            <a:xfrm>
              <a:off x="-1635120" y="5910480"/>
              <a:ext cx="21694680" cy="11039760"/>
            </a:xfrm>
            <a:custGeom>
              <a:avLst/>
              <a:gdLst/>
              <a:ahLst/>
              <a:cxnLst/>
              <a:rect l="l" t="t" r="r" b="b"/>
              <a:pathLst>
                <a:path w="1424432" h="724874">
                  <a:moveTo>
                    <a:pt x="712216" y="0"/>
                  </a:moveTo>
                  <a:cubicBezTo>
                    <a:pt x="318870" y="0"/>
                    <a:pt x="0" y="162269"/>
                    <a:pt x="0" y="362437"/>
                  </a:cubicBezTo>
                  <a:cubicBezTo>
                    <a:pt x="0" y="562605"/>
                    <a:pt x="318870" y="724874"/>
                    <a:pt x="712216" y="724874"/>
                  </a:cubicBezTo>
                  <a:cubicBezTo>
                    <a:pt x="1105562" y="724874"/>
                    <a:pt x="1424432" y="562605"/>
                    <a:pt x="1424432" y="362437"/>
                  </a:cubicBezTo>
                  <a:cubicBezTo>
                    <a:pt x="1424432" y="162269"/>
                    <a:pt x="1105562" y="0"/>
                    <a:pt x="712216" y="0"/>
                  </a:cubicBezTo>
                  <a:close/>
                </a:path>
              </a:pathLst>
            </a:custGeom>
            <a:solidFill>
              <a:srgbClr val="3F4072"/>
            </a:solidFill>
            <a:ln w="0">
              <a:noFill/>
            </a:ln>
          </p:spPr>
          <p:style>
            <a:lnRef idx="0">
              <a:scrgbClr r="0" g="0" b="0"/>
            </a:lnRef>
            <a:fillRef idx="0">
              <a:scrgbClr r="0" g="0" b="0"/>
            </a:fillRef>
            <a:effectRef idx="0">
              <a:scrgbClr r="0" g="0" b="0"/>
            </a:effectRef>
            <a:fontRef idx="minor"/>
          </p:style>
        </p:sp>
        <p:sp>
          <p:nvSpPr>
            <p:cNvPr id="73" name="TextBox 6"/>
            <p:cNvSpPr/>
            <p:nvPr/>
          </p:nvSpPr>
          <p:spPr>
            <a:xfrm>
              <a:off x="398520" y="6075000"/>
              <a:ext cx="17626680" cy="9840240"/>
            </a:xfrm>
            <a:prstGeom prst="rect">
              <a:avLst/>
            </a:prstGeom>
            <a:noFill/>
            <a:ln w="0">
              <a:noFill/>
            </a:ln>
          </p:spPr>
          <p:style>
            <a:lnRef idx="0">
              <a:scrgbClr r="0" g="0" b="0"/>
            </a:lnRef>
            <a:fillRef idx="0">
              <a:scrgbClr r="0" g="0" b="0"/>
            </a:fillRef>
            <a:effectRef idx="0">
              <a:scrgbClr r="0" g="0" b="0"/>
            </a:effectRef>
            <a:fontRef idx="minor"/>
          </p:style>
        </p:sp>
      </p:grpSp>
      <p:sp>
        <p:nvSpPr>
          <p:cNvPr id="74" name="Freeform 7"/>
          <p:cNvSpPr/>
          <p:nvPr/>
        </p:nvSpPr>
        <p:spPr>
          <a:xfrm>
            <a:off x="2537280" y="1364760"/>
            <a:ext cx="13212720" cy="7556760"/>
          </a:xfrm>
          <a:custGeom>
            <a:avLst/>
            <a:gdLst/>
            <a:ahLst/>
            <a:cxnLst/>
            <a:rect l="l" t="t" r="r" b="b"/>
            <a:pathLst>
              <a:path w="13213127" h="7557197">
                <a:moveTo>
                  <a:pt x="0" y="0"/>
                </a:moveTo>
                <a:lnTo>
                  <a:pt x="13213128" y="0"/>
                </a:lnTo>
                <a:lnTo>
                  <a:pt x="13213128" y="7557198"/>
                </a:lnTo>
                <a:lnTo>
                  <a:pt x="0" y="7557198"/>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sp>
      <p:sp>
        <p:nvSpPr>
          <p:cNvPr id="75" name="Freeform 8"/>
          <p:cNvSpPr/>
          <p:nvPr/>
        </p:nvSpPr>
        <p:spPr>
          <a:xfrm>
            <a:off x="16314480" y="615960"/>
            <a:ext cx="4740480" cy="2859840"/>
          </a:xfrm>
          <a:custGeom>
            <a:avLst/>
            <a:gdLst/>
            <a:ahLst/>
            <a:cxnLst/>
            <a:rect l="l" t="t" r="r" b="b"/>
            <a:pathLst>
              <a:path w="4740785" h="2860175">
                <a:moveTo>
                  <a:pt x="0" y="0"/>
                </a:moveTo>
                <a:lnTo>
                  <a:pt x="4740786" y="0"/>
                </a:lnTo>
                <a:lnTo>
                  <a:pt x="4740786" y="2860175"/>
                </a:lnTo>
                <a:lnTo>
                  <a:pt x="0" y="2860175"/>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sp>
      <p:sp>
        <p:nvSpPr>
          <p:cNvPr id="76" name="Freeform 9"/>
          <p:cNvSpPr/>
          <p:nvPr/>
        </p:nvSpPr>
        <p:spPr>
          <a:xfrm flipH="1">
            <a:off x="-4213440" y="-2022840"/>
            <a:ext cx="6705000" cy="4044960"/>
          </a:xfrm>
          <a:custGeom>
            <a:avLst/>
            <a:gdLst/>
            <a:ahLst/>
            <a:cxnLst/>
            <a:rect l="l" t="t" r="r" b="b"/>
            <a:pathLst>
              <a:path w="6705257" h="4045365">
                <a:moveTo>
                  <a:pt x="6705257" y="0"/>
                </a:moveTo>
                <a:lnTo>
                  <a:pt x="0" y="0"/>
                </a:lnTo>
                <a:lnTo>
                  <a:pt x="0" y="4045366"/>
                </a:lnTo>
                <a:lnTo>
                  <a:pt x="6705257" y="4045366"/>
                </a:lnTo>
                <a:lnTo>
                  <a:pt x="6705257"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sp>
      <p:sp>
        <p:nvSpPr>
          <p:cNvPr id="77" name="Freeform 10"/>
          <p:cNvSpPr/>
          <p:nvPr/>
        </p:nvSpPr>
        <p:spPr>
          <a:xfrm>
            <a:off x="13755600" y="2586240"/>
            <a:ext cx="1275480" cy="1304640"/>
          </a:xfrm>
          <a:custGeom>
            <a:avLst/>
            <a:gdLst/>
            <a:ahLst/>
            <a:cxnLst/>
            <a:rect l="l" t="t" r="r" b="b"/>
            <a:pathLst>
              <a:path w="1275774" h="1305139">
                <a:moveTo>
                  <a:pt x="0" y="0"/>
                </a:moveTo>
                <a:lnTo>
                  <a:pt x="1275774" y="0"/>
                </a:lnTo>
                <a:lnTo>
                  <a:pt x="1275774" y="1305139"/>
                </a:lnTo>
                <a:lnTo>
                  <a:pt x="0" y="1305139"/>
                </a:lnTo>
                <a:lnTo>
                  <a:pt x="0" y="0"/>
                </a:lnTo>
                <a:close/>
              </a:path>
            </a:pathLst>
          </a:custGeom>
          <a:blipFill rotWithShape="0">
            <a:blip r:embed="rId5"/>
            <a:srcRect/>
            <a:stretch/>
          </a:blipFill>
          <a:ln w="0">
            <a:noFill/>
          </a:ln>
        </p:spPr>
        <p:style>
          <a:lnRef idx="0">
            <a:scrgbClr r="0" g="0" b="0"/>
          </a:lnRef>
          <a:fillRef idx="0">
            <a:scrgbClr r="0" g="0" b="0"/>
          </a:fillRef>
          <a:effectRef idx="0">
            <a:scrgbClr r="0" g="0" b="0"/>
          </a:effectRef>
          <a:fontRef idx="minor"/>
        </p:style>
      </p:sp>
      <p:sp>
        <p:nvSpPr>
          <p:cNvPr id="78" name="TextBox 11"/>
          <p:cNvSpPr/>
          <p:nvPr/>
        </p:nvSpPr>
        <p:spPr>
          <a:xfrm>
            <a:off x="4775400" y="3920040"/>
            <a:ext cx="8594640" cy="5079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20001"/>
              </a:lnSpc>
              <a:buNone/>
            </a:pPr>
            <a:r>
              <a:rPr lang="en-US" sz="20000" b="0" strike="noStrike" spc="-1">
                <a:solidFill>
                  <a:srgbClr val="3F4072"/>
                </a:solidFill>
                <a:latin typeface="Londrina Solid"/>
              </a:rPr>
              <a:t>PROJEK</a:t>
            </a:r>
            <a:endParaRPr lang="id-ID" sz="20000" b="0" strike="noStrike" spc="-1">
              <a:latin typeface="Arial"/>
            </a:endParaRPr>
          </a:p>
        </p:txBody>
      </p:sp>
      <p:sp>
        <p:nvSpPr>
          <p:cNvPr id="79" name="Freeform 12"/>
          <p:cNvSpPr/>
          <p:nvPr/>
        </p:nvSpPr>
        <p:spPr>
          <a:xfrm flipH="1">
            <a:off x="3500280" y="5865840"/>
            <a:ext cx="1093320" cy="1118520"/>
          </a:xfrm>
          <a:custGeom>
            <a:avLst/>
            <a:gdLst/>
            <a:ahLst/>
            <a:cxnLst/>
            <a:rect l="l" t="t" r="r" b="b"/>
            <a:pathLst>
              <a:path w="1093716" h="1118891">
                <a:moveTo>
                  <a:pt x="1093716" y="0"/>
                </a:moveTo>
                <a:lnTo>
                  <a:pt x="0" y="0"/>
                </a:lnTo>
                <a:lnTo>
                  <a:pt x="0" y="1118890"/>
                </a:lnTo>
                <a:lnTo>
                  <a:pt x="1093716" y="1118890"/>
                </a:lnTo>
                <a:lnTo>
                  <a:pt x="1093716" y="0"/>
                </a:lnTo>
                <a:close/>
              </a:path>
            </a:pathLst>
          </a:custGeom>
          <a:blipFill rotWithShape="0">
            <a:blip r:embed="rId5"/>
            <a:srcRect/>
            <a:stretch/>
          </a:blipFill>
          <a:ln w="0">
            <a:noFill/>
          </a:ln>
        </p:spPr>
        <p:style>
          <a:lnRef idx="0">
            <a:scrgbClr r="0" g="0" b="0"/>
          </a:lnRef>
          <a:fillRef idx="0">
            <a:scrgbClr r="0" g="0" b="0"/>
          </a:fillRef>
          <a:effectRef idx="0">
            <a:scrgbClr r="0" g="0" b="0"/>
          </a:effectRef>
          <a:fontRef idx="minor"/>
        </p:style>
      </p:sp>
      <p:sp>
        <p:nvSpPr>
          <p:cNvPr id="80" name="Freeform 13"/>
          <p:cNvSpPr/>
          <p:nvPr/>
        </p:nvSpPr>
        <p:spPr>
          <a:xfrm rot="17808000">
            <a:off x="15708960" y="-995040"/>
            <a:ext cx="3274560" cy="4611960"/>
          </a:xfrm>
          <a:custGeom>
            <a:avLst/>
            <a:gdLst/>
            <a:ahLst/>
            <a:cxnLst/>
            <a:rect l="l" t="t" r="r" b="b"/>
            <a:pathLst>
              <a:path w="3274780" h="4612366">
                <a:moveTo>
                  <a:pt x="0" y="0"/>
                </a:moveTo>
                <a:lnTo>
                  <a:pt x="3274780" y="0"/>
                </a:lnTo>
                <a:lnTo>
                  <a:pt x="3274780" y="4612366"/>
                </a:lnTo>
                <a:lnTo>
                  <a:pt x="0" y="4612366"/>
                </a:lnTo>
                <a:lnTo>
                  <a:pt x="0" y="0"/>
                </a:lnTo>
                <a:close/>
              </a:path>
            </a:pathLst>
          </a:custGeom>
          <a:blipFill rotWithShape="0">
            <a:blip r:embed="rId6"/>
            <a:srcRect/>
            <a:stretch/>
          </a:blipFill>
          <a:ln w="0">
            <a:noFill/>
          </a:ln>
        </p:spPr>
        <p:style>
          <a:lnRef idx="0">
            <a:scrgbClr r="0" g="0" b="0"/>
          </a:lnRef>
          <a:fillRef idx="0">
            <a:scrgbClr r="0" g="0" b="0"/>
          </a:fillRef>
          <a:effectRef idx="0">
            <a:scrgbClr r="0" g="0" b="0"/>
          </a:effectRef>
          <a:fontRef idx="minor"/>
        </p:style>
      </p:sp>
      <p:sp>
        <p:nvSpPr>
          <p:cNvPr id="81" name="Freeform 14"/>
          <p:cNvSpPr/>
          <p:nvPr/>
        </p:nvSpPr>
        <p:spPr>
          <a:xfrm rot="17808000">
            <a:off x="-475560" y="6952320"/>
            <a:ext cx="3274560" cy="4611960"/>
          </a:xfrm>
          <a:custGeom>
            <a:avLst/>
            <a:gdLst/>
            <a:ahLst/>
            <a:cxnLst/>
            <a:rect l="l" t="t" r="r" b="b"/>
            <a:pathLst>
              <a:path w="3274780" h="4612366">
                <a:moveTo>
                  <a:pt x="0" y="0"/>
                </a:moveTo>
                <a:lnTo>
                  <a:pt x="3274779" y="0"/>
                </a:lnTo>
                <a:lnTo>
                  <a:pt x="3274779" y="4612366"/>
                </a:lnTo>
                <a:lnTo>
                  <a:pt x="0" y="4612366"/>
                </a:lnTo>
                <a:lnTo>
                  <a:pt x="0" y="0"/>
                </a:lnTo>
                <a:close/>
              </a:path>
            </a:pathLst>
          </a:custGeom>
          <a:blipFill rotWithShape="0">
            <a:blip r:embed="rId6"/>
            <a:srcRect/>
            <a:stretch/>
          </a:blipFill>
          <a:ln w="0">
            <a:noFill/>
          </a:ln>
        </p:spPr>
        <p:style>
          <a:lnRef idx="0">
            <a:scrgbClr r="0" g="0" b="0"/>
          </a:lnRef>
          <a:fillRef idx="0">
            <a:scrgbClr r="0" g="0" b="0"/>
          </a:fillRef>
          <a:effectRef idx="0">
            <a:scrgbClr r="0" g="0" b="0"/>
          </a:effectRef>
          <a:fontRef idx="minor"/>
        </p:style>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F4072"/>
        </a:solidFill>
        <a:effectLst/>
      </p:bgPr>
    </p:bg>
    <p:spTree>
      <p:nvGrpSpPr>
        <p:cNvPr id="1" name=""/>
        <p:cNvGrpSpPr/>
        <p:nvPr/>
      </p:nvGrpSpPr>
      <p:grpSpPr>
        <a:xfrm>
          <a:off x="0" y="0"/>
          <a:ext cx="0" cy="0"/>
          <a:chOff x="0" y="0"/>
          <a:chExt cx="0" cy="0"/>
        </a:xfrm>
      </p:grpSpPr>
      <p:sp>
        <p:nvSpPr>
          <p:cNvPr id="82" name="Freeform 2"/>
          <p:cNvSpPr/>
          <p:nvPr/>
        </p:nvSpPr>
        <p:spPr>
          <a:xfrm flipH="1">
            <a:off x="-2091240" y="-502920"/>
            <a:ext cx="5076720" cy="3062880"/>
          </a:xfrm>
          <a:custGeom>
            <a:avLst/>
            <a:gdLst/>
            <a:ahLst/>
            <a:cxnLst/>
            <a:rect l="l" t="t" r="r" b="b"/>
            <a:pathLst>
              <a:path w="5077109" h="3063083">
                <a:moveTo>
                  <a:pt x="5077109" y="0"/>
                </a:moveTo>
                <a:lnTo>
                  <a:pt x="0" y="0"/>
                </a:lnTo>
                <a:lnTo>
                  <a:pt x="0" y="3063084"/>
                </a:lnTo>
                <a:lnTo>
                  <a:pt x="5077109" y="3063084"/>
                </a:lnTo>
                <a:lnTo>
                  <a:pt x="5077109"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grpSp>
        <p:nvGrpSpPr>
          <p:cNvPr id="83" name="Group 3"/>
          <p:cNvGrpSpPr/>
          <p:nvPr/>
        </p:nvGrpSpPr>
        <p:grpSpPr>
          <a:xfrm>
            <a:off x="-1703520" y="4851720"/>
            <a:ext cx="21694680" cy="11964960"/>
            <a:chOff x="-1703520" y="4851720"/>
            <a:chExt cx="21694680" cy="11964960"/>
          </a:xfrm>
        </p:grpSpPr>
        <p:sp>
          <p:nvSpPr>
            <p:cNvPr id="84" name="Freeform 4"/>
            <p:cNvSpPr/>
            <p:nvPr/>
          </p:nvSpPr>
          <p:spPr>
            <a:xfrm>
              <a:off x="-1703520" y="4851720"/>
              <a:ext cx="21694680" cy="11964960"/>
            </a:xfrm>
            <a:custGeom>
              <a:avLst/>
              <a:gdLst/>
              <a:ahLst/>
              <a:cxnLst/>
              <a:rect l="l" t="t" r="r" b="b"/>
              <a:pathLst>
                <a:path w="1424432" h="785617">
                  <a:moveTo>
                    <a:pt x="712216" y="0"/>
                  </a:moveTo>
                  <a:cubicBezTo>
                    <a:pt x="318870" y="0"/>
                    <a:pt x="0" y="175866"/>
                    <a:pt x="0" y="392808"/>
                  </a:cubicBezTo>
                  <a:cubicBezTo>
                    <a:pt x="0" y="609750"/>
                    <a:pt x="318870" y="785617"/>
                    <a:pt x="712216" y="785617"/>
                  </a:cubicBezTo>
                  <a:cubicBezTo>
                    <a:pt x="1105562" y="785617"/>
                    <a:pt x="1424432" y="609750"/>
                    <a:pt x="1424432" y="392808"/>
                  </a:cubicBezTo>
                  <a:cubicBezTo>
                    <a:pt x="1424432" y="175866"/>
                    <a:pt x="1105562" y="0"/>
                    <a:pt x="712216" y="0"/>
                  </a:cubicBezTo>
                  <a:close/>
                </a:path>
              </a:pathLst>
            </a:custGeom>
            <a:solidFill>
              <a:srgbClr val="2C2D5D"/>
            </a:solidFill>
            <a:ln w="0">
              <a:noFill/>
            </a:ln>
          </p:spPr>
          <p:style>
            <a:lnRef idx="0">
              <a:scrgbClr r="0" g="0" b="0"/>
            </a:lnRef>
            <a:fillRef idx="0">
              <a:scrgbClr r="0" g="0" b="0"/>
            </a:fillRef>
            <a:effectRef idx="0">
              <a:scrgbClr r="0" g="0" b="0"/>
            </a:effectRef>
            <a:fontRef idx="minor"/>
          </p:style>
        </p:sp>
        <p:sp>
          <p:nvSpPr>
            <p:cNvPr id="85" name="TextBox 5"/>
            <p:cNvSpPr/>
            <p:nvPr/>
          </p:nvSpPr>
          <p:spPr>
            <a:xfrm>
              <a:off x="330480" y="5103360"/>
              <a:ext cx="17626680" cy="10591920"/>
            </a:xfrm>
            <a:prstGeom prst="rect">
              <a:avLst/>
            </a:prstGeom>
            <a:noFill/>
            <a:ln w="0">
              <a:noFill/>
            </a:ln>
          </p:spPr>
          <p:style>
            <a:lnRef idx="0">
              <a:scrgbClr r="0" g="0" b="0"/>
            </a:lnRef>
            <a:fillRef idx="0">
              <a:scrgbClr r="0" g="0" b="0"/>
            </a:fillRef>
            <a:effectRef idx="0">
              <a:scrgbClr r="0" g="0" b="0"/>
            </a:effectRef>
            <a:fontRef idx="minor"/>
          </p:style>
        </p:sp>
      </p:grpSp>
      <p:sp>
        <p:nvSpPr>
          <p:cNvPr id="86" name="Freeform 6"/>
          <p:cNvSpPr/>
          <p:nvPr/>
        </p:nvSpPr>
        <p:spPr>
          <a:xfrm>
            <a:off x="3890160" y="1028880"/>
            <a:ext cx="13368600" cy="7646040"/>
          </a:xfrm>
          <a:custGeom>
            <a:avLst/>
            <a:gdLst/>
            <a:ahLst/>
            <a:cxnLst/>
            <a:rect l="l" t="t" r="r" b="b"/>
            <a:pathLst>
              <a:path w="13368973" h="7646333">
                <a:moveTo>
                  <a:pt x="0" y="0"/>
                </a:moveTo>
                <a:lnTo>
                  <a:pt x="13368973" y="0"/>
                </a:lnTo>
                <a:lnTo>
                  <a:pt x="13368973" y="7646333"/>
                </a:lnTo>
                <a:lnTo>
                  <a:pt x="0" y="7646333"/>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sp>
      <p:grpSp>
        <p:nvGrpSpPr>
          <p:cNvPr id="87" name="Group 7"/>
          <p:cNvGrpSpPr/>
          <p:nvPr/>
        </p:nvGrpSpPr>
        <p:grpSpPr>
          <a:xfrm>
            <a:off x="5016960" y="3953520"/>
            <a:ext cx="11115360" cy="3682800"/>
            <a:chOff x="5016960" y="3953520"/>
            <a:chExt cx="11115360" cy="3682800"/>
          </a:xfrm>
        </p:grpSpPr>
        <p:sp>
          <p:nvSpPr>
            <p:cNvPr id="88" name="Freeform 8"/>
            <p:cNvSpPr/>
            <p:nvPr/>
          </p:nvSpPr>
          <p:spPr>
            <a:xfrm>
              <a:off x="5016960" y="4170600"/>
              <a:ext cx="11115360" cy="3465720"/>
            </a:xfrm>
            <a:custGeom>
              <a:avLst/>
              <a:gdLst/>
              <a:ahLst/>
              <a:cxnLst/>
              <a:rect l="l" t="t" r="r" b="b"/>
              <a:pathLst>
                <a:path w="2927627" h="912881">
                  <a:moveTo>
                    <a:pt x="35520" y="0"/>
                  </a:moveTo>
                  <a:lnTo>
                    <a:pt x="2892106" y="0"/>
                  </a:lnTo>
                  <a:cubicBezTo>
                    <a:pt x="2911724" y="0"/>
                    <a:pt x="2927627" y="15903"/>
                    <a:pt x="2927627" y="35520"/>
                  </a:cubicBezTo>
                  <a:lnTo>
                    <a:pt x="2927627" y="877361"/>
                  </a:lnTo>
                  <a:cubicBezTo>
                    <a:pt x="2927627" y="896978"/>
                    <a:pt x="2911724" y="912881"/>
                    <a:pt x="2892106" y="912881"/>
                  </a:cubicBezTo>
                  <a:lnTo>
                    <a:pt x="35520" y="912881"/>
                  </a:lnTo>
                  <a:cubicBezTo>
                    <a:pt x="26100" y="912881"/>
                    <a:pt x="17065" y="909139"/>
                    <a:pt x="10404" y="902477"/>
                  </a:cubicBezTo>
                  <a:cubicBezTo>
                    <a:pt x="3742" y="895816"/>
                    <a:pt x="0" y="886781"/>
                    <a:pt x="0" y="877361"/>
                  </a:cubicBezTo>
                  <a:lnTo>
                    <a:pt x="0" y="35520"/>
                  </a:lnTo>
                  <a:cubicBezTo>
                    <a:pt x="0" y="15903"/>
                    <a:pt x="15903" y="0"/>
                    <a:pt x="35520" y="0"/>
                  </a:cubicBezTo>
                  <a:close/>
                </a:path>
              </a:pathLst>
            </a:custGeom>
            <a:solidFill>
              <a:srgbClr val="0E7658"/>
            </a:solidFill>
            <a:ln w="0">
              <a:noFill/>
            </a:ln>
          </p:spPr>
          <p:style>
            <a:lnRef idx="0">
              <a:scrgbClr r="0" g="0" b="0"/>
            </a:lnRef>
            <a:fillRef idx="0">
              <a:scrgbClr r="0" g="0" b="0"/>
            </a:fillRef>
            <a:effectRef idx="0">
              <a:scrgbClr r="0" g="0" b="0"/>
            </a:effectRef>
            <a:fontRef idx="minor"/>
          </p:style>
        </p:sp>
        <p:sp>
          <p:nvSpPr>
            <p:cNvPr id="89" name="TextBox 9"/>
            <p:cNvSpPr/>
            <p:nvPr/>
          </p:nvSpPr>
          <p:spPr>
            <a:xfrm>
              <a:off x="5016960" y="3953520"/>
              <a:ext cx="11115360" cy="3682800"/>
            </a:xfrm>
            <a:prstGeom prst="rect">
              <a:avLst/>
            </a:prstGeom>
            <a:noFill/>
            <a:ln w="0">
              <a:noFill/>
            </a:ln>
          </p:spPr>
          <p:style>
            <a:lnRef idx="0">
              <a:scrgbClr r="0" g="0" b="0"/>
            </a:lnRef>
            <a:fillRef idx="0">
              <a:scrgbClr r="0" g="0" b="0"/>
            </a:fillRef>
            <a:effectRef idx="0">
              <a:scrgbClr r="0" g="0" b="0"/>
            </a:effectRef>
            <a:fontRef idx="minor"/>
          </p:style>
        </p:sp>
      </p:grpSp>
      <p:sp>
        <p:nvSpPr>
          <p:cNvPr id="90" name="Freeform 10"/>
          <p:cNvSpPr/>
          <p:nvPr/>
        </p:nvSpPr>
        <p:spPr>
          <a:xfrm flipH="1">
            <a:off x="15747480" y="848160"/>
            <a:ext cx="1986120" cy="2031840"/>
          </a:xfrm>
          <a:custGeom>
            <a:avLst/>
            <a:gdLst/>
            <a:ahLst/>
            <a:cxnLst/>
            <a:rect l="l" t="t" r="r" b="b"/>
            <a:pathLst>
              <a:path w="1986318" h="2032039">
                <a:moveTo>
                  <a:pt x="1986319" y="0"/>
                </a:moveTo>
                <a:lnTo>
                  <a:pt x="0" y="0"/>
                </a:lnTo>
                <a:lnTo>
                  <a:pt x="0" y="2032040"/>
                </a:lnTo>
                <a:lnTo>
                  <a:pt x="1986319" y="2032040"/>
                </a:lnTo>
                <a:lnTo>
                  <a:pt x="1986319"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sp>
      <p:sp>
        <p:nvSpPr>
          <p:cNvPr id="91" name="Freeform 11"/>
          <p:cNvSpPr/>
          <p:nvPr/>
        </p:nvSpPr>
        <p:spPr>
          <a:xfrm>
            <a:off x="447480" y="3555360"/>
            <a:ext cx="5852160" cy="7200720"/>
          </a:xfrm>
          <a:custGeom>
            <a:avLst/>
            <a:gdLst/>
            <a:ahLst/>
            <a:cxnLst/>
            <a:rect l="l" t="t" r="r" b="b"/>
            <a:pathLst>
              <a:path w="5852368" h="7200900">
                <a:moveTo>
                  <a:pt x="0" y="0"/>
                </a:moveTo>
                <a:lnTo>
                  <a:pt x="5852367" y="0"/>
                </a:lnTo>
                <a:lnTo>
                  <a:pt x="5852367" y="7200900"/>
                </a:lnTo>
                <a:lnTo>
                  <a:pt x="0" y="7200900"/>
                </a:lnTo>
                <a:lnTo>
                  <a:pt x="0" y="0"/>
                </a:lnTo>
                <a:close/>
              </a:path>
            </a:pathLst>
          </a:custGeom>
          <a:blipFill rotWithShape="0">
            <a:blip r:embed="rId5"/>
            <a:srcRect/>
            <a:stretch/>
          </a:blipFill>
          <a:ln w="0">
            <a:noFill/>
          </a:ln>
        </p:spPr>
        <p:style>
          <a:lnRef idx="0">
            <a:scrgbClr r="0" g="0" b="0"/>
          </a:lnRef>
          <a:fillRef idx="0">
            <a:scrgbClr r="0" g="0" b="0"/>
          </a:fillRef>
          <a:effectRef idx="0">
            <a:scrgbClr r="0" g="0" b="0"/>
          </a:effectRef>
          <a:fontRef idx="minor"/>
        </p:style>
      </p:sp>
      <p:sp>
        <p:nvSpPr>
          <p:cNvPr id="92" name="Freeform 12"/>
          <p:cNvSpPr/>
          <p:nvPr/>
        </p:nvSpPr>
        <p:spPr>
          <a:xfrm>
            <a:off x="15347880" y="8255520"/>
            <a:ext cx="4773240" cy="2879640"/>
          </a:xfrm>
          <a:custGeom>
            <a:avLst/>
            <a:gdLst/>
            <a:ahLst/>
            <a:cxnLst/>
            <a:rect l="l" t="t" r="r" b="b"/>
            <a:pathLst>
              <a:path w="4773706" h="2880037">
                <a:moveTo>
                  <a:pt x="0" y="0"/>
                </a:moveTo>
                <a:lnTo>
                  <a:pt x="4773706" y="0"/>
                </a:lnTo>
                <a:lnTo>
                  <a:pt x="4773706" y="2880036"/>
                </a:lnTo>
                <a:lnTo>
                  <a:pt x="0" y="2880036"/>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93" name="Freeform 13"/>
          <p:cNvSpPr/>
          <p:nvPr/>
        </p:nvSpPr>
        <p:spPr>
          <a:xfrm rot="1185000">
            <a:off x="14751720" y="5999400"/>
            <a:ext cx="2997360" cy="3511080"/>
          </a:xfrm>
          <a:custGeom>
            <a:avLst/>
            <a:gdLst/>
            <a:ahLst/>
            <a:cxnLst/>
            <a:rect l="l" t="t" r="r" b="b"/>
            <a:pathLst>
              <a:path w="2997844" h="3511383">
                <a:moveTo>
                  <a:pt x="0" y="0"/>
                </a:moveTo>
                <a:lnTo>
                  <a:pt x="2997843" y="0"/>
                </a:lnTo>
                <a:lnTo>
                  <a:pt x="2997843" y="3511384"/>
                </a:lnTo>
                <a:lnTo>
                  <a:pt x="0" y="3511384"/>
                </a:lnTo>
                <a:lnTo>
                  <a:pt x="0" y="0"/>
                </a:lnTo>
                <a:close/>
              </a:path>
            </a:pathLst>
          </a:custGeom>
          <a:blipFill rotWithShape="0">
            <a:blip r:embed="rId6"/>
            <a:srcRect/>
            <a:stretch/>
          </a:blipFill>
          <a:ln w="0">
            <a:noFill/>
          </a:ln>
        </p:spPr>
        <p:style>
          <a:lnRef idx="0">
            <a:scrgbClr r="0" g="0" b="0"/>
          </a:lnRef>
          <a:fillRef idx="0">
            <a:scrgbClr r="0" g="0" b="0"/>
          </a:fillRef>
          <a:effectRef idx="0">
            <a:scrgbClr r="0" g="0" b="0"/>
          </a:effectRef>
          <a:fontRef idx="minor"/>
        </p:style>
      </p:sp>
      <p:sp>
        <p:nvSpPr>
          <p:cNvPr id="94" name="TextBox 14"/>
          <p:cNvSpPr/>
          <p:nvPr/>
        </p:nvSpPr>
        <p:spPr>
          <a:xfrm>
            <a:off x="4930560" y="2618640"/>
            <a:ext cx="11383920" cy="1145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9014"/>
              </a:lnSpc>
              <a:buNone/>
            </a:pPr>
            <a:r>
              <a:rPr lang="en-US" sz="9010" b="0" strike="noStrike" spc="-1">
                <a:solidFill>
                  <a:srgbClr val="3F4072"/>
                </a:solidFill>
                <a:latin typeface="Londrina Solid"/>
              </a:rPr>
              <a:t>Jenis Kasus</a:t>
            </a:r>
            <a:endParaRPr lang="id-ID" sz="9010" b="0" strike="noStrike" spc="-1">
              <a:latin typeface="Arial"/>
            </a:endParaRPr>
          </a:p>
        </p:txBody>
      </p:sp>
      <p:sp>
        <p:nvSpPr>
          <p:cNvPr id="95" name="TextBox 15"/>
          <p:cNvSpPr/>
          <p:nvPr/>
        </p:nvSpPr>
        <p:spPr>
          <a:xfrm>
            <a:off x="5674680" y="4842360"/>
            <a:ext cx="9896040" cy="1951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3841"/>
              </a:lnSpc>
              <a:buNone/>
            </a:pPr>
            <a:r>
              <a:rPr lang="en-US" sz="3200" b="0" strike="noStrike" spc="-1">
                <a:solidFill>
                  <a:srgbClr val="FFFFFF"/>
                </a:solidFill>
                <a:latin typeface="Kollektif"/>
              </a:rPr>
              <a:t>Kasus yang saya gunakan pada projek ini adalah klasifikasi gambar. Dimana saya akan mengklasifikasikan beberapa gambar kedalam label-label yang sudah ada.</a:t>
            </a:r>
            <a:endParaRPr lang="id-ID" sz="32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F4072"/>
        </a:solidFill>
        <a:effectLst/>
      </p:bgPr>
    </p:bg>
    <p:spTree>
      <p:nvGrpSpPr>
        <p:cNvPr id="1" name=""/>
        <p:cNvGrpSpPr/>
        <p:nvPr/>
      </p:nvGrpSpPr>
      <p:grpSpPr>
        <a:xfrm>
          <a:off x="0" y="0"/>
          <a:ext cx="0" cy="0"/>
          <a:chOff x="0" y="0"/>
          <a:chExt cx="0" cy="0"/>
        </a:xfrm>
      </p:grpSpPr>
      <p:sp>
        <p:nvSpPr>
          <p:cNvPr id="96" name="Freeform 2"/>
          <p:cNvSpPr/>
          <p:nvPr/>
        </p:nvSpPr>
        <p:spPr>
          <a:xfrm>
            <a:off x="15901200" y="-411480"/>
            <a:ext cx="4773240" cy="2879640"/>
          </a:xfrm>
          <a:custGeom>
            <a:avLst/>
            <a:gdLst/>
            <a:ahLst/>
            <a:cxnLst/>
            <a:rect l="l" t="t" r="r" b="b"/>
            <a:pathLst>
              <a:path w="4773706" h="2880037">
                <a:moveTo>
                  <a:pt x="0" y="0"/>
                </a:moveTo>
                <a:lnTo>
                  <a:pt x="4773706" y="0"/>
                </a:lnTo>
                <a:lnTo>
                  <a:pt x="4773706" y="2880036"/>
                </a:lnTo>
                <a:lnTo>
                  <a:pt x="0" y="2880036"/>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97" name="Freeform 3"/>
          <p:cNvSpPr/>
          <p:nvPr/>
        </p:nvSpPr>
        <p:spPr>
          <a:xfrm rot="21369000">
            <a:off x="-4966200" y="-1243080"/>
            <a:ext cx="21076920" cy="12054600"/>
          </a:xfrm>
          <a:custGeom>
            <a:avLst/>
            <a:gdLst/>
            <a:ahLst/>
            <a:cxnLst/>
            <a:rect l="l" t="t" r="r" b="b"/>
            <a:pathLst>
              <a:path w="21077335" h="12055101">
                <a:moveTo>
                  <a:pt x="0" y="0"/>
                </a:moveTo>
                <a:lnTo>
                  <a:pt x="21077335" y="0"/>
                </a:lnTo>
                <a:lnTo>
                  <a:pt x="21077335" y="12055101"/>
                </a:lnTo>
                <a:lnTo>
                  <a:pt x="0" y="12055101"/>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sp>
      <p:grpSp>
        <p:nvGrpSpPr>
          <p:cNvPr id="98" name="Group 4"/>
          <p:cNvGrpSpPr/>
          <p:nvPr/>
        </p:nvGrpSpPr>
        <p:grpSpPr>
          <a:xfrm>
            <a:off x="1719000" y="3674160"/>
            <a:ext cx="11115360" cy="4773240"/>
            <a:chOff x="1719000" y="3674160"/>
            <a:chExt cx="11115360" cy="4773240"/>
          </a:xfrm>
        </p:grpSpPr>
        <p:sp>
          <p:nvSpPr>
            <p:cNvPr id="99" name="Freeform 5"/>
            <p:cNvSpPr/>
            <p:nvPr/>
          </p:nvSpPr>
          <p:spPr>
            <a:xfrm>
              <a:off x="1719000" y="3891240"/>
              <a:ext cx="11115360" cy="4556160"/>
            </a:xfrm>
            <a:custGeom>
              <a:avLst/>
              <a:gdLst/>
              <a:ahLst/>
              <a:cxnLst/>
              <a:rect l="l" t="t" r="r" b="b"/>
              <a:pathLst>
                <a:path w="2927627" h="1200025">
                  <a:moveTo>
                    <a:pt x="35520" y="0"/>
                  </a:moveTo>
                  <a:lnTo>
                    <a:pt x="2892106" y="0"/>
                  </a:lnTo>
                  <a:cubicBezTo>
                    <a:pt x="2911724" y="0"/>
                    <a:pt x="2927627" y="15903"/>
                    <a:pt x="2927627" y="35520"/>
                  </a:cubicBezTo>
                  <a:lnTo>
                    <a:pt x="2927627" y="1164505"/>
                  </a:lnTo>
                  <a:cubicBezTo>
                    <a:pt x="2927627" y="1173925"/>
                    <a:pt x="2923884" y="1182960"/>
                    <a:pt x="2917223" y="1189621"/>
                  </a:cubicBezTo>
                  <a:cubicBezTo>
                    <a:pt x="2910561" y="1196283"/>
                    <a:pt x="2901527" y="1200025"/>
                    <a:pt x="2892106" y="1200025"/>
                  </a:cubicBezTo>
                  <a:lnTo>
                    <a:pt x="35520" y="1200025"/>
                  </a:lnTo>
                  <a:cubicBezTo>
                    <a:pt x="15903" y="1200025"/>
                    <a:pt x="0" y="1184122"/>
                    <a:pt x="0" y="1164505"/>
                  </a:cubicBezTo>
                  <a:lnTo>
                    <a:pt x="0" y="35520"/>
                  </a:lnTo>
                  <a:cubicBezTo>
                    <a:pt x="0" y="15903"/>
                    <a:pt x="15903" y="0"/>
                    <a:pt x="35520" y="0"/>
                  </a:cubicBezTo>
                  <a:close/>
                </a:path>
              </a:pathLst>
            </a:custGeom>
            <a:solidFill>
              <a:srgbClr val="0E7658"/>
            </a:solidFill>
            <a:ln w="0">
              <a:noFill/>
            </a:ln>
          </p:spPr>
          <p:style>
            <a:lnRef idx="0">
              <a:scrgbClr r="0" g="0" b="0"/>
            </a:lnRef>
            <a:fillRef idx="0">
              <a:scrgbClr r="0" g="0" b="0"/>
            </a:fillRef>
            <a:effectRef idx="0">
              <a:scrgbClr r="0" g="0" b="0"/>
            </a:effectRef>
            <a:fontRef idx="minor"/>
          </p:style>
        </p:sp>
        <p:sp>
          <p:nvSpPr>
            <p:cNvPr id="100" name="TextBox 6"/>
            <p:cNvSpPr/>
            <p:nvPr/>
          </p:nvSpPr>
          <p:spPr>
            <a:xfrm>
              <a:off x="1719000" y="3674160"/>
              <a:ext cx="11115360" cy="4772880"/>
            </a:xfrm>
            <a:prstGeom prst="rect">
              <a:avLst/>
            </a:prstGeom>
            <a:noFill/>
            <a:ln w="0">
              <a:noFill/>
            </a:ln>
          </p:spPr>
          <p:style>
            <a:lnRef idx="0">
              <a:scrgbClr r="0" g="0" b="0"/>
            </a:lnRef>
            <a:fillRef idx="0">
              <a:scrgbClr r="0" g="0" b="0"/>
            </a:fillRef>
            <a:effectRef idx="0">
              <a:scrgbClr r="0" g="0" b="0"/>
            </a:effectRef>
            <a:fontRef idx="minor"/>
          </p:style>
        </p:sp>
      </p:grpSp>
      <p:sp>
        <p:nvSpPr>
          <p:cNvPr id="101" name="Freeform 7"/>
          <p:cNvSpPr/>
          <p:nvPr/>
        </p:nvSpPr>
        <p:spPr>
          <a:xfrm>
            <a:off x="12305520" y="1578960"/>
            <a:ext cx="6770160" cy="9450720"/>
          </a:xfrm>
          <a:custGeom>
            <a:avLst/>
            <a:gdLst/>
            <a:ahLst/>
            <a:cxnLst/>
            <a:rect l="l" t="t" r="r" b="b"/>
            <a:pathLst>
              <a:path w="6770446" h="9451131">
                <a:moveTo>
                  <a:pt x="0" y="0"/>
                </a:moveTo>
                <a:lnTo>
                  <a:pt x="6770447" y="0"/>
                </a:lnTo>
                <a:lnTo>
                  <a:pt x="6770447" y="9451130"/>
                </a:lnTo>
                <a:lnTo>
                  <a:pt x="0" y="9451130"/>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sp>
      <p:sp>
        <p:nvSpPr>
          <p:cNvPr id="102" name="TextBox 8"/>
          <p:cNvSpPr/>
          <p:nvPr/>
        </p:nvSpPr>
        <p:spPr>
          <a:xfrm>
            <a:off x="1719000" y="1788480"/>
            <a:ext cx="11115360" cy="1270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9998"/>
              </a:lnSpc>
              <a:buNone/>
            </a:pPr>
            <a:r>
              <a:rPr lang="en-US" sz="10000" b="0" strike="noStrike" spc="-1">
                <a:solidFill>
                  <a:srgbClr val="3F4072"/>
                </a:solidFill>
                <a:latin typeface="Londrina Solid"/>
              </a:rPr>
              <a:t>Dataset</a:t>
            </a:r>
            <a:endParaRPr lang="id-ID" sz="10000" b="0" strike="noStrike" spc="-1">
              <a:latin typeface="Arial"/>
            </a:endParaRPr>
          </a:p>
        </p:txBody>
      </p:sp>
      <p:sp>
        <p:nvSpPr>
          <p:cNvPr id="103" name="Freeform 9"/>
          <p:cNvSpPr/>
          <p:nvPr/>
        </p:nvSpPr>
        <p:spPr>
          <a:xfrm flipH="1">
            <a:off x="12304800" y="2422440"/>
            <a:ext cx="1798920" cy="1840320"/>
          </a:xfrm>
          <a:custGeom>
            <a:avLst/>
            <a:gdLst/>
            <a:ahLst/>
            <a:cxnLst/>
            <a:rect l="l" t="t" r="r" b="b"/>
            <a:pathLst>
              <a:path w="1799268" h="1840684">
                <a:moveTo>
                  <a:pt x="1799269" y="0"/>
                </a:moveTo>
                <a:lnTo>
                  <a:pt x="0" y="0"/>
                </a:lnTo>
                <a:lnTo>
                  <a:pt x="0" y="1840683"/>
                </a:lnTo>
                <a:lnTo>
                  <a:pt x="1799269" y="1840683"/>
                </a:lnTo>
                <a:lnTo>
                  <a:pt x="1799269" y="0"/>
                </a:lnTo>
                <a:close/>
              </a:path>
            </a:pathLst>
          </a:custGeom>
          <a:blipFill rotWithShape="0">
            <a:blip r:embed="rId5"/>
            <a:srcRect/>
            <a:stretch/>
          </a:blipFill>
          <a:ln w="0">
            <a:noFill/>
          </a:ln>
        </p:spPr>
        <p:style>
          <a:lnRef idx="0">
            <a:scrgbClr r="0" g="0" b="0"/>
          </a:lnRef>
          <a:fillRef idx="0">
            <a:scrgbClr r="0" g="0" b="0"/>
          </a:fillRef>
          <a:effectRef idx="0">
            <a:scrgbClr r="0" g="0" b="0"/>
          </a:effectRef>
          <a:fontRef idx="minor"/>
        </p:style>
      </p:sp>
      <p:sp>
        <p:nvSpPr>
          <p:cNvPr id="104" name="Freeform 10"/>
          <p:cNvSpPr/>
          <p:nvPr/>
        </p:nvSpPr>
        <p:spPr>
          <a:xfrm rot="20938200">
            <a:off x="-1288080" y="6822720"/>
            <a:ext cx="3717720" cy="4367160"/>
          </a:xfrm>
          <a:custGeom>
            <a:avLst/>
            <a:gdLst/>
            <a:ahLst/>
            <a:cxnLst/>
            <a:rect l="l" t="t" r="r" b="b"/>
            <a:pathLst>
              <a:path w="3717979" h="4367670">
                <a:moveTo>
                  <a:pt x="0" y="0"/>
                </a:moveTo>
                <a:lnTo>
                  <a:pt x="3717979" y="0"/>
                </a:lnTo>
                <a:lnTo>
                  <a:pt x="3717979" y="4367670"/>
                </a:lnTo>
                <a:lnTo>
                  <a:pt x="0" y="4367670"/>
                </a:lnTo>
                <a:lnTo>
                  <a:pt x="0" y="0"/>
                </a:lnTo>
                <a:close/>
              </a:path>
            </a:pathLst>
          </a:custGeom>
          <a:blipFill rotWithShape="0">
            <a:blip r:embed="rId6"/>
            <a:srcRect/>
            <a:stretch/>
          </a:blipFill>
          <a:ln w="0">
            <a:noFill/>
          </a:ln>
        </p:spPr>
        <p:style>
          <a:lnRef idx="0">
            <a:scrgbClr r="0" g="0" b="0"/>
          </a:lnRef>
          <a:fillRef idx="0">
            <a:scrgbClr r="0" g="0" b="0"/>
          </a:fillRef>
          <a:effectRef idx="0">
            <a:scrgbClr r="0" g="0" b="0"/>
          </a:effectRef>
          <a:fontRef idx="minor"/>
        </p:style>
      </p:sp>
      <p:sp>
        <p:nvSpPr>
          <p:cNvPr id="105" name="TextBox 11"/>
          <p:cNvSpPr/>
          <p:nvPr/>
        </p:nvSpPr>
        <p:spPr>
          <a:xfrm>
            <a:off x="2409120" y="4253760"/>
            <a:ext cx="9896040" cy="51508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3600"/>
              </a:lnSpc>
              <a:buNone/>
            </a:pPr>
            <a:r>
              <a:rPr lang="en-US" sz="3000" b="0" strike="noStrike" spc="-1">
                <a:solidFill>
                  <a:srgbClr val="FFFFFF"/>
                </a:solidFill>
                <a:latin typeface="Kollektif"/>
              </a:rPr>
              <a:t>Dataset yang saya gunakan adalah dataset “Padang Cuisine (Indonesian Food Image Dataset)”. Dataset ini berisi image dari 9 macam makanan padang, namun pada projek ini saya hanya mengambil 5 class atau 5 jenis dari 9 makanan padang.Total sample yang digunakan dari dataset ini berjumlah 535.</a:t>
            </a:r>
            <a:endParaRPr lang="id-ID" sz="3000" b="0" strike="noStrike" spc="-1">
              <a:latin typeface="Arial"/>
            </a:endParaRPr>
          </a:p>
          <a:p>
            <a:pPr>
              <a:lnSpc>
                <a:spcPts val="2880"/>
              </a:lnSpc>
              <a:buNone/>
            </a:pPr>
            <a:endParaRPr lang="id-ID" sz="1800" b="0" strike="noStrike" spc="-1">
              <a:latin typeface="Arial"/>
            </a:endParaRPr>
          </a:p>
          <a:p>
            <a:pPr>
              <a:lnSpc>
                <a:spcPts val="2880"/>
              </a:lnSpc>
              <a:buNone/>
            </a:pPr>
            <a:r>
              <a:rPr lang="en-US" sz="2400" b="0" strike="noStrike" spc="-1">
                <a:solidFill>
                  <a:srgbClr val="FFFFFF"/>
                </a:solidFill>
                <a:latin typeface="Kollektif"/>
              </a:rPr>
              <a:t>link: https://www.kaggle.com/datasets/faldoae/padangfood/data?select=dataset_padang_food</a:t>
            </a:r>
            <a:endParaRPr lang="id-ID" sz="2400" b="0" strike="noStrike" spc="-1">
              <a:latin typeface="Arial"/>
            </a:endParaRPr>
          </a:p>
          <a:p>
            <a:pPr>
              <a:lnSpc>
                <a:spcPts val="3841"/>
              </a:lnSpc>
              <a:buNone/>
            </a:pPr>
            <a:endParaRPr lang="id-ID"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0E0F4"/>
        </a:solidFill>
        <a:effectLst/>
      </p:bgPr>
    </p:bg>
    <p:spTree>
      <p:nvGrpSpPr>
        <p:cNvPr id="1" name=""/>
        <p:cNvGrpSpPr/>
        <p:nvPr/>
      </p:nvGrpSpPr>
      <p:grpSpPr>
        <a:xfrm>
          <a:off x="0" y="0"/>
          <a:ext cx="0" cy="0"/>
          <a:chOff x="0" y="0"/>
          <a:chExt cx="0" cy="0"/>
        </a:xfrm>
      </p:grpSpPr>
      <p:grpSp>
        <p:nvGrpSpPr>
          <p:cNvPr id="106" name="Group 2"/>
          <p:cNvGrpSpPr/>
          <p:nvPr/>
        </p:nvGrpSpPr>
        <p:grpSpPr>
          <a:xfrm>
            <a:off x="569160" y="669960"/>
            <a:ext cx="6319440" cy="2577240"/>
            <a:chOff x="569160" y="669960"/>
            <a:chExt cx="6319440" cy="2577240"/>
          </a:xfrm>
        </p:grpSpPr>
        <p:sp>
          <p:nvSpPr>
            <p:cNvPr id="107" name="Freeform 3"/>
            <p:cNvSpPr/>
            <p:nvPr/>
          </p:nvSpPr>
          <p:spPr>
            <a:xfrm>
              <a:off x="569160" y="923400"/>
              <a:ext cx="6319440" cy="2323800"/>
            </a:xfrm>
            <a:custGeom>
              <a:avLst/>
              <a:gdLst/>
              <a:ahLst/>
              <a:cxnLst/>
              <a:rect l="l" t="t" r="r" b="b"/>
              <a:pathLst>
                <a:path w="1664511" h="612084">
                  <a:moveTo>
                    <a:pt x="25725" y="0"/>
                  </a:moveTo>
                  <a:lnTo>
                    <a:pt x="1638786" y="0"/>
                  </a:lnTo>
                  <a:cubicBezTo>
                    <a:pt x="1645609" y="0"/>
                    <a:pt x="1652152" y="2710"/>
                    <a:pt x="1656976" y="7535"/>
                  </a:cubicBezTo>
                  <a:cubicBezTo>
                    <a:pt x="1661801" y="12359"/>
                    <a:pt x="1664511" y="18902"/>
                    <a:pt x="1664511" y="25725"/>
                  </a:cubicBezTo>
                  <a:lnTo>
                    <a:pt x="1664511" y="586359"/>
                  </a:lnTo>
                  <a:cubicBezTo>
                    <a:pt x="1664511" y="593181"/>
                    <a:pt x="1661801" y="599725"/>
                    <a:pt x="1656976" y="604549"/>
                  </a:cubicBezTo>
                  <a:cubicBezTo>
                    <a:pt x="1652152" y="609373"/>
                    <a:pt x="1645609" y="612084"/>
                    <a:pt x="1638786" y="612084"/>
                  </a:cubicBezTo>
                  <a:lnTo>
                    <a:pt x="25725" y="612084"/>
                  </a:lnTo>
                  <a:cubicBezTo>
                    <a:pt x="18902" y="612084"/>
                    <a:pt x="12359" y="609373"/>
                    <a:pt x="7535" y="604549"/>
                  </a:cubicBezTo>
                  <a:cubicBezTo>
                    <a:pt x="2710" y="599725"/>
                    <a:pt x="0" y="593181"/>
                    <a:pt x="0" y="586359"/>
                  </a:cubicBezTo>
                  <a:lnTo>
                    <a:pt x="0" y="25725"/>
                  </a:lnTo>
                  <a:cubicBezTo>
                    <a:pt x="0" y="18902"/>
                    <a:pt x="2710" y="12359"/>
                    <a:pt x="7535" y="7535"/>
                  </a:cubicBezTo>
                  <a:cubicBezTo>
                    <a:pt x="12359" y="2710"/>
                    <a:pt x="18902" y="0"/>
                    <a:pt x="25725" y="0"/>
                  </a:cubicBezTo>
                  <a:close/>
                </a:path>
              </a:pathLst>
            </a:custGeom>
            <a:solidFill>
              <a:srgbClr val="3F4072"/>
            </a:solidFill>
            <a:ln w="0">
              <a:noFill/>
            </a:ln>
          </p:spPr>
          <p:style>
            <a:lnRef idx="0">
              <a:scrgbClr r="0" g="0" b="0"/>
            </a:lnRef>
            <a:fillRef idx="0">
              <a:scrgbClr r="0" g="0" b="0"/>
            </a:fillRef>
            <a:effectRef idx="0">
              <a:scrgbClr r="0" g="0" b="0"/>
            </a:effectRef>
            <a:fontRef idx="minor"/>
          </p:style>
        </p:sp>
        <p:sp>
          <p:nvSpPr>
            <p:cNvPr id="108" name="TextBox 4"/>
            <p:cNvSpPr/>
            <p:nvPr/>
          </p:nvSpPr>
          <p:spPr>
            <a:xfrm>
              <a:off x="569160" y="669960"/>
              <a:ext cx="6319440" cy="2576880"/>
            </a:xfrm>
            <a:prstGeom prst="rect">
              <a:avLst/>
            </a:prstGeom>
            <a:noFill/>
            <a:ln w="0">
              <a:noFill/>
            </a:ln>
          </p:spPr>
          <p:style>
            <a:lnRef idx="0">
              <a:scrgbClr r="0" g="0" b="0"/>
            </a:lnRef>
            <a:fillRef idx="0">
              <a:scrgbClr r="0" g="0" b="0"/>
            </a:fillRef>
            <a:effectRef idx="0">
              <a:scrgbClr r="0" g="0" b="0"/>
            </a:effectRef>
            <a:fontRef idx="minor"/>
          </p:style>
        </p:sp>
      </p:grpSp>
      <p:grpSp>
        <p:nvGrpSpPr>
          <p:cNvPr id="109" name="Group 5"/>
          <p:cNvGrpSpPr/>
          <p:nvPr/>
        </p:nvGrpSpPr>
        <p:grpSpPr>
          <a:xfrm>
            <a:off x="114480" y="1234080"/>
            <a:ext cx="909000" cy="909000"/>
            <a:chOff x="114480" y="1234080"/>
            <a:chExt cx="909000" cy="909000"/>
          </a:xfrm>
        </p:grpSpPr>
        <p:sp>
          <p:nvSpPr>
            <p:cNvPr id="110" name="Freeform 6"/>
            <p:cNvSpPr/>
            <p:nvPr/>
          </p:nvSpPr>
          <p:spPr>
            <a:xfrm>
              <a:off x="114480" y="1234080"/>
              <a:ext cx="909000" cy="909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5B52"/>
            </a:solidFill>
            <a:ln w="0">
              <a:noFill/>
            </a:ln>
          </p:spPr>
          <p:style>
            <a:lnRef idx="0">
              <a:scrgbClr r="0" g="0" b="0"/>
            </a:lnRef>
            <a:fillRef idx="0">
              <a:scrgbClr r="0" g="0" b="0"/>
            </a:fillRef>
            <a:effectRef idx="0">
              <a:scrgbClr r="0" g="0" b="0"/>
            </a:effectRef>
            <a:fontRef idx="minor"/>
          </p:style>
        </p:sp>
        <p:sp>
          <p:nvSpPr>
            <p:cNvPr id="111" name="TextBox 7"/>
            <p:cNvSpPr/>
            <p:nvPr/>
          </p:nvSpPr>
          <p:spPr>
            <a:xfrm>
              <a:off x="199440" y="1244880"/>
              <a:ext cx="738720" cy="81324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a:lnSpc>
                  <a:spcPts val="4748"/>
                </a:lnSpc>
                <a:buNone/>
              </a:pPr>
              <a:r>
                <a:rPr lang="en-US" sz="3390" b="0" strike="noStrike" spc="-1">
                  <a:solidFill>
                    <a:srgbClr val="FFFFFF"/>
                  </a:solidFill>
                  <a:latin typeface="Londrina Solid"/>
                </a:rPr>
                <a:t>1</a:t>
              </a:r>
              <a:endParaRPr lang="id-ID" sz="3390" b="0" strike="noStrike" spc="-1">
                <a:latin typeface="Arial"/>
              </a:endParaRPr>
            </a:p>
          </p:txBody>
        </p:sp>
      </p:grpSp>
      <p:grpSp>
        <p:nvGrpSpPr>
          <p:cNvPr id="112" name="Group 8"/>
          <p:cNvGrpSpPr/>
          <p:nvPr/>
        </p:nvGrpSpPr>
        <p:grpSpPr>
          <a:xfrm>
            <a:off x="670680" y="4379400"/>
            <a:ext cx="6319440" cy="1802520"/>
            <a:chOff x="670680" y="4379400"/>
            <a:chExt cx="6319440" cy="1802520"/>
          </a:xfrm>
        </p:grpSpPr>
        <p:sp>
          <p:nvSpPr>
            <p:cNvPr id="113" name="Freeform 9"/>
            <p:cNvSpPr/>
            <p:nvPr/>
          </p:nvSpPr>
          <p:spPr>
            <a:xfrm>
              <a:off x="670680" y="4632480"/>
              <a:ext cx="6319440" cy="1549440"/>
            </a:xfrm>
            <a:custGeom>
              <a:avLst/>
              <a:gdLst/>
              <a:ahLst/>
              <a:cxnLst/>
              <a:rect l="l" t="t" r="r" b="b"/>
              <a:pathLst>
                <a:path w="1664511" h="408134">
                  <a:moveTo>
                    <a:pt x="25725" y="0"/>
                  </a:moveTo>
                  <a:lnTo>
                    <a:pt x="1638786" y="0"/>
                  </a:lnTo>
                  <a:cubicBezTo>
                    <a:pt x="1645609" y="0"/>
                    <a:pt x="1652152" y="2710"/>
                    <a:pt x="1656976" y="7535"/>
                  </a:cubicBezTo>
                  <a:cubicBezTo>
                    <a:pt x="1661801" y="12359"/>
                    <a:pt x="1664511" y="18902"/>
                    <a:pt x="1664511" y="25725"/>
                  </a:cubicBezTo>
                  <a:lnTo>
                    <a:pt x="1664511" y="382409"/>
                  </a:lnTo>
                  <a:cubicBezTo>
                    <a:pt x="1664511" y="389232"/>
                    <a:pt x="1661801" y="395775"/>
                    <a:pt x="1656976" y="400599"/>
                  </a:cubicBezTo>
                  <a:cubicBezTo>
                    <a:pt x="1652152" y="405424"/>
                    <a:pt x="1645609" y="408134"/>
                    <a:pt x="1638786" y="408134"/>
                  </a:cubicBezTo>
                  <a:lnTo>
                    <a:pt x="25725" y="408134"/>
                  </a:lnTo>
                  <a:cubicBezTo>
                    <a:pt x="18902" y="408134"/>
                    <a:pt x="12359" y="405424"/>
                    <a:pt x="7535" y="400599"/>
                  </a:cubicBezTo>
                  <a:cubicBezTo>
                    <a:pt x="2710" y="395775"/>
                    <a:pt x="0" y="389232"/>
                    <a:pt x="0" y="382409"/>
                  </a:cubicBezTo>
                  <a:lnTo>
                    <a:pt x="0" y="25725"/>
                  </a:lnTo>
                  <a:cubicBezTo>
                    <a:pt x="0" y="18902"/>
                    <a:pt x="2710" y="12359"/>
                    <a:pt x="7535" y="7535"/>
                  </a:cubicBezTo>
                  <a:cubicBezTo>
                    <a:pt x="12359" y="2710"/>
                    <a:pt x="18902" y="0"/>
                    <a:pt x="25725" y="0"/>
                  </a:cubicBezTo>
                  <a:close/>
                </a:path>
              </a:pathLst>
            </a:custGeom>
            <a:solidFill>
              <a:srgbClr val="3F4072"/>
            </a:solidFill>
            <a:ln w="0">
              <a:noFill/>
            </a:ln>
          </p:spPr>
          <p:style>
            <a:lnRef idx="0">
              <a:scrgbClr r="0" g="0" b="0"/>
            </a:lnRef>
            <a:fillRef idx="0">
              <a:scrgbClr r="0" g="0" b="0"/>
            </a:fillRef>
            <a:effectRef idx="0">
              <a:scrgbClr r="0" g="0" b="0"/>
            </a:effectRef>
            <a:fontRef idx="minor"/>
          </p:style>
        </p:sp>
        <p:sp>
          <p:nvSpPr>
            <p:cNvPr id="114" name="TextBox 10"/>
            <p:cNvSpPr/>
            <p:nvPr/>
          </p:nvSpPr>
          <p:spPr>
            <a:xfrm>
              <a:off x="670680" y="4379400"/>
              <a:ext cx="6319440" cy="1802520"/>
            </a:xfrm>
            <a:prstGeom prst="rect">
              <a:avLst/>
            </a:prstGeom>
            <a:noFill/>
            <a:ln w="0">
              <a:noFill/>
            </a:ln>
          </p:spPr>
          <p:style>
            <a:lnRef idx="0">
              <a:scrgbClr r="0" g="0" b="0"/>
            </a:lnRef>
            <a:fillRef idx="0">
              <a:scrgbClr r="0" g="0" b="0"/>
            </a:fillRef>
            <a:effectRef idx="0">
              <a:scrgbClr r="0" g="0" b="0"/>
            </a:effectRef>
            <a:fontRef idx="minor"/>
          </p:style>
        </p:sp>
      </p:grpSp>
      <p:grpSp>
        <p:nvGrpSpPr>
          <p:cNvPr id="115" name="Group 11"/>
          <p:cNvGrpSpPr/>
          <p:nvPr/>
        </p:nvGrpSpPr>
        <p:grpSpPr>
          <a:xfrm>
            <a:off x="215640" y="4943520"/>
            <a:ext cx="909000" cy="909000"/>
            <a:chOff x="215640" y="4943520"/>
            <a:chExt cx="909000" cy="909000"/>
          </a:xfrm>
        </p:grpSpPr>
        <p:sp>
          <p:nvSpPr>
            <p:cNvPr id="116" name="Freeform 12"/>
            <p:cNvSpPr/>
            <p:nvPr/>
          </p:nvSpPr>
          <p:spPr>
            <a:xfrm>
              <a:off x="215640" y="4943520"/>
              <a:ext cx="909000" cy="909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5B52"/>
            </a:solidFill>
            <a:ln w="0">
              <a:noFill/>
            </a:ln>
          </p:spPr>
          <p:style>
            <a:lnRef idx="0">
              <a:scrgbClr r="0" g="0" b="0"/>
            </a:lnRef>
            <a:fillRef idx="0">
              <a:scrgbClr r="0" g="0" b="0"/>
            </a:fillRef>
            <a:effectRef idx="0">
              <a:scrgbClr r="0" g="0" b="0"/>
            </a:effectRef>
            <a:fontRef idx="minor"/>
          </p:style>
        </p:sp>
        <p:sp>
          <p:nvSpPr>
            <p:cNvPr id="117" name="TextBox 13"/>
            <p:cNvSpPr/>
            <p:nvPr/>
          </p:nvSpPr>
          <p:spPr>
            <a:xfrm>
              <a:off x="300960" y="4953960"/>
              <a:ext cx="738720" cy="81324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a:lnSpc>
                  <a:spcPts val="4748"/>
                </a:lnSpc>
                <a:buNone/>
              </a:pPr>
              <a:r>
                <a:rPr lang="en-US" sz="3390" b="0" strike="noStrike" spc="-1">
                  <a:solidFill>
                    <a:srgbClr val="FFFFFF"/>
                  </a:solidFill>
                  <a:latin typeface="Londrina Solid"/>
                </a:rPr>
                <a:t>2</a:t>
              </a:r>
              <a:endParaRPr lang="id-ID" sz="3390" b="0" strike="noStrike" spc="-1">
                <a:latin typeface="Arial"/>
              </a:endParaRPr>
            </a:p>
          </p:txBody>
        </p:sp>
      </p:grpSp>
      <p:grpSp>
        <p:nvGrpSpPr>
          <p:cNvPr id="118" name="Group 14"/>
          <p:cNvGrpSpPr/>
          <p:nvPr/>
        </p:nvGrpSpPr>
        <p:grpSpPr>
          <a:xfrm>
            <a:off x="670680" y="7373160"/>
            <a:ext cx="6319440" cy="2308320"/>
            <a:chOff x="670680" y="7373160"/>
            <a:chExt cx="6319440" cy="2308320"/>
          </a:xfrm>
        </p:grpSpPr>
        <p:sp>
          <p:nvSpPr>
            <p:cNvPr id="119" name="Freeform 15"/>
            <p:cNvSpPr/>
            <p:nvPr/>
          </p:nvSpPr>
          <p:spPr>
            <a:xfrm>
              <a:off x="670680" y="7626600"/>
              <a:ext cx="6319440" cy="2054880"/>
            </a:xfrm>
            <a:custGeom>
              <a:avLst/>
              <a:gdLst/>
              <a:ahLst/>
              <a:cxnLst/>
              <a:rect l="l" t="t" r="r" b="b"/>
              <a:pathLst>
                <a:path w="1664511" h="541278">
                  <a:moveTo>
                    <a:pt x="25725" y="0"/>
                  </a:moveTo>
                  <a:lnTo>
                    <a:pt x="1638786" y="0"/>
                  </a:lnTo>
                  <a:cubicBezTo>
                    <a:pt x="1645609" y="0"/>
                    <a:pt x="1652152" y="2710"/>
                    <a:pt x="1656976" y="7535"/>
                  </a:cubicBezTo>
                  <a:cubicBezTo>
                    <a:pt x="1661801" y="12359"/>
                    <a:pt x="1664511" y="18902"/>
                    <a:pt x="1664511" y="25725"/>
                  </a:cubicBezTo>
                  <a:lnTo>
                    <a:pt x="1664511" y="515553"/>
                  </a:lnTo>
                  <a:cubicBezTo>
                    <a:pt x="1664511" y="522376"/>
                    <a:pt x="1661801" y="528919"/>
                    <a:pt x="1656976" y="533743"/>
                  </a:cubicBezTo>
                  <a:cubicBezTo>
                    <a:pt x="1652152" y="538568"/>
                    <a:pt x="1645609" y="541278"/>
                    <a:pt x="1638786" y="541278"/>
                  </a:cubicBezTo>
                  <a:lnTo>
                    <a:pt x="25725" y="541278"/>
                  </a:lnTo>
                  <a:cubicBezTo>
                    <a:pt x="18902" y="541278"/>
                    <a:pt x="12359" y="538568"/>
                    <a:pt x="7535" y="533743"/>
                  </a:cubicBezTo>
                  <a:cubicBezTo>
                    <a:pt x="2710" y="528919"/>
                    <a:pt x="0" y="522376"/>
                    <a:pt x="0" y="515553"/>
                  </a:cubicBezTo>
                  <a:lnTo>
                    <a:pt x="0" y="25725"/>
                  </a:lnTo>
                  <a:cubicBezTo>
                    <a:pt x="0" y="18902"/>
                    <a:pt x="2710" y="12359"/>
                    <a:pt x="7535" y="7535"/>
                  </a:cubicBezTo>
                  <a:cubicBezTo>
                    <a:pt x="12359" y="2710"/>
                    <a:pt x="18902" y="0"/>
                    <a:pt x="25725" y="0"/>
                  </a:cubicBezTo>
                  <a:close/>
                </a:path>
              </a:pathLst>
            </a:custGeom>
            <a:solidFill>
              <a:srgbClr val="3F4072"/>
            </a:solidFill>
            <a:ln w="0">
              <a:noFill/>
            </a:ln>
          </p:spPr>
          <p:style>
            <a:lnRef idx="0">
              <a:scrgbClr r="0" g="0" b="0"/>
            </a:lnRef>
            <a:fillRef idx="0">
              <a:scrgbClr r="0" g="0" b="0"/>
            </a:fillRef>
            <a:effectRef idx="0">
              <a:scrgbClr r="0" g="0" b="0"/>
            </a:effectRef>
            <a:fontRef idx="minor"/>
          </p:style>
        </p:sp>
        <p:sp>
          <p:nvSpPr>
            <p:cNvPr id="120" name="TextBox 16"/>
            <p:cNvSpPr/>
            <p:nvPr/>
          </p:nvSpPr>
          <p:spPr>
            <a:xfrm>
              <a:off x="670680" y="7373160"/>
              <a:ext cx="6319440" cy="2307960"/>
            </a:xfrm>
            <a:prstGeom prst="rect">
              <a:avLst/>
            </a:prstGeom>
            <a:noFill/>
            <a:ln w="0">
              <a:noFill/>
            </a:ln>
          </p:spPr>
          <p:style>
            <a:lnRef idx="0">
              <a:scrgbClr r="0" g="0" b="0"/>
            </a:lnRef>
            <a:fillRef idx="0">
              <a:scrgbClr r="0" g="0" b="0"/>
            </a:fillRef>
            <a:effectRef idx="0">
              <a:scrgbClr r="0" g="0" b="0"/>
            </a:effectRef>
            <a:fontRef idx="minor"/>
          </p:style>
        </p:sp>
      </p:grpSp>
      <p:grpSp>
        <p:nvGrpSpPr>
          <p:cNvPr id="121" name="Group 17"/>
          <p:cNvGrpSpPr/>
          <p:nvPr/>
        </p:nvGrpSpPr>
        <p:grpSpPr>
          <a:xfrm>
            <a:off x="215640" y="8122320"/>
            <a:ext cx="909000" cy="909000"/>
            <a:chOff x="215640" y="8122320"/>
            <a:chExt cx="909000" cy="909000"/>
          </a:xfrm>
        </p:grpSpPr>
        <p:sp>
          <p:nvSpPr>
            <p:cNvPr id="122" name="Freeform 18"/>
            <p:cNvSpPr/>
            <p:nvPr/>
          </p:nvSpPr>
          <p:spPr>
            <a:xfrm>
              <a:off x="215640" y="8122320"/>
              <a:ext cx="909000" cy="909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5B52"/>
            </a:solidFill>
            <a:ln w="0">
              <a:noFill/>
            </a:ln>
          </p:spPr>
          <p:style>
            <a:lnRef idx="0">
              <a:scrgbClr r="0" g="0" b="0"/>
            </a:lnRef>
            <a:fillRef idx="0">
              <a:scrgbClr r="0" g="0" b="0"/>
            </a:fillRef>
            <a:effectRef idx="0">
              <a:scrgbClr r="0" g="0" b="0"/>
            </a:effectRef>
            <a:fontRef idx="minor"/>
          </p:style>
        </p:sp>
        <p:sp>
          <p:nvSpPr>
            <p:cNvPr id="123" name="TextBox 19"/>
            <p:cNvSpPr/>
            <p:nvPr/>
          </p:nvSpPr>
          <p:spPr>
            <a:xfrm>
              <a:off x="300960" y="8133120"/>
              <a:ext cx="738720" cy="81324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a:lnSpc>
                  <a:spcPts val="4748"/>
                </a:lnSpc>
                <a:buNone/>
              </a:pPr>
              <a:r>
                <a:rPr lang="en-US" sz="3390" b="0" strike="noStrike" spc="-1">
                  <a:solidFill>
                    <a:srgbClr val="FFFFFF"/>
                  </a:solidFill>
                  <a:latin typeface="Londrina Solid"/>
                </a:rPr>
                <a:t>3</a:t>
              </a:r>
              <a:endParaRPr lang="id-ID" sz="3390" b="0" strike="noStrike" spc="-1">
                <a:latin typeface="Arial"/>
              </a:endParaRPr>
            </a:p>
          </p:txBody>
        </p:sp>
      </p:grpSp>
      <p:grpSp>
        <p:nvGrpSpPr>
          <p:cNvPr id="124" name="Group 20"/>
          <p:cNvGrpSpPr/>
          <p:nvPr/>
        </p:nvGrpSpPr>
        <p:grpSpPr>
          <a:xfrm>
            <a:off x="7346160" y="1382400"/>
            <a:ext cx="1405080" cy="1405080"/>
            <a:chOff x="7346160" y="1382400"/>
            <a:chExt cx="1405080" cy="1405080"/>
          </a:xfrm>
        </p:grpSpPr>
        <p:sp>
          <p:nvSpPr>
            <p:cNvPr id="125" name="Freeform 21"/>
            <p:cNvSpPr/>
            <p:nvPr/>
          </p:nvSpPr>
          <p:spPr>
            <a:xfrm>
              <a:off x="7346160" y="1382400"/>
              <a:ext cx="1405080" cy="1405080"/>
            </a:xfrm>
            <a:custGeom>
              <a:avLst/>
              <a:gdLst/>
              <a:ahLst/>
              <a:cxnLst/>
              <a:rect l="l" t="t" r="r" b="b"/>
              <a:pathLst>
                <a:path w="812800" h="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2C2D5D"/>
            </a:solidFill>
            <a:ln w="0">
              <a:noFill/>
            </a:ln>
          </p:spPr>
          <p:style>
            <a:lnRef idx="0">
              <a:scrgbClr r="0" g="0" b="0"/>
            </a:lnRef>
            <a:fillRef idx="0">
              <a:scrgbClr r="0" g="0" b="0"/>
            </a:fillRef>
            <a:effectRef idx="0">
              <a:scrgbClr r="0" g="0" b="0"/>
            </a:effectRef>
            <a:fontRef idx="minor"/>
          </p:style>
        </p:sp>
        <p:sp>
          <p:nvSpPr>
            <p:cNvPr id="126" name="TextBox 22"/>
            <p:cNvSpPr/>
            <p:nvPr/>
          </p:nvSpPr>
          <p:spPr>
            <a:xfrm>
              <a:off x="7346160" y="1635120"/>
              <a:ext cx="1229400" cy="801360"/>
            </a:xfrm>
            <a:prstGeom prst="rect">
              <a:avLst/>
            </a:prstGeom>
            <a:noFill/>
            <a:ln w="0">
              <a:noFill/>
            </a:ln>
          </p:spPr>
          <p:style>
            <a:lnRef idx="0">
              <a:scrgbClr r="0" g="0" b="0"/>
            </a:lnRef>
            <a:fillRef idx="0">
              <a:scrgbClr r="0" g="0" b="0"/>
            </a:fillRef>
            <a:effectRef idx="0">
              <a:scrgbClr r="0" g="0" b="0"/>
            </a:effectRef>
            <a:fontRef idx="minor"/>
          </p:style>
        </p:sp>
      </p:grpSp>
      <p:sp>
        <p:nvSpPr>
          <p:cNvPr id="127" name="Freeform 23"/>
          <p:cNvSpPr/>
          <p:nvPr/>
        </p:nvSpPr>
        <p:spPr>
          <a:xfrm>
            <a:off x="9163080" y="1532160"/>
            <a:ext cx="8446320" cy="1207800"/>
          </a:xfrm>
          <a:custGeom>
            <a:avLst/>
            <a:gdLst/>
            <a:ahLst/>
            <a:cxnLst/>
            <a:rect l="l" t="t" r="r" b="b"/>
            <a:pathLst>
              <a:path w="8446792" h="1208193">
                <a:moveTo>
                  <a:pt x="0" y="0"/>
                </a:moveTo>
                <a:lnTo>
                  <a:pt x="8446792" y="0"/>
                </a:lnTo>
                <a:lnTo>
                  <a:pt x="8446792" y="1208192"/>
                </a:lnTo>
                <a:lnTo>
                  <a:pt x="0" y="1208192"/>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grpSp>
        <p:nvGrpSpPr>
          <p:cNvPr id="128" name="Group 24"/>
          <p:cNvGrpSpPr/>
          <p:nvPr/>
        </p:nvGrpSpPr>
        <p:grpSpPr>
          <a:xfrm>
            <a:off x="7409520" y="4650120"/>
            <a:ext cx="1405080" cy="1405080"/>
            <a:chOff x="7409520" y="4650120"/>
            <a:chExt cx="1405080" cy="1405080"/>
          </a:xfrm>
        </p:grpSpPr>
        <p:sp>
          <p:nvSpPr>
            <p:cNvPr id="129" name="Freeform 25"/>
            <p:cNvSpPr/>
            <p:nvPr/>
          </p:nvSpPr>
          <p:spPr>
            <a:xfrm>
              <a:off x="7409520" y="4650120"/>
              <a:ext cx="1405080" cy="1405080"/>
            </a:xfrm>
            <a:custGeom>
              <a:avLst/>
              <a:gdLst/>
              <a:ahLst/>
              <a:cxnLst/>
              <a:rect l="l" t="t" r="r" b="b"/>
              <a:pathLst>
                <a:path w="812800" h="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2C2D5D"/>
            </a:solidFill>
            <a:ln w="0">
              <a:noFill/>
            </a:ln>
          </p:spPr>
          <p:style>
            <a:lnRef idx="0">
              <a:scrgbClr r="0" g="0" b="0"/>
            </a:lnRef>
            <a:fillRef idx="0">
              <a:scrgbClr r="0" g="0" b="0"/>
            </a:fillRef>
            <a:effectRef idx="0">
              <a:scrgbClr r="0" g="0" b="0"/>
            </a:effectRef>
            <a:fontRef idx="minor"/>
          </p:style>
        </p:sp>
        <p:sp>
          <p:nvSpPr>
            <p:cNvPr id="130" name="TextBox 26"/>
            <p:cNvSpPr/>
            <p:nvPr/>
          </p:nvSpPr>
          <p:spPr>
            <a:xfrm>
              <a:off x="7409520" y="4902840"/>
              <a:ext cx="1229400" cy="801360"/>
            </a:xfrm>
            <a:prstGeom prst="rect">
              <a:avLst/>
            </a:prstGeom>
            <a:noFill/>
            <a:ln w="0">
              <a:noFill/>
            </a:ln>
          </p:spPr>
          <p:style>
            <a:lnRef idx="0">
              <a:scrgbClr r="0" g="0" b="0"/>
            </a:lnRef>
            <a:fillRef idx="0">
              <a:scrgbClr r="0" g="0" b="0"/>
            </a:fillRef>
            <a:effectRef idx="0">
              <a:scrgbClr r="0" g="0" b="0"/>
            </a:effectRef>
            <a:fontRef idx="minor"/>
          </p:style>
        </p:sp>
      </p:grpSp>
      <p:sp>
        <p:nvSpPr>
          <p:cNvPr id="131" name="Freeform 27"/>
          <p:cNvSpPr/>
          <p:nvPr/>
        </p:nvSpPr>
        <p:spPr>
          <a:xfrm>
            <a:off x="9281880" y="4694040"/>
            <a:ext cx="8391240" cy="1158480"/>
          </a:xfrm>
          <a:custGeom>
            <a:avLst/>
            <a:gdLst/>
            <a:ahLst/>
            <a:cxnLst/>
            <a:rect l="l" t="t" r="r" b="b"/>
            <a:pathLst>
              <a:path w="8391458" h="1158894">
                <a:moveTo>
                  <a:pt x="0" y="0"/>
                </a:moveTo>
                <a:lnTo>
                  <a:pt x="8391458" y="0"/>
                </a:lnTo>
                <a:lnTo>
                  <a:pt x="8391458" y="1158894"/>
                </a:lnTo>
                <a:lnTo>
                  <a:pt x="0" y="1158894"/>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sp>
      <p:grpSp>
        <p:nvGrpSpPr>
          <p:cNvPr id="132" name="Group 28"/>
          <p:cNvGrpSpPr/>
          <p:nvPr/>
        </p:nvGrpSpPr>
        <p:grpSpPr>
          <a:xfrm>
            <a:off x="7346160" y="7874280"/>
            <a:ext cx="1405080" cy="1405080"/>
            <a:chOff x="7346160" y="7874280"/>
            <a:chExt cx="1405080" cy="1405080"/>
          </a:xfrm>
        </p:grpSpPr>
        <p:sp>
          <p:nvSpPr>
            <p:cNvPr id="133" name="Freeform 29"/>
            <p:cNvSpPr/>
            <p:nvPr/>
          </p:nvSpPr>
          <p:spPr>
            <a:xfrm>
              <a:off x="7346160" y="7874280"/>
              <a:ext cx="1405080" cy="1405080"/>
            </a:xfrm>
            <a:custGeom>
              <a:avLst/>
              <a:gdLst/>
              <a:ahLst/>
              <a:cxnLst/>
              <a:rect l="l" t="t" r="r" b="b"/>
              <a:pathLst>
                <a:path w="812800" h="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2C2D5D"/>
            </a:solidFill>
            <a:ln w="0">
              <a:noFill/>
            </a:ln>
          </p:spPr>
          <p:style>
            <a:lnRef idx="0">
              <a:scrgbClr r="0" g="0" b="0"/>
            </a:lnRef>
            <a:fillRef idx="0">
              <a:scrgbClr r="0" g="0" b="0"/>
            </a:fillRef>
            <a:effectRef idx="0">
              <a:scrgbClr r="0" g="0" b="0"/>
            </a:effectRef>
            <a:fontRef idx="minor"/>
          </p:style>
        </p:sp>
        <p:sp>
          <p:nvSpPr>
            <p:cNvPr id="134" name="TextBox 30"/>
            <p:cNvSpPr/>
            <p:nvPr/>
          </p:nvSpPr>
          <p:spPr>
            <a:xfrm>
              <a:off x="7346160" y="8127000"/>
              <a:ext cx="1229400" cy="801360"/>
            </a:xfrm>
            <a:prstGeom prst="rect">
              <a:avLst/>
            </a:prstGeom>
            <a:noFill/>
            <a:ln w="0">
              <a:noFill/>
            </a:ln>
          </p:spPr>
          <p:style>
            <a:lnRef idx="0">
              <a:scrgbClr r="0" g="0" b="0"/>
            </a:lnRef>
            <a:fillRef idx="0">
              <a:scrgbClr r="0" g="0" b="0"/>
            </a:fillRef>
            <a:effectRef idx="0">
              <a:scrgbClr r="0" g="0" b="0"/>
            </a:effectRef>
            <a:fontRef idx="minor"/>
          </p:style>
        </p:sp>
      </p:grpSp>
      <p:sp>
        <p:nvSpPr>
          <p:cNvPr id="135" name="Freeform 31"/>
          <p:cNvSpPr/>
          <p:nvPr/>
        </p:nvSpPr>
        <p:spPr>
          <a:xfrm>
            <a:off x="9281880" y="7626600"/>
            <a:ext cx="5820120" cy="1806840"/>
          </a:xfrm>
          <a:custGeom>
            <a:avLst/>
            <a:gdLst/>
            <a:ahLst/>
            <a:cxnLst/>
            <a:rect l="l" t="t" r="r" b="b"/>
            <a:pathLst>
              <a:path w="5820434" h="1807204">
                <a:moveTo>
                  <a:pt x="0" y="0"/>
                </a:moveTo>
                <a:lnTo>
                  <a:pt x="5820433" y="0"/>
                </a:lnTo>
                <a:lnTo>
                  <a:pt x="5820433" y="1807204"/>
                </a:lnTo>
                <a:lnTo>
                  <a:pt x="0" y="1807204"/>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sp>
      <p:sp>
        <p:nvSpPr>
          <p:cNvPr id="136" name="TextBox 32"/>
          <p:cNvSpPr/>
          <p:nvPr/>
        </p:nvSpPr>
        <p:spPr>
          <a:xfrm>
            <a:off x="1429200" y="7887240"/>
            <a:ext cx="5257080" cy="2211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903"/>
              </a:lnSpc>
              <a:buNone/>
            </a:pPr>
            <a:r>
              <a:rPr lang="en-US" sz="2420" b="0" strike="noStrike" spc="-1">
                <a:solidFill>
                  <a:srgbClr val="FFFFFF"/>
                </a:solidFill>
                <a:latin typeface="Kollektif"/>
              </a:rPr>
              <a:t>Jenis optimasi yang digunakan adalah “Adam”, karena cocok untuk berbagai macam tugas, mudah diatur, seringkali memberikan konvergensi yang cepat.</a:t>
            </a:r>
            <a:endParaRPr lang="id-ID" sz="2420" b="0" strike="noStrike" spc="-1">
              <a:latin typeface="Arial"/>
            </a:endParaRPr>
          </a:p>
        </p:txBody>
      </p:sp>
      <p:sp>
        <p:nvSpPr>
          <p:cNvPr id="137" name="TextBox 33"/>
          <p:cNvSpPr/>
          <p:nvPr/>
        </p:nvSpPr>
        <p:spPr>
          <a:xfrm>
            <a:off x="1594440" y="4971960"/>
            <a:ext cx="4081680" cy="737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903"/>
              </a:lnSpc>
              <a:buNone/>
            </a:pPr>
            <a:r>
              <a:rPr lang="en-US" sz="2420" b="0" strike="noStrike" spc="-1">
                <a:solidFill>
                  <a:srgbClr val="FFFFFF"/>
                </a:solidFill>
                <a:latin typeface="Kollektif"/>
              </a:rPr>
              <a:t>Label untuk setiap dataset berjumlah 5 class.</a:t>
            </a:r>
            <a:endParaRPr lang="id-ID" sz="2420" b="0" strike="noStrike" spc="-1">
              <a:latin typeface="Arial"/>
            </a:endParaRPr>
          </a:p>
        </p:txBody>
      </p:sp>
      <p:sp>
        <p:nvSpPr>
          <p:cNvPr id="138" name="TextBox 34"/>
          <p:cNvSpPr/>
          <p:nvPr/>
        </p:nvSpPr>
        <p:spPr>
          <a:xfrm>
            <a:off x="1531080" y="1243440"/>
            <a:ext cx="4959000" cy="1846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908"/>
              </a:lnSpc>
              <a:buNone/>
            </a:pPr>
            <a:r>
              <a:rPr lang="en-US" sz="2420" b="0" strike="noStrike" spc="-1">
                <a:solidFill>
                  <a:srgbClr val="FFFFFF"/>
                </a:solidFill>
                <a:latin typeface="Kollektif"/>
              </a:rPr>
              <a:t>Setiap gambar memberikan 67,500 fitur (150 * 150 * 3). Jumlah fitur ini akan menjadi panjang vektor fitur untuk setiap gambar.</a:t>
            </a:r>
            <a:endParaRPr lang="id-ID" sz="2420" b="0" strike="noStrike" spc="-1">
              <a:latin typeface="Arial"/>
            </a:endParaRPr>
          </a:p>
        </p:txBody>
      </p:sp>
      <p:sp>
        <p:nvSpPr>
          <p:cNvPr id="139" name="Freeform 35"/>
          <p:cNvSpPr/>
          <p:nvPr/>
        </p:nvSpPr>
        <p:spPr>
          <a:xfrm rot="1804200">
            <a:off x="15906600" y="6951960"/>
            <a:ext cx="3274560" cy="4611960"/>
          </a:xfrm>
          <a:custGeom>
            <a:avLst/>
            <a:gdLst/>
            <a:ahLst/>
            <a:cxnLst/>
            <a:rect l="l" t="t" r="r" b="b"/>
            <a:pathLst>
              <a:path w="3274780" h="4612366">
                <a:moveTo>
                  <a:pt x="0" y="0"/>
                </a:moveTo>
                <a:lnTo>
                  <a:pt x="3274779" y="0"/>
                </a:lnTo>
                <a:lnTo>
                  <a:pt x="3274779" y="4612366"/>
                </a:lnTo>
                <a:lnTo>
                  <a:pt x="0" y="4612366"/>
                </a:lnTo>
                <a:lnTo>
                  <a:pt x="0" y="0"/>
                </a:lnTo>
                <a:close/>
              </a:path>
            </a:pathLst>
          </a:custGeom>
          <a:blipFill rotWithShape="0">
            <a:blip r:embed="rId5"/>
            <a:srcRect/>
            <a:stretch/>
          </a:blipFill>
          <a:ln w="0">
            <a:noFill/>
          </a:ln>
        </p:spPr>
        <p:style>
          <a:lnRef idx="0">
            <a:scrgbClr r="0" g="0" b="0"/>
          </a:lnRef>
          <a:fillRef idx="0">
            <a:scrgbClr r="0" g="0" b="0"/>
          </a:fillRef>
          <a:effectRef idx="0">
            <a:scrgbClr r="0" g="0" b="0"/>
          </a:effectRef>
          <a:fontRef idx="minor"/>
        </p:style>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F4072"/>
        </a:solidFill>
        <a:effectLst/>
      </p:bgPr>
    </p:bg>
    <p:spTree>
      <p:nvGrpSpPr>
        <p:cNvPr id="1" name=""/>
        <p:cNvGrpSpPr/>
        <p:nvPr/>
      </p:nvGrpSpPr>
      <p:grpSpPr>
        <a:xfrm>
          <a:off x="0" y="0"/>
          <a:ext cx="0" cy="0"/>
          <a:chOff x="0" y="0"/>
          <a:chExt cx="0" cy="0"/>
        </a:xfrm>
      </p:grpSpPr>
      <p:sp>
        <p:nvSpPr>
          <p:cNvPr id="140" name="Freeform 2"/>
          <p:cNvSpPr/>
          <p:nvPr/>
        </p:nvSpPr>
        <p:spPr>
          <a:xfrm rot="21478800">
            <a:off x="-735840" y="-571680"/>
            <a:ext cx="19759680" cy="11301480"/>
          </a:xfrm>
          <a:custGeom>
            <a:avLst/>
            <a:gdLst/>
            <a:ahLst/>
            <a:cxnLst/>
            <a:rect l="l" t="t" r="r" b="b"/>
            <a:pathLst>
              <a:path w="19760022" h="11301669">
                <a:moveTo>
                  <a:pt x="0" y="0"/>
                </a:moveTo>
                <a:lnTo>
                  <a:pt x="19760022" y="0"/>
                </a:lnTo>
                <a:lnTo>
                  <a:pt x="19760022" y="11301669"/>
                </a:lnTo>
                <a:lnTo>
                  <a:pt x="0" y="11301669"/>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grpSp>
        <p:nvGrpSpPr>
          <p:cNvPr id="141" name="Group 3"/>
          <p:cNvGrpSpPr/>
          <p:nvPr/>
        </p:nvGrpSpPr>
        <p:grpSpPr>
          <a:xfrm>
            <a:off x="9365040" y="248760"/>
            <a:ext cx="7775640" cy="3118320"/>
            <a:chOff x="9365040" y="248760"/>
            <a:chExt cx="7775640" cy="3118320"/>
          </a:xfrm>
        </p:grpSpPr>
        <p:sp>
          <p:nvSpPr>
            <p:cNvPr id="142" name="Freeform 4"/>
            <p:cNvSpPr/>
            <p:nvPr/>
          </p:nvSpPr>
          <p:spPr>
            <a:xfrm>
              <a:off x="9365040" y="465480"/>
              <a:ext cx="7775640" cy="2901600"/>
            </a:xfrm>
            <a:custGeom>
              <a:avLst/>
              <a:gdLst/>
              <a:ahLst/>
              <a:cxnLst/>
              <a:rect l="l" t="t" r="r" b="b"/>
              <a:pathLst>
                <a:path w="2047984" h="764261">
                  <a:moveTo>
                    <a:pt x="14934" y="0"/>
                  </a:moveTo>
                  <a:lnTo>
                    <a:pt x="2033049" y="0"/>
                  </a:lnTo>
                  <a:cubicBezTo>
                    <a:pt x="2037010" y="0"/>
                    <a:pt x="2040809" y="1573"/>
                    <a:pt x="2043610" y="4374"/>
                  </a:cubicBezTo>
                  <a:cubicBezTo>
                    <a:pt x="2046410" y="7175"/>
                    <a:pt x="2047984" y="10974"/>
                    <a:pt x="2047984" y="14934"/>
                  </a:cubicBezTo>
                  <a:lnTo>
                    <a:pt x="2047984" y="749327"/>
                  </a:lnTo>
                  <a:cubicBezTo>
                    <a:pt x="2047984" y="753288"/>
                    <a:pt x="2046410" y="757087"/>
                    <a:pt x="2043610" y="759887"/>
                  </a:cubicBezTo>
                  <a:cubicBezTo>
                    <a:pt x="2040809" y="762688"/>
                    <a:pt x="2037010" y="764261"/>
                    <a:pt x="2033049" y="764261"/>
                  </a:cubicBezTo>
                  <a:lnTo>
                    <a:pt x="14934" y="764261"/>
                  </a:lnTo>
                  <a:cubicBezTo>
                    <a:pt x="10974" y="764261"/>
                    <a:pt x="7175" y="762688"/>
                    <a:pt x="4374" y="759887"/>
                  </a:cubicBezTo>
                  <a:cubicBezTo>
                    <a:pt x="1573" y="757087"/>
                    <a:pt x="0" y="753288"/>
                    <a:pt x="0" y="749327"/>
                  </a:cubicBezTo>
                  <a:lnTo>
                    <a:pt x="0" y="14934"/>
                  </a:lnTo>
                  <a:cubicBezTo>
                    <a:pt x="0" y="10974"/>
                    <a:pt x="1573" y="7175"/>
                    <a:pt x="4374" y="4374"/>
                  </a:cubicBezTo>
                  <a:cubicBezTo>
                    <a:pt x="7175" y="1573"/>
                    <a:pt x="10974" y="0"/>
                    <a:pt x="14934" y="0"/>
                  </a:cubicBezTo>
                  <a:close/>
                </a:path>
              </a:pathLst>
            </a:custGeom>
            <a:solidFill>
              <a:srgbClr val="0E7658"/>
            </a:solidFill>
            <a:ln w="0">
              <a:noFill/>
            </a:ln>
          </p:spPr>
          <p:style>
            <a:lnRef idx="0">
              <a:scrgbClr r="0" g="0" b="0"/>
            </a:lnRef>
            <a:fillRef idx="0">
              <a:scrgbClr r="0" g="0" b="0"/>
            </a:fillRef>
            <a:effectRef idx="0">
              <a:scrgbClr r="0" g="0" b="0"/>
            </a:effectRef>
            <a:fontRef idx="minor"/>
          </p:style>
        </p:sp>
        <p:sp>
          <p:nvSpPr>
            <p:cNvPr id="143" name="TextBox 5"/>
            <p:cNvSpPr/>
            <p:nvPr/>
          </p:nvSpPr>
          <p:spPr>
            <a:xfrm>
              <a:off x="9365040" y="248760"/>
              <a:ext cx="7775640" cy="3118320"/>
            </a:xfrm>
            <a:prstGeom prst="rect">
              <a:avLst/>
            </a:prstGeom>
            <a:noFill/>
            <a:ln w="0">
              <a:noFill/>
            </a:ln>
          </p:spPr>
          <p:style>
            <a:lnRef idx="0">
              <a:scrgbClr r="0" g="0" b="0"/>
            </a:lnRef>
            <a:fillRef idx="0">
              <a:scrgbClr r="0" g="0" b="0"/>
            </a:fillRef>
            <a:effectRef idx="0">
              <a:scrgbClr r="0" g="0" b="0"/>
            </a:effectRef>
            <a:fontRef idx="minor"/>
          </p:style>
        </p:sp>
      </p:grpSp>
      <p:grpSp>
        <p:nvGrpSpPr>
          <p:cNvPr id="144" name="Group 6"/>
          <p:cNvGrpSpPr/>
          <p:nvPr/>
        </p:nvGrpSpPr>
        <p:grpSpPr>
          <a:xfrm>
            <a:off x="8577720" y="567360"/>
            <a:ext cx="909000" cy="909000"/>
            <a:chOff x="8577720" y="567360"/>
            <a:chExt cx="909000" cy="909000"/>
          </a:xfrm>
        </p:grpSpPr>
        <p:sp>
          <p:nvSpPr>
            <p:cNvPr id="145" name="Freeform 7"/>
            <p:cNvSpPr/>
            <p:nvPr/>
          </p:nvSpPr>
          <p:spPr>
            <a:xfrm>
              <a:off x="8577720" y="567360"/>
              <a:ext cx="909000" cy="909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5B52"/>
            </a:solidFill>
            <a:ln w="0">
              <a:noFill/>
            </a:ln>
          </p:spPr>
          <p:style>
            <a:lnRef idx="0">
              <a:scrgbClr r="0" g="0" b="0"/>
            </a:lnRef>
            <a:fillRef idx="0">
              <a:scrgbClr r="0" g="0" b="0"/>
            </a:fillRef>
            <a:effectRef idx="0">
              <a:scrgbClr r="0" g="0" b="0"/>
            </a:effectRef>
            <a:fontRef idx="minor"/>
          </p:style>
        </p:sp>
        <p:sp>
          <p:nvSpPr>
            <p:cNvPr id="146" name="TextBox 8"/>
            <p:cNvSpPr/>
            <p:nvPr/>
          </p:nvSpPr>
          <p:spPr>
            <a:xfrm>
              <a:off x="8663040" y="577800"/>
              <a:ext cx="738720" cy="81324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a:lnSpc>
                  <a:spcPts val="4748"/>
                </a:lnSpc>
                <a:buNone/>
              </a:pPr>
              <a:r>
                <a:rPr lang="en-US" sz="3390" b="0" strike="noStrike" spc="-1">
                  <a:solidFill>
                    <a:srgbClr val="FFFFFF"/>
                  </a:solidFill>
                  <a:latin typeface="Londrina Solid"/>
                </a:rPr>
                <a:t>4</a:t>
              </a:r>
              <a:endParaRPr lang="id-ID" sz="3390" b="0" strike="noStrike" spc="-1">
                <a:latin typeface="Arial"/>
              </a:endParaRPr>
            </a:p>
          </p:txBody>
        </p:sp>
      </p:grpSp>
      <p:grpSp>
        <p:nvGrpSpPr>
          <p:cNvPr id="147" name="Group 9"/>
          <p:cNvGrpSpPr/>
          <p:nvPr/>
        </p:nvGrpSpPr>
        <p:grpSpPr>
          <a:xfrm>
            <a:off x="6707520" y="6539400"/>
            <a:ext cx="9915840" cy="2951280"/>
            <a:chOff x="6707520" y="6539400"/>
            <a:chExt cx="9915840" cy="2951280"/>
          </a:xfrm>
        </p:grpSpPr>
        <p:sp>
          <p:nvSpPr>
            <p:cNvPr id="148" name="Freeform 10"/>
            <p:cNvSpPr/>
            <p:nvPr/>
          </p:nvSpPr>
          <p:spPr>
            <a:xfrm>
              <a:off x="6707520" y="6756480"/>
              <a:ext cx="9915840" cy="2734200"/>
            </a:xfrm>
            <a:custGeom>
              <a:avLst/>
              <a:gdLst/>
              <a:ahLst/>
              <a:cxnLst/>
              <a:rect l="l" t="t" r="r" b="b"/>
              <a:pathLst>
                <a:path w="2611651" h="720169">
                  <a:moveTo>
                    <a:pt x="11711" y="0"/>
                  </a:moveTo>
                  <a:lnTo>
                    <a:pt x="2599940" y="0"/>
                  </a:lnTo>
                  <a:cubicBezTo>
                    <a:pt x="2603046" y="0"/>
                    <a:pt x="2606025" y="1234"/>
                    <a:pt x="2608221" y="3430"/>
                  </a:cubicBezTo>
                  <a:cubicBezTo>
                    <a:pt x="2610417" y="5626"/>
                    <a:pt x="2611651" y="8605"/>
                    <a:pt x="2611651" y="11711"/>
                  </a:cubicBezTo>
                  <a:lnTo>
                    <a:pt x="2611651" y="708458"/>
                  </a:lnTo>
                  <a:cubicBezTo>
                    <a:pt x="2611651" y="711564"/>
                    <a:pt x="2610417" y="714543"/>
                    <a:pt x="2608221" y="716739"/>
                  </a:cubicBezTo>
                  <a:cubicBezTo>
                    <a:pt x="2606025" y="718936"/>
                    <a:pt x="2603046" y="720169"/>
                    <a:pt x="2599940" y="720169"/>
                  </a:cubicBezTo>
                  <a:lnTo>
                    <a:pt x="11711" y="720169"/>
                  </a:lnTo>
                  <a:cubicBezTo>
                    <a:pt x="8605" y="720169"/>
                    <a:pt x="5626" y="718936"/>
                    <a:pt x="3430" y="716739"/>
                  </a:cubicBezTo>
                  <a:cubicBezTo>
                    <a:pt x="1234" y="714543"/>
                    <a:pt x="0" y="711564"/>
                    <a:pt x="0" y="708458"/>
                  </a:cubicBezTo>
                  <a:lnTo>
                    <a:pt x="0" y="11711"/>
                  </a:lnTo>
                  <a:cubicBezTo>
                    <a:pt x="0" y="8605"/>
                    <a:pt x="1234" y="5626"/>
                    <a:pt x="3430" y="3430"/>
                  </a:cubicBezTo>
                  <a:cubicBezTo>
                    <a:pt x="5626" y="1234"/>
                    <a:pt x="8605" y="0"/>
                    <a:pt x="11711" y="0"/>
                  </a:cubicBezTo>
                  <a:close/>
                </a:path>
              </a:pathLst>
            </a:custGeom>
            <a:solidFill>
              <a:srgbClr val="0E7658"/>
            </a:solidFill>
            <a:ln w="0">
              <a:noFill/>
            </a:ln>
          </p:spPr>
          <p:style>
            <a:lnRef idx="0">
              <a:scrgbClr r="0" g="0" b="0"/>
            </a:lnRef>
            <a:fillRef idx="0">
              <a:scrgbClr r="0" g="0" b="0"/>
            </a:fillRef>
            <a:effectRef idx="0">
              <a:scrgbClr r="0" g="0" b="0"/>
            </a:effectRef>
            <a:fontRef idx="minor"/>
          </p:style>
        </p:sp>
        <p:sp>
          <p:nvSpPr>
            <p:cNvPr id="149" name="TextBox 11"/>
            <p:cNvSpPr/>
            <p:nvPr/>
          </p:nvSpPr>
          <p:spPr>
            <a:xfrm>
              <a:off x="6707520" y="6539400"/>
              <a:ext cx="9915840" cy="2950920"/>
            </a:xfrm>
            <a:prstGeom prst="rect">
              <a:avLst/>
            </a:prstGeom>
            <a:noFill/>
            <a:ln w="0">
              <a:noFill/>
            </a:ln>
          </p:spPr>
          <p:style>
            <a:lnRef idx="0">
              <a:scrgbClr r="0" g="0" b="0"/>
            </a:lnRef>
            <a:fillRef idx="0">
              <a:scrgbClr r="0" g="0" b="0"/>
            </a:fillRef>
            <a:effectRef idx="0">
              <a:scrgbClr r="0" g="0" b="0"/>
            </a:effectRef>
            <a:fontRef idx="minor"/>
          </p:style>
        </p:sp>
      </p:grpSp>
      <p:grpSp>
        <p:nvGrpSpPr>
          <p:cNvPr id="150" name="Group 12"/>
          <p:cNvGrpSpPr/>
          <p:nvPr/>
        </p:nvGrpSpPr>
        <p:grpSpPr>
          <a:xfrm>
            <a:off x="6252840" y="6756480"/>
            <a:ext cx="909000" cy="909000"/>
            <a:chOff x="6252840" y="6756480"/>
            <a:chExt cx="909000" cy="909000"/>
          </a:xfrm>
        </p:grpSpPr>
        <p:sp>
          <p:nvSpPr>
            <p:cNvPr id="151" name="Freeform 13"/>
            <p:cNvSpPr/>
            <p:nvPr/>
          </p:nvSpPr>
          <p:spPr>
            <a:xfrm>
              <a:off x="6252840" y="6756480"/>
              <a:ext cx="909000" cy="909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5B52"/>
            </a:solidFill>
            <a:ln w="0">
              <a:noFill/>
            </a:ln>
          </p:spPr>
          <p:style>
            <a:lnRef idx="0">
              <a:scrgbClr r="0" g="0" b="0"/>
            </a:lnRef>
            <a:fillRef idx="0">
              <a:scrgbClr r="0" g="0" b="0"/>
            </a:fillRef>
            <a:effectRef idx="0">
              <a:scrgbClr r="0" g="0" b="0"/>
            </a:effectRef>
            <a:fontRef idx="minor"/>
          </p:style>
        </p:sp>
        <p:sp>
          <p:nvSpPr>
            <p:cNvPr id="152" name="TextBox 14"/>
            <p:cNvSpPr/>
            <p:nvPr/>
          </p:nvSpPr>
          <p:spPr>
            <a:xfrm>
              <a:off x="6338160" y="6766920"/>
              <a:ext cx="738720" cy="81324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a:lnSpc>
                  <a:spcPts val="4748"/>
                </a:lnSpc>
                <a:buNone/>
              </a:pPr>
              <a:r>
                <a:rPr lang="en-US" sz="3390" b="0" strike="noStrike" spc="-1">
                  <a:solidFill>
                    <a:srgbClr val="FFFFFF"/>
                  </a:solidFill>
                  <a:latin typeface="Londrina Solid"/>
                </a:rPr>
                <a:t>5</a:t>
              </a:r>
              <a:endParaRPr lang="id-ID" sz="3390" b="0" strike="noStrike" spc="-1">
                <a:latin typeface="Arial"/>
              </a:endParaRPr>
            </a:p>
          </p:txBody>
        </p:sp>
      </p:grpSp>
      <p:sp>
        <p:nvSpPr>
          <p:cNvPr id="153" name="Freeform 15"/>
          <p:cNvSpPr/>
          <p:nvPr/>
        </p:nvSpPr>
        <p:spPr>
          <a:xfrm>
            <a:off x="456480" y="3624840"/>
            <a:ext cx="9529200" cy="2655000"/>
          </a:xfrm>
          <a:custGeom>
            <a:avLst/>
            <a:gdLst/>
            <a:ahLst/>
            <a:cxnLst/>
            <a:rect l="l" t="t" r="r" b="b"/>
            <a:pathLst>
              <a:path w="9529729" h="2655180">
                <a:moveTo>
                  <a:pt x="0" y="0"/>
                </a:moveTo>
                <a:lnTo>
                  <a:pt x="9529729" y="0"/>
                </a:lnTo>
                <a:lnTo>
                  <a:pt x="9529729" y="2655179"/>
                </a:lnTo>
                <a:lnTo>
                  <a:pt x="0" y="2655179"/>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sp>
      <p:sp>
        <p:nvSpPr>
          <p:cNvPr id="154" name="Freeform 16"/>
          <p:cNvSpPr/>
          <p:nvPr/>
        </p:nvSpPr>
        <p:spPr>
          <a:xfrm rot="3915000">
            <a:off x="10546920" y="4083480"/>
            <a:ext cx="2996640" cy="2217600"/>
          </a:xfrm>
          <a:custGeom>
            <a:avLst/>
            <a:gdLst/>
            <a:ahLst/>
            <a:cxnLst/>
            <a:rect l="l" t="t" r="r" b="b"/>
            <a:pathLst>
              <a:path w="2997166" h="2217903">
                <a:moveTo>
                  <a:pt x="0" y="0"/>
                </a:moveTo>
                <a:lnTo>
                  <a:pt x="2997166" y="0"/>
                </a:lnTo>
                <a:lnTo>
                  <a:pt x="2997166" y="2217902"/>
                </a:lnTo>
                <a:lnTo>
                  <a:pt x="0" y="2217902"/>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sp>
      <p:sp>
        <p:nvSpPr>
          <p:cNvPr id="155" name="TextBox 17"/>
          <p:cNvSpPr/>
          <p:nvPr/>
        </p:nvSpPr>
        <p:spPr>
          <a:xfrm>
            <a:off x="913320" y="261360"/>
            <a:ext cx="6251760" cy="2539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9998"/>
              </a:lnSpc>
              <a:buNone/>
            </a:pPr>
            <a:r>
              <a:rPr lang="en-US" sz="10000" b="0" strike="noStrike" spc="-1">
                <a:solidFill>
                  <a:srgbClr val="3F4072"/>
                </a:solidFill>
                <a:latin typeface="Londrina Solid"/>
              </a:rPr>
              <a:t>Lanjutan...</a:t>
            </a:r>
            <a:endParaRPr lang="id-ID" sz="10000" b="0" strike="noStrike" spc="-1">
              <a:latin typeface="Arial"/>
            </a:endParaRPr>
          </a:p>
        </p:txBody>
      </p:sp>
      <p:sp>
        <p:nvSpPr>
          <p:cNvPr id="156" name="TextBox 18"/>
          <p:cNvSpPr/>
          <p:nvPr/>
        </p:nvSpPr>
        <p:spPr>
          <a:xfrm>
            <a:off x="9986400" y="678240"/>
            <a:ext cx="6821640" cy="2900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3263"/>
              </a:lnSpc>
              <a:buNone/>
            </a:pPr>
            <a:r>
              <a:rPr lang="en-US" sz="2720" b="0" strike="noStrike" spc="-1">
                <a:solidFill>
                  <a:srgbClr val="FFFFFF"/>
                </a:solidFill>
                <a:latin typeface="Kollektif"/>
              </a:rPr>
              <a:t>Jenis jaringan Saraf tiruan yang saya pakai adalah Convolutional Neural Network (CNN). CNN adalah jenis jaringan saraf tiruan yang umumnya digunakan untuk tugas pengenalan pola dalam data berstruktur seperti citra.</a:t>
            </a:r>
            <a:endParaRPr lang="id-ID" sz="2720" b="0" strike="noStrike" spc="-1">
              <a:latin typeface="Arial"/>
            </a:endParaRPr>
          </a:p>
        </p:txBody>
      </p:sp>
      <p:sp>
        <p:nvSpPr>
          <p:cNvPr id="157" name="TextBox 19"/>
          <p:cNvSpPr/>
          <p:nvPr/>
        </p:nvSpPr>
        <p:spPr>
          <a:xfrm>
            <a:off x="7515000" y="7277760"/>
            <a:ext cx="6112440" cy="2071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3263"/>
              </a:lnSpc>
              <a:buNone/>
            </a:pPr>
            <a:r>
              <a:rPr lang="en-US" sz="2720" b="0" strike="noStrike" spc="-1">
                <a:solidFill>
                  <a:srgbClr val="FFFFFF"/>
                </a:solidFill>
                <a:latin typeface="Kollektif"/>
              </a:rPr>
              <a:t>Fungsi aktivasi yang saya gunakan adalah ‘Softmax’ dikarenakan jumlah class atau label pada dataset ini adalah multi-class dengan class sejumlah 5.</a:t>
            </a:r>
            <a:endParaRPr lang="id-ID" sz="2720" b="0" strike="noStrike" spc="-1">
              <a:latin typeface="Arial"/>
            </a:endParaRPr>
          </a:p>
        </p:txBody>
      </p:sp>
      <p:sp>
        <p:nvSpPr>
          <p:cNvPr id="158" name="Freeform 20"/>
          <p:cNvSpPr/>
          <p:nvPr/>
        </p:nvSpPr>
        <p:spPr>
          <a:xfrm rot="17808000">
            <a:off x="229320" y="6761160"/>
            <a:ext cx="3274560" cy="4611960"/>
          </a:xfrm>
          <a:custGeom>
            <a:avLst/>
            <a:gdLst/>
            <a:ahLst/>
            <a:cxnLst/>
            <a:rect l="l" t="t" r="r" b="b"/>
            <a:pathLst>
              <a:path w="3274780" h="4612366">
                <a:moveTo>
                  <a:pt x="0" y="0"/>
                </a:moveTo>
                <a:lnTo>
                  <a:pt x="3274780" y="0"/>
                </a:lnTo>
                <a:lnTo>
                  <a:pt x="3274780" y="4612365"/>
                </a:lnTo>
                <a:lnTo>
                  <a:pt x="0" y="4612365"/>
                </a:lnTo>
                <a:lnTo>
                  <a:pt x="0" y="0"/>
                </a:lnTo>
                <a:close/>
              </a:path>
            </a:pathLst>
          </a:custGeom>
          <a:blipFill rotWithShape="0">
            <a:blip r:embed="rId5"/>
            <a:srcRect/>
            <a:stretch/>
          </a:blipFill>
          <a:ln w="0">
            <a:noFill/>
          </a:ln>
        </p:spPr>
        <p:style>
          <a:lnRef idx="0">
            <a:scrgbClr r="0" g="0" b="0"/>
          </a:lnRef>
          <a:fillRef idx="0">
            <a:scrgbClr r="0" g="0" b="0"/>
          </a:fillRef>
          <a:effectRef idx="0">
            <a:scrgbClr r="0" g="0" b="0"/>
          </a:effectRef>
          <a:fontRef idx="minor"/>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0E0F4"/>
        </a:solidFill>
        <a:effectLst/>
      </p:bgPr>
    </p:bg>
    <p:spTree>
      <p:nvGrpSpPr>
        <p:cNvPr id="1" name=""/>
        <p:cNvGrpSpPr/>
        <p:nvPr/>
      </p:nvGrpSpPr>
      <p:grpSpPr>
        <a:xfrm>
          <a:off x="0" y="0"/>
          <a:ext cx="0" cy="0"/>
          <a:chOff x="0" y="0"/>
          <a:chExt cx="0" cy="0"/>
        </a:xfrm>
      </p:grpSpPr>
      <p:grpSp>
        <p:nvGrpSpPr>
          <p:cNvPr id="159" name="Group 2"/>
          <p:cNvGrpSpPr/>
          <p:nvPr/>
        </p:nvGrpSpPr>
        <p:grpSpPr>
          <a:xfrm>
            <a:off x="910800" y="2028600"/>
            <a:ext cx="9445320" cy="2669040"/>
            <a:chOff x="910800" y="2028600"/>
            <a:chExt cx="9445320" cy="2669040"/>
          </a:xfrm>
        </p:grpSpPr>
        <p:sp>
          <p:nvSpPr>
            <p:cNvPr id="160" name="Freeform 3"/>
            <p:cNvSpPr/>
            <p:nvPr/>
          </p:nvSpPr>
          <p:spPr>
            <a:xfrm>
              <a:off x="910800" y="2281680"/>
              <a:ext cx="9445320" cy="2415960"/>
            </a:xfrm>
            <a:custGeom>
              <a:avLst/>
              <a:gdLst/>
              <a:ahLst/>
              <a:cxnLst/>
              <a:rect l="l" t="t" r="r" b="b"/>
              <a:pathLst>
                <a:path w="2487785" h="636405">
                  <a:moveTo>
                    <a:pt x="17212" y="0"/>
                  </a:moveTo>
                  <a:lnTo>
                    <a:pt x="2470573" y="0"/>
                  </a:lnTo>
                  <a:cubicBezTo>
                    <a:pt x="2480079" y="0"/>
                    <a:pt x="2487785" y="7706"/>
                    <a:pt x="2487785" y="17212"/>
                  </a:cubicBezTo>
                  <a:lnTo>
                    <a:pt x="2487785" y="619193"/>
                  </a:lnTo>
                  <a:cubicBezTo>
                    <a:pt x="2487785" y="623758"/>
                    <a:pt x="2485972" y="628135"/>
                    <a:pt x="2482744" y="631363"/>
                  </a:cubicBezTo>
                  <a:cubicBezTo>
                    <a:pt x="2479516" y="634591"/>
                    <a:pt x="2475138" y="636405"/>
                    <a:pt x="2470573" y="636405"/>
                  </a:cubicBezTo>
                  <a:lnTo>
                    <a:pt x="17212" y="636405"/>
                  </a:lnTo>
                  <a:cubicBezTo>
                    <a:pt x="7706" y="636405"/>
                    <a:pt x="0" y="628698"/>
                    <a:pt x="0" y="619193"/>
                  </a:cubicBezTo>
                  <a:lnTo>
                    <a:pt x="0" y="17212"/>
                  </a:lnTo>
                  <a:cubicBezTo>
                    <a:pt x="0" y="7706"/>
                    <a:pt x="7706" y="0"/>
                    <a:pt x="17212" y="0"/>
                  </a:cubicBezTo>
                  <a:close/>
                </a:path>
              </a:pathLst>
            </a:custGeom>
            <a:solidFill>
              <a:srgbClr val="0E7658"/>
            </a:solidFill>
            <a:ln w="0">
              <a:noFill/>
            </a:ln>
          </p:spPr>
          <p:style>
            <a:lnRef idx="0">
              <a:scrgbClr r="0" g="0" b="0"/>
            </a:lnRef>
            <a:fillRef idx="0">
              <a:scrgbClr r="0" g="0" b="0"/>
            </a:fillRef>
            <a:effectRef idx="0">
              <a:scrgbClr r="0" g="0" b="0"/>
            </a:effectRef>
            <a:fontRef idx="minor"/>
          </p:style>
        </p:sp>
        <p:sp>
          <p:nvSpPr>
            <p:cNvPr id="161" name="TextBox 4"/>
            <p:cNvSpPr/>
            <p:nvPr/>
          </p:nvSpPr>
          <p:spPr>
            <a:xfrm>
              <a:off x="910800" y="2028600"/>
              <a:ext cx="9445320" cy="2669040"/>
            </a:xfrm>
            <a:prstGeom prst="rect">
              <a:avLst/>
            </a:prstGeom>
            <a:noFill/>
            <a:ln w="0">
              <a:noFill/>
            </a:ln>
          </p:spPr>
          <p:style>
            <a:lnRef idx="0">
              <a:scrgbClr r="0" g="0" b="0"/>
            </a:lnRef>
            <a:fillRef idx="0">
              <a:scrgbClr r="0" g="0" b="0"/>
            </a:fillRef>
            <a:effectRef idx="0">
              <a:scrgbClr r="0" g="0" b="0"/>
            </a:effectRef>
            <a:fontRef idx="minor"/>
          </p:style>
        </p:sp>
      </p:grpSp>
      <p:grpSp>
        <p:nvGrpSpPr>
          <p:cNvPr id="162" name="Group 5"/>
          <p:cNvGrpSpPr/>
          <p:nvPr/>
        </p:nvGrpSpPr>
        <p:grpSpPr>
          <a:xfrm>
            <a:off x="455760" y="2061000"/>
            <a:ext cx="909000" cy="909000"/>
            <a:chOff x="455760" y="2061000"/>
            <a:chExt cx="909000" cy="909000"/>
          </a:xfrm>
        </p:grpSpPr>
        <p:sp>
          <p:nvSpPr>
            <p:cNvPr id="163" name="Freeform 6"/>
            <p:cNvSpPr/>
            <p:nvPr/>
          </p:nvSpPr>
          <p:spPr>
            <a:xfrm>
              <a:off x="455760" y="2061000"/>
              <a:ext cx="909000" cy="909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5B52"/>
            </a:solidFill>
            <a:ln w="0">
              <a:noFill/>
            </a:ln>
          </p:spPr>
          <p:style>
            <a:lnRef idx="0">
              <a:scrgbClr r="0" g="0" b="0"/>
            </a:lnRef>
            <a:fillRef idx="0">
              <a:scrgbClr r="0" g="0" b="0"/>
            </a:fillRef>
            <a:effectRef idx="0">
              <a:scrgbClr r="0" g="0" b="0"/>
            </a:effectRef>
            <a:fontRef idx="minor"/>
          </p:style>
        </p:sp>
        <p:sp>
          <p:nvSpPr>
            <p:cNvPr id="164" name="TextBox 7"/>
            <p:cNvSpPr/>
            <p:nvPr/>
          </p:nvSpPr>
          <p:spPr>
            <a:xfrm>
              <a:off x="541080" y="2071800"/>
              <a:ext cx="738720" cy="81324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a:lnSpc>
                  <a:spcPts val="4748"/>
                </a:lnSpc>
                <a:buNone/>
              </a:pPr>
              <a:r>
                <a:rPr lang="en-US" sz="3390" b="0" strike="noStrike" spc="-1">
                  <a:solidFill>
                    <a:srgbClr val="FFFFFF"/>
                  </a:solidFill>
                  <a:latin typeface="Londrina Solid"/>
                </a:rPr>
                <a:t>6</a:t>
              </a:r>
              <a:endParaRPr lang="id-ID" sz="3390" b="0" strike="noStrike" spc="-1">
                <a:latin typeface="Arial"/>
              </a:endParaRPr>
            </a:p>
          </p:txBody>
        </p:sp>
      </p:grpSp>
      <p:sp>
        <p:nvSpPr>
          <p:cNvPr id="165" name="Freeform 8"/>
          <p:cNvSpPr/>
          <p:nvPr/>
        </p:nvSpPr>
        <p:spPr>
          <a:xfrm>
            <a:off x="5841720" y="5336640"/>
            <a:ext cx="11140200" cy="3921120"/>
          </a:xfrm>
          <a:custGeom>
            <a:avLst/>
            <a:gdLst/>
            <a:ahLst/>
            <a:cxnLst/>
            <a:rect l="l" t="t" r="r" b="b"/>
            <a:pathLst>
              <a:path w="11140586" h="3921486">
                <a:moveTo>
                  <a:pt x="0" y="0"/>
                </a:moveTo>
                <a:lnTo>
                  <a:pt x="11140586" y="0"/>
                </a:lnTo>
                <a:lnTo>
                  <a:pt x="11140586" y="3921486"/>
                </a:lnTo>
                <a:lnTo>
                  <a:pt x="0" y="3921486"/>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166" name="TextBox 9"/>
          <p:cNvSpPr/>
          <p:nvPr/>
        </p:nvSpPr>
        <p:spPr>
          <a:xfrm>
            <a:off x="455760" y="181080"/>
            <a:ext cx="6251760" cy="2539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9998"/>
              </a:lnSpc>
              <a:buNone/>
            </a:pPr>
            <a:r>
              <a:rPr lang="en-US" sz="10000" b="0" strike="noStrike" spc="-1">
                <a:solidFill>
                  <a:srgbClr val="C45B52"/>
                </a:solidFill>
                <a:latin typeface="Londrina Solid"/>
              </a:rPr>
              <a:t>Lanjutan...</a:t>
            </a:r>
            <a:endParaRPr lang="id-ID" sz="10000" b="0" strike="noStrike" spc="-1">
              <a:latin typeface="Arial"/>
            </a:endParaRPr>
          </a:p>
        </p:txBody>
      </p:sp>
      <p:sp>
        <p:nvSpPr>
          <p:cNvPr id="167" name="TextBox 10"/>
          <p:cNvSpPr/>
          <p:nvPr/>
        </p:nvSpPr>
        <p:spPr>
          <a:xfrm>
            <a:off x="1825560" y="2458800"/>
            <a:ext cx="7266240" cy="2417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3807"/>
              </a:lnSpc>
              <a:buNone/>
            </a:pPr>
            <a:r>
              <a:rPr lang="en-US" sz="2720" b="0" strike="noStrike" spc="-1">
                <a:solidFill>
                  <a:srgbClr val="FFFFFF"/>
                </a:solidFill>
                <a:latin typeface="Kollektif"/>
                <a:ea typeface="Kollektif"/>
              </a:rPr>
              <a:t>Hidden Layer pada model terdapat 3 </a:t>
            </a:r>
            <a:r>
              <a:rPr lang="hi-IN" sz="2720" b="0" strike="noStrike" spc="-1">
                <a:solidFill>
                  <a:srgbClr val="FFFFFF"/>
                </a:solidFill>
                <a:latin typeface="Kollektif"/>
              </a:rPr>
              <a:t>﻿</a:t>
            </a:r>
            <a:r>
              <a:rPr lang="en-US" sz="2720" b="0" strike="noStrike" spc="-1">
                <a:solidFill>
                  <a:srgbClr val="FFFFFF"/>
                </a:solidFill>
                <a:latin typeface="Kollektif"/>
                <a:ea typeface="Kollektif"/>
              </a:rPr>
              <a:t>layer. Pada layer pertama adalah layer Conv2D, layer kedua juga merupakan layer Conv2d dan layer terkahir adalah layer Dense </a:t>
            </a:r>
            <a:endParaRPr lang="id-ID" sz="2720" b="0" strike="noStrike" spc="-1">
              <a:latin typeface="Arial"/>
            </a:endParaRPr>
          </a:p>
        </p:txBody>
      </p:sp>
      <p:sp>
        <p:nvSpPr>
          <p:cNvPr id="168" name="Freeform 11"/>
          <p:cNvSpPr/>
          <p:nvPr/>
        </p:nvSpPr>
        <p:spPr>
          <a:xfrm rot="17808000">
            <a:off x="15344640" y="-1124640"/>
            <a:ext cx="3274560" cy="4611960"/>
          </a:xfrm>
          <a:custGeom>
            <a:avLst/>
            <a:gdLst/>
            <a:ahLst/>
            <a:cxnLst/>
            <a:rect l="l" t="t" r="r" b="b"/>
            <a:pathLst>
              <a:path w="3274780" h="4612366">
                <a:moveTo>
                  <a:pt x="0" y="0"/>
                </a:moveTo>
                <a:lnTo>
                  <a:pt x="3274780" y="0"/>
                </a:lnTo>
                <a:lnTo>
                  <a:pt x="3274780" y="4612365"/>
                </a:lnTo>
                <a:lnTo>
                  <a:pt x="0" y="4612365"/>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sp>
      <p:sp>
        <p:nvSpPr>
          <p:cNvPr id="169" name="Freeform 12"/>
          <p:cNvSpPr/>
          <p:nvPr/>
        </p:nvSpPr>
        <p:spPr>
          <a:xfrm rot="17808000">
            <a:off x="65880" y="6742800"/>
            <a:ext cx="3274560" cy="4611960"/>
          </a:xfrm>
          <a:custGeom>
            <a:avLst/>
            <a:gdLst/>
            <a:ahLst/>
            <a:cxnLst/>
            <a:rect l="l" t="t" r="r" b="b"/>
            <a:pathLst>
              <a:path w="3274780" h="4612366">
                <a:moveTo>
                  <a:pt x="0" y="0"/>
                </a:moveTo>
                <a:lnTo>
                  <a:pt x="3274779" y="0"/>
                </a:lnTo>
                <a:lnTo>
                  <a:pt x="3274779" y="4612366"/>
                </a:lnTo>
                <a:lnTo>
                  <a:pt x="0" y="4612366"/>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F4072"/>
        </a:solidFill>
        <a:effectLst/>
      </p:bgPr>
    </p:bg>
    <p:spTree>
      <p:nvGrpSpPr>
        <p:cNvPr id="1" name=""/>
        <p:cNvGrpSpPr/>
        <p:nvPr/>
      </p:nvGrpSpPr>
      <p:grpSpPr>
        <a:xfrm>
          <a:off x="0" y="0"/>
          <a:ext cx="0" cy="0"/>
          <a:chOff x="0" y="0"/>
          <a:chExt cx="0" cy="0"/>
        </a:xfrm>
      </p:grpSpPr>
      <p:sp>
        <p:nvSpPr>
          <p:cNvPr id="170" name="Freeform 2"/>
          <p:cNvSpPr/>
          <p:nvPr/>
        </p:nvSpPr>
        <p:spPr>
          <a:xfrm rot="21478800">
            <a:off x="2706840" y="-1011240"/>
            <a:ext cx="20130120" cy="11513160"/>
          </a:xfrm>
          <a:custGeom>
            <a:avLst/>
            <a:gdLst/>
            <a:ahLst/>
            <a:cxnLst/>
            <a:rect l="l" t="t" r="r" b="b"/>
            <a:pathLst>
              <a:path w="20130360" h="11513482">
                <a:moveTo>
                  <a:pt x="0" y="0"/>
                </a:moveTo>
                <a:lnTo>
                  <a:pt x="20130360" y="0"/>
                </a:lnTo>
                <a:lnTo>
                  <a:pt x="20130360" y="11513482"/>
                </a:lnTo>
                <a:lnTo>
                  <a:pt x="0" y="11513482"/>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171" name="Freeform 3"/>
          <p:cNvSpPr/>
          <p:nvPr/>
        </p:nvSpPr>
        <p:spPr>
          <a:xfrm>
            <a:off x="-1285560" y="411840"/>
            <a:ext cx="3671280" cy="2214720"/>
          </a:xfrm>
          <a:custGeom>
            <a:avLst/>
            <a:gdLst/>
            <a:ahLst/>
            <a:cxnLst/>
            <a:rect l="l" t="t" r="r" b="b"/>
            <a:pathLst>
              <a:path w="3671656" h="2215156">
                <a:moveTo>
                  <a:pt x="0" y="0"/>
                </a:moveTo>
                <a:lnTo>
                  <a:pt x="3671656" y="0"/>
                </a:lnTo>
                <a:lnTo>
                  <a:pt x="3671656" y="2215156"/>
                </a:lnTo>
                <a:lnTo>
                  <a:pt x="0" y="2215156"/>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sp>
      <p:sp>
        <p:nvSpPr>
          <p:cNvPr id="172" name="TextBox 4"/>
          <p:cNvSpPr/>
          <p:nvPr/>
        </p:nvSpPr>
        <p:spPr>
          <a:xfrm>
            <a:off x="6840897" y="1131943"/>
            <a:ext cx="6251760" cy="10162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7999"/>
              </a:lnSpc>
              <a:buNone/>
            </a:pPr>
            <a:r>
              <a:rPr lang="en-US" sz="8000" b="0" strike="noStrike" spc="-1" dirty="0" err="1">
                <a:solidFill>
                  <a:srgbClr val="3F4072"/>
                </a:solidFill>
                <a:latin typeface="Londrina Solid"/>
              </a:rPr>
              <a:t>Lanjutan</a:t>
            </a:r>
            <a:r>
              <a:rPr lang="en-US" sz="8000" b="0" strike="noStrike" spc="-1" dirty="0">
                <a:solidFill>
                  <a:srgbClr val="3F4072"/>
                </a:solidFill>
                <a:latin typeface="Londrina Solid"/>
              </a:rPr>
              <a:t>...</a:t>
            </a:r>
            <a:endParaRPr lang="id-ID" sz="8000" b="0" strike="noStrike" spc="-1" dirty="0">
              <a:latin typeface="Arial"/>
            </a:endParaRPr>
          </a:p>
        </p:txBody>
      </p:sp>
      <p:grpSp>
        <p:nvGrpSpPr>
          <p:cNvPr id="173" name="Group 5"/>
          <p:cNvGrpSpPr/>
          <p:nvPr/>
        </p:nvGrpSpPr>
        <p:grpSpPr>
          <a:xfrm>
            <a:off x="-2536920" y="7061400"/>
            <a:ext cx="9592560" cy="7624440"/>
            <a:chOff x="-2536920" y="7061400"/>
            <a:chExt cx="9592560" cy="7624440"/>
          </a:xfrm>
        </p:grpSpPr>
        <p:sp>
          <p:nvSpPr>
            <p:cNvPr id="174" name="Freeform 6"/>
            <p:cNvSpPr/>
            <p:nvPr/>
          </p:nvSpPr>
          <p:spPr>
            <a:xfrm>
              <a:off x="-2536920" y="7268040"/>
              <a:ext cx="9592560" cy="7417800"/>
            </a:xfrm>
            <a:custGeom>
              <a:avLst/>
              <a:gdLst/>
              <a:ahLst/>
              <a:cxnLst/>
              <a:rect l="l" t="t" r="r" b="b"/>
              <a:pathLst>
                <a:path w="607821" h="470036">
                  <a:moveTo>
                    <a:pt x="303911" y="0"/>
                  </a:moveTo>
                  <a:cubicBezTo>
                    <a:pt x="136065" y="0"/>
                    <a:pt x="0" y="105221"/>
                    <a:pt x="0" y="235018"/>
                  </a:cubicBezTo>
                  <a:cubicBezTo>
                    <a:pt x="0" y="364815"/>
                    <a:pt x="136065" y="470036"/>
                    <a:pt x="303911" y="470036"/>
                  </a:cubicBezTo>
                  <a:cubicBezTo>
                    <a:pt x="471756" y="470036"/>
                    <a:pt x="607821" y="364815"/>
                    <a:pt x="607821" y="235018"/>
                  </a:cubicBezTo>
                  <a:cubicBezTo>
                    <a:pt x="607821" y="105221"/>
                    <a:pt x="471756" y="0"/>
                    <a:pt x="303911" y="0"/>
                  </a:cubicBezTo>
                  <a:close/>
                </a:path>
              </a:pathLst>
            </a:custGeom>
            <a:solidFill>
              <a:srgbClr val="0E7658"/>
            </a:solidFill>
            <a:ln w="0">
              <a:noFill/>
            </a:ln>
          </p:spPr>
          <p:style>
            <a:lnRef idx="0">
              <a:scrgbClr r="0" g="0" b="0"/>
            </a:lnRef>
            <a:fillRef idx="0">
              <a:scrgbClr r="0" g="0" b="0"/>
            </a:fillRef>
            <a:effectRef idx="0">
              <a:scrgbClr r="0" g="0" b="0"/>
            </a:effectRef>
            <a:fontRef idx="minor"/>
          </p:style>
        </p:sp>
        <p:sp>
          <p:nvSpPr>
            <p:cNvPr id="175" name="TextBox 7"/>
            <p:cNvSpPr/>
            <p:nvPr/>
          </p:nvSpPr>
          <p:spPr>
            <a:xfrm>
              <a:off x="-1637640" y="7061400"/>
              <a:ext cx="7794000" cy="6928920"/>
            </a:xfrm>
            <a:prstGeom prst="rect">
              <a:avLst/>
            </a:prstGeom>
            <a:noFill/>
            <a:ln w="0">
              <a:noFill/>
            </a:ln>
          </p:spPr>
          <p:style>
            <a:lnRef idx="0">
              <a:scrgbClr r="0" g="0" b="0"/>
            </a:lnRef>
            <a:fillRef idx="0">
              <a:scrgbClr r="0" g="0" b="0"/>
            </a:fillRef>
            <a:effectRef idx="0">
              <a:scrgbClr r="0" g="0" b="0"/>
            </a:effectRef>
            <a:fontRef idx="minor"/>
          </p:style>
        </p:sp>
      </p:grpSp>
      <p:sp>
        <p:nvSpPr>
          <p:cNvPr id="176" name="Freeform 8"/>
          <p:cNvSpPr/>
          <p:nvPr/>
        </p:nvSpPr>
        <p:spPr>
          <a:xfrm>
            <a:off x="550080" y="1519560"/>
            <a:ext cx="4802040" cy="7840440"/>
          </a:xfrm>
          <a:custGeom>
            <a:avLst/>
            <a:gdLst/>
            <a:ahLst/>
            <a:cxnLst/>
            <a:rect l="l" t="t" r="r" b="b"/>
            <a:pathLst>
              <a:path w="4802578" h="7840943">
                <a:moveTo>
                  <a:pt x="0" y="0"/>
                </a:moveTo>
                <a:lnTo>
                  <a:pt x="4802577" y="0"/>
                </a:lnTo>
                <a:lnTo>
                  <a:pt x="4802577" y="7840943"/>
                </a:lnTo>
                <a:lnTo>
                  <a:pt x="0" y="7840943"/>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sp>
      <p:sp>
        <p:nvSpPr>
          <p:cNvPr id="177" name="TextBox 9"/>
          <p:cNvSpPr/>
          <p:nvPr/>
        </p:nvSpPr>
        <p:spPr>
          <a:xfrm>
            <a:off x="6218686" y="2422104"/>
            <a:ext cx="9638640" cy="1463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3841"/>
              </a:lnSpc>
              <a:buNone/>
            </a:pPr>
            <a:r>
              <a:rPr lang="en-US" sz="3200" b="0" strike="noStrike" spc="-1" dirty="0" err="1">
                <a:solidFill>
                  <a:srgbClr val="3F4072"/>
                </a:solidFill>
                <a:latin typeface="Kollektif"/>
              </a:rPr>
              <a:t>Jumlah</a:t>
            </a:r>
            <a:r>
              <a:rPr lang="en-US" sz="3200" b="0" strike="noStrike" spc="-1" dirty="0">
                <a:solidFill>
                  <a:srgbClr val="3F4072"/>
                </a:solidFill>
                <a:latin typeface="Kollektif"/>
              </a:rPr>
              <a:t> Total Hidden Node per layer </a:t>
            </a:r>
            <a:r>
              <a:rPr lang="en-US" sz="3200" b="0" strike="noStrike" spc="-1" dirty="0" err="1">
                <a:solidFill>
                  <a:srgbClr val="3F4072"/>
                </a:solidFill>
                <a:latin typeface="Kollektif"/>
              </a:rPr>
              <a:t>dihitung</a:t>
            </a:r>
            <a:r>
              <a:rPr lang="en-US" sz="3200" b="0" strike="noStrike" spc="-1" dirty="0">
                <a:solidFill>
                  <a:srgbClr val="3F4072"/>
                </a:solidFill>
                <a:latin typeface="Kollektif"/>
              </a:rPr>
              <a:t> </a:t>
            </a:r>
            <a:r>
              <a:rPr lang="en-US" sz="3200" b="0" strike="noStrike" spc="-1" dirty="0" err="1">
                <a:solidFill>
                  <a:srgbClr val="3F4072"/>
                </a:solidFill>
                <a:latin typeface="Kollektif"/>
              </a:rPr>
              <a:t>berdasarkan</a:t>
            </a:r>
            <a:r>
              <a:rPr lang="en-US" sz="3200" b="0" strike="noStrike" spc="-1" dirty="0">
                <a:solidFill>
                  <a:srgbClr val="3F4072"/>
                </a:solidFill>
                <a:latin typeface="Kollektif"/>
              </a:rPr>
              <a:t> </a:t>
            </a:r>
            <a:r>
              <a:rPr lang="en-US" sz="3200" b="0" strike="noStrike" spc="-1" dirty="0" err="1">
                <a:solidFill>
                  <a:srgbClr val="3F4072"/>
                </a:solidFill>
                <a:latin typeface="Kollektif"/>
              </a:rPr>
              <a:t>jumlah</a:t>
            </a:r>
            <a:r>
              <a:rPr lang="en-US" sz="3200" b="0" strike="noStrike" spc="-1" dirty="0">
                <a:solidFill>
                  <a:srgbClr val="3F4072"/>
                </a:solidFill>
                <a:latin typeface="Kollektif"/>
              </a:rPr>
              <a:t> parameter yang </a:t>
            </a:r>
            <a:r>
              <a:rPr lang="en-US" sz="3200" b="0" strike="noStrike" spc="-1" dirty="0" err="1">
                <a:solidFill>
                  <a:srgbClr val="3F4072"/>
                </a:solidFill>
                <a:latin typeface="Kollektif"/>
              </a:rPr>
              <a:t>digunakan</a:t>
            </a:r>
            <a:r>
              <a:rPr lang="en-US" sz="3200" b="0" strike="noStrike" spc="-1" dirty="0">
                <a:solidFill>
                  <a:srgbClr val="3F4072"/>
                </a:solidFill>
                <a:latin typeface="Kollektif"/>
              </a:rPr>
              <a:t> </a:t>
            </a:r>
            <a:r>
              <a:rPr lang="en-US" sz="3200" b="0" strike="noStrike" spc="-1" dirty="0" err="1">
                <a:solidFill>
                  <a:srgbClr val="3F4072"/>
                </a:solidFill>
                <a:latin typeface="Kollektif"/>
              </a:rPr>
              <a:t>dalam</a:t>
            </a:r>
            <a:r>
              <a:rPr lang="en-US" sz="3200" b="0" strike="noStrike" spc="-1" dirty="0">
                <a:solidFill>
                  <a:srgbClr val="3F4072"/>
                </a:solidFill>
                <a:latin typeface="Kollektif"/>
              </a:rPr>
              <a:t> </a:t>
            </a:r>
            <a:r>
              <a:rPr lang="en-US" sz="3200" b="0" strike="noStrike" spc="-1" dirty="0" err="1">
                <a:solidFill>
                  <a:srgbClr val="3F4072"/>
                </a:solidFill>
                <a:latin typeface="Kollektif"/>
              </a:rPr>
              <a:t>lapisan</a:t>
            </a:r>
            <a:r>
              <a:rPr lang="en-US" sz="3200" b="0" strike="noStrike" spc="-1" dirty="0">
                <a:solidFill>
                  <a:srgbClr val="3F4072"/>
                </a:solidFill>
                <a:latin typeface="Kollektif"/>
              </a:rPr>
              <a:t> </a:t>
            </a:r>
            <a:r>
              <a:rPr lang="en-US" sz="3200" b="0" strike="noStrike" spc="-1" dirty="0" err="1">
                <a:solidFill>
                  <a:srgbClr val="3F4072"/>
                </a:solidFill>
                <a:latin typeface="Kollektif"/>
              </a:rPr>
              <a:t>tersebut</a:t>
            </a:r>
            <a:endParaRPr lang="id-ID" sz="3200" b="0" strike="noStrike" spc="-1" dirty="0">
              <a:latin typeface="Arial"/>
            </a:endParaRPr>
          </a:p>
        </p:txBody>
      </p:sp>
      <p:grpSp>
        <p:nvGrpSpPr>
          <p:cNvPr id="181" name="Group 13"/>
          <p:cNvGrpSpPr/>
          <p:nvPr/>
        </p:nvGrpSpPr>
        <p:grpSpPr>
          <a:xfrm>
            <a:off x="5163009" y="2476238"/>
            <a:ext cx="909000" cy="909000"/>
            <a:chOff x="5174640" y="1306080"/>
            <a:chExt cx="909000" cy="909000"/>
          </a:xfrm>
        </p:grpSpPr>
        <p:sp>
          <p:nvSpPr>
            <p:cNvPr id="182" name="Freeform 14"/>
            <p:cNvSpPr/>
            <p:nvPr/>
          </p:nvSpPr>
          <p:spPr>
            <a:xfrm>
              <a:off x="5174640" y="1306080"/>
              <a:ext cx="909000" cy="9090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5B52"/>
            </a:solidFill>
            <a:ln w="0">
              <a:noFill/>
            </a:ln>
          </p:spPr>
          <p:style>
            <a:lnRef idx="0">
              <a:scrgbClr r="0" g="0" b="0"/>
            </a:lnRef>
            <a:fillRef idx="0">
              <a:scrgbClr r="0" g="0" b="0"/>
            </a:fillRef>
            <a:effectRef idx="0">
              <a:scrgbClr r="0" g="0" b="0"/>
            </a:effectRef>
            <a:fontRef idx="minor"/>
          </p:style>
        </p:sp>
        <p:sp>
          <p:nvSpPr>
            <p:cNvPr id="183" name="TextBox 15"/>
            <p:cNvSpPr/>
            <p:nvPr/>
          </p:nvSpPr>
          <p:spPr>
            <a:xfrm>
              <a:off x="5259600" y="1316880"/>
              <a:ext cx="738720" cy="813240"/>
            </a:xfrm>
            <a:prstGeom prst="rect">
              <a:avLst/>
            </a:prstGeom>
            <a:noFill/>
            <a:ln w="0">
              <a:noFill/>
            </a:ln>
          </p:spPr>
          <p:style>
            <a:lnRef idx="0">
              <a:scrgbClr r="0" g="0" b="0"/>
            </a:lnRef>
            <a:fillRef idx="0">
              <a:scrgbClr r="0" g="0" b="0"/>
            </a:fillRef>
            <a:effectRef idx="0">
              <a:scrgbClr r="0" g="0" b="0"/>
            </a:effectRef>
            <a:fontRef idx="minor"/>
          </p:style>
          <p:txBody>
            <a:bodyPr lIns="50760" tIns="50760" rIns="50760" bIns="50760" anchor="ctr">
              <a:noAutofit/>
            </a:bodyPr>
            <a:lstStyle/>
            <a:p>
              <a:pPr algn="ctr">
                <a:lnSpc>
                  <a:spcPts val="4748"/>
                </a:lnSpc>
                <a:buNone/>
              </a:pPr>
              <a:r>
                <a:rPr lang="en-US" sz="3390" b="0" strike="noStrike" spc="-1" dirty="0">
                  <a:solidFill>
                    <a:srgbClr val="FFFFFF"/>
                  </a:solidFill>
                  <a:latin typeface="Londrina Solid"/>
                </a:rPr>
                <a:t>7</a:t>
              </a:r>
              <a:endParaRPr lang="id-ID" sz="3390" b="0" strike="noStrike" spc="-1" dirty="0">
                <a:latin typeface="Arial"/>
              </a:endParaRPr>
            </a:p>
          </p:txBody>
        </p:sp>
      </p:grpSp>
      <p:grpSp>
        <p:nvGrpSpPr>
          <p:cNvPr id="185" name="Group 17"/>
          <p:cNvGrpSpPr/>
          <p:nvPr/>
        </p:nvGrpSpPr>
        <p:grpSpPr>
          <a:xfrm>
            <a:off x="6413815" y="3568561"/>
            <a:ext cx="9907200" cy="2454480"/>
            <a:chOff x="7439040" y="5262840"/>
            <a:chExt cx="9907200" cy="2454480"/>
          </a:xfrm>
        </p:grpSpPr>
        <p:sp>
          <p:nvSpPr>
            <p:cNvPr id="186" name="Freeform 18"/>
            <p:cNvSpPr/>
            <p:nvPr/>
          </p:nvSpPr>
          <p:spPr>
            <a:xfrm>
              <a:off x="7439040" y="5479920"/>
              <a:ext cx="9907200" cy="2237400"/>
            </a:xfrm>
            <a:custGeom>
              <a:avLst/>
              <a:gdLst/>
              <a:ahLst/>
              <a:cxnLst/>
              <a:rect l="l" t="t" r="r" b="b"/>
              <a:pathLst>
                <a:path w="2609379" h="589324">
                  <a:moveTo>
                    <a:pt x="11721" y="0"/>
                  </a:moveTo>
                  <a:lnTo>
                    <a:pt x="2597657" y="0"/>
                  </a:lnTo>
                  <a:cubicBezTo>
                    <a:pt x="2600766" y="0"/>
                    <a:pt x="2603747" y="1235"/>
                    <a:pt x="2605946" y="3433"/>
                  </a:cubicBezTo>
                  <a:cubicBezTo>
                    <a:pt x="2608144" y="5631"/>
                    <a:pt x="2609379" y="8613"/>
                    <a:pt x="2609379" y="11721"/>
                  </a:cubicBezTo>
                  <a:lnTo>
                    <a:pt x="2609379" y="577602"/>
                  </a:lnTo>
                  <a:cubicBezTo>
                    <a:pt x="2609379" y="584076"/>
                    <a:pt x="2604131" y="589324"/>
                    <a:pt x="2597657" y="589324"/>
                  </a:cubicBezTo>
                  <a:lnTo>
                    <a:pt x="11721" y="589324"/>
                  </a:lnTo>
                  <a:cubicBezTo>
                    <a:pt x="8613" y="589324"/>
                    <a:pt x="5631" y="588089"/>
                    <a:pt x="3433" y="585891"/>
                  </a:cubicBezTo>
                  <a:cubicBezTo>
                    <a:pt x="1235" y="583692"/>
                    <a:pt x="0" y="580711"/>
                    <a:pt x="0" y="577602"/>
                  </a:cubicBezTo>
                  <a:lnTo>
                    <a:pt x="0" y="11721"/>
                  </a:lnTo>
                  <a:cubicBezTo>
                    <a:pt x="0" y="5248"/>
                    <a:pt x="5248" y="0"/>
                    <a:pt x="11721" y="0"/>
                  </a:cubicBezTo>
                  <a:close/>
                </a:path>
              </a:pathLst>
            </a:custGeom>
            <a:solidFill>
              <a:srgbClr val="0E7658"/>
            </a:solidFill>
            <a:ln w="0">
              <a:noFill/>
            </a:ln>
          </p:spPr>
          <p:style>
            <a:lnRef idx="0">
              <a:scrgbClr r="0" g="0" b="0"/>
            </a:lnRef>
            <a:fillRef idx="0">
              <a:scrgbClr r="0" g="0" b="0"/>
            </a:fillRef>
            <a:effectRef idx="0">
              <a:scrgbClr r="0" g="0" b="0"/>
            </a:effectRef>
            <a:fontRef idx="minor"/>
          </p:style>
          <p:txBody>
            <a:bodyPr/>
            <a:lstStyle/>
            <a:p>
              <a:endParaRPr lang="en-US" dirty="0"/>
            </a:p>
          </p:txBody>
        </p:sp>
        <p:sp>
          <p:nvSpPr>
            <p:cNvPr id="187" name="TextBox 19"/>
            <p:cNvSpPr/>
            <p:nvPr/>
          </p:nvSpPr>
          <p:spPr>
            <a:xfrm>
              <a:off x="7439040" y="5262840"/>
              <a:ext cx="9907200" cy="2454120"/>
            </a:xfrm>
            <a:prstGeom prst="rect">
              <a:avLst/>
            </a:prstGeom>
            <a:noFill/>
            <a:ln w="0">
              <a:noFill/>
            </a:ln>
          </p:spPr>
          <p:style>
            <a:lnRef idx="0">
              <a:scrgbClr r="0" g="0" b="0"/>
            </a:lnRef>
            <a:fillRef idx="0">
              <a:scrgbClr r="0" g="0" b="0"/>
            </a:fillRef>
            <a:effectRef idx="0">
              <a:scrgbClr r="0" g="0" b="0"/>
            </a:effectRef>
            <a:fontRef idx="minor"/>
          </p:style>
        </p:sp>
      </p:grpSp>
      <p:sp>
        <p:nvSpPr>
          <p:cNvPr id="191" name="Freeform 23"/>
          <p:cNvSpPr/>
          <p:nvPr/>
        </p:nvSpPr>
        <p:spPr>
          <a:xfrm rot="17808000">
            <a:off x="15708960" y="-995040"/>
            <a:ext cx="3274560" cy="4611960"/>
          </a:xfrm>
          <a:custGeom>
            <a:avLst/>
            <a:gdLst/>
            <a:ahLst/>
            <a:cxnLst/>
            <a:rect l="l" t="t" r="r" b="b"/>
            <a:pathLst>
              <a:path w="3274780" h="4612366">
                <a:moveTo>
                  <a:pt x="0" y="0"/>
                </a:moveTo>
                <a:lnTo>
                  <a:pt x="3274780" y="0"/>
                </a:lnTo>
                <a:lnTo>
                  <a:pt x="3274780" y="4612366"/>
                </a:lnTo>
                <a:lnTo>
                  <a:pt x="0" y="4612366"/>
                </a:lnTo>
                <a:lnTo>
                  <a:pt x="0" y="0"/>
                </a:lnTo>
                <a:close/>
              </a:path>
            </a:pathLst>
          </a:custGeom>
          <a:blipFill rotWithShape="0">
            <a:blip r:embed="rId5"/>
            <a:srcRect/>
            <a:stretch/>
          </a:blipFill>
          <a:ln w="0">
            <a:noFill/>
          </a:ln>
        </p:spPr>
        <p:style>
          <a:lnRef idx="0">
            <a:scrgbClr r="0" g="0" b="0"/>
          </a:lnRef>
          <a:fillRef idx="0">
            <a:scrgbClr r="0" g="0" b="0"/>
          </a:fillRef>
          <a:effectRef idx="0">
            <a:scrgbClr r="0" g="0" b="0"/>
          </a:effectRef>
          <a:fontRef idx="minor"/>
        </p:style>
      </p:sp>
      <p:sp>
        <p:nvSpPr>
          <p:cNvPr id="192" name="Freeform 24"/>
          <p:cNvSpPr/>
          <p:nvPr/>
        </p:nvSpPr>
        <p:spPr>
          <a:xfrm flipH="1">
            <a:off x="3003120" y="1760760"/>
            <a:ext cx="1693440" cy="1732320"/>
          </a:xfrm>
          <a:custGeom>
            <a:avLst/>
            <a:gdLst/>
            <a:ahLst/>
            <a:cxnLst/>
            <a:rect l="l" t="t" r="r" b="b"/>
            <a:pathLst>
              <a:path w="1693689" h="1732674">
                <a:moveTo>
                  <a:pt x="1693689" y="0"/>
                </a:moveTo>
                <a:lnTo>
                  <a:pt x="0" y="0"/>
                </a:lnTo>
                <a:lnTo>
                  <a:pt x="0" y="1732674"/>
                </a:lnTo>
                <a:lnTo>
                  <a:pt x="1693689" y="1732674"/>
                </a:lnTo>
                <a:lnTo>
                  <a:pt x="1693689" y="0"/>
                </a:lnTo>
                <a:close/>
              </a:path>
            </a:pathLst>
          </a:custGeom>
          <a:blipFill rotWithShape="0">
            <a:blip r:embed="rId6"/>
            <a:srcRect/>
            <a:stretch/>
          </a:blipFill>
          <a:ln w="0">
            <a:noFill/>
          </a:ln>
        </p:spPr>
        <p:style>
          <a:lnRef idx="0">
            <a:scrgbClr r="0" g="0" b="0"/>
          </a:lnRef>
          <a:fillRef idx="0">
            <a:scrgbClr r="0" g="0" b="0"/>
          </a:fillRef>
          <a:effectRef idx="0">
            <a:scrgbClr r="0" g="0" b="0"/>
          </a:effectRef>
          <a:fontRef idx="minor"/>
        </p:style>
      </p:sp>
      <p:sp>
        <p:nvSpPr>
          <p:cNvPr id="193" name="TextBox 25"/>
          <p:cNvSpPr/>
          <p:nvPr/>
        </p:nvSpPr>
        <p:spPr>
          <a:xfrm>
            <a:off x="6840897" y="4414621"/>
            <a:ext cx="9283320" cy="692497"/>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684"/>
              </a:lnSpc>
              <a:buNone/>
            </a:pPr>
            <a:r>
              <a:rPr lang="en-US" sz="2400" b="0" i="0" dirty="0">
                <a:solidFill>
                  <a:schemeClr val="bg1"/>
                </a:solidFill>
                <a:effectLst/>
                <a:latin typeface="Söhne"/>
              </a:rPr>
              <a:t>Total hidden nodes = 64 (Conv2D Layer 1) + 64 (Conv2D Layer 2) + 128 (Dense Layer) = 256 hidden nodes</a:t>
            </a:r>
            <a:endParaRPr lang="id-ID" sz="1800" b="0" strike="noStrike" spc="-1" dirty="0">
              <a:solidFill>
                <a:schemeClr val="bg1"/>
              </a:solidFill>
              <a:latin typeface="Arial"/>
            </a:endParaRPr>
          </a:p>
        </p:txBody>
      </p:sp>
      <p:sp>
        <p:nvSpPr>
          <p:cNvPr id="194" name="TextBox 26"/>
          <p:cNvSpPr/>
          <p:nvPr/>
        </p:nvSpPr>
        <p:spPr>
          <a:xfrm>
            <a:off x="8897400" y="8550000"/>
            <a:ext cx="8950680" cy="1704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684"/>
              </a:lnSpc>
              <a:buNone/>
            </a:pPr>
            <a:r>
              <a:rPr lang="en-US" sz="2230" b="0" strike="noStrike" spc="-1">
                <a:solidFill>
                  <a:srgbClr val="FFFFFF"/>
                </a:solidFill>
                <a:latin typeface="Kollektif"/>
              </a:rPr>
              <a:t>Hidden Layer Dense Pertama (Fully Connected):</a:t>
            </a:r>
            <a:endParaRPr lang="id-ID" sz="2230" b="0" strike="noStrike" spc="-1">
              <a:latin typeface="Arial"/>
            </a:endParaRPr>
          </a:p>
          <a:p>
            <a:pPr marL="483120" lvl="1" indent="-241560">
              <a:lnSpc>
                <a:spcPts val="2684"/>
              </a:lnSpc>
              <a:buClr>
                <a:srgbClr val="FFFFFF"/>
              </a:buClr>
              <a:buFont typeface="Arial"/>
              <a:buChar char="•"/>
            </a:pPr>
            <a:r>
              <a:rPr lang="en-US" sz="2230" b="0" strike="noStrike" spc="-1">
                <a:solidFill>
                  <a:srgbClr val="FFFFFF"/>
                </a:solidFill>
                <a:latin typeface="Kollektif"/>
              </a:rPr>
              <a:t>Jumlah neuron: 128</a:t>
            </a:r>
            <a:endParaRPr lang="id-ID" sz="2230" b="0" strike="noStrike" spc="-1">
              <a:latin typeface="Arial"/>
            </a:endParaRPr>
          </a:p>
          <a:p>
            <a:pPr marL="483120" lvl="1" indent="-241560">
              <a:lnSpc>
                <a:spcPts val="2684"/>
              </a:lnSpc>
              <a:buClr>
                <a:srgbClr val="FFFFFF"/>
              </a:buClr>
              <a:buFont typeface="Arial"/>
              <a:buChar char="•"/>
            </a:pPr>
            <a:r>
              <a:rPr lang="en-US" sz="2230" b="0" strike="noStrike" spc="-1">
                <a:solidFill>
                  <a:srgbClr val="FFFFFF"/>
                </a:solidFill>
                <a:latin typeface="Kollektif"/>
              </a:rPr>
              <a:t>Total hidden node = Jumlah neuron + 1 (bias) = 128 + 1 = 129</a:t>
            </a:r>
            <a:endParaRPr lang="id-ID" sz="2230" b="0" strike="noStrike" spc="-1">
              <a:latin typeface="Arial"/>
            </a:endParaRPr>
          </a:p>
          <a:p>
            <a:pPr>
              <a:lnSpc>
                <a:spcPts val="2684"/>
              </a:lnSpc>
              <a:buNone/>
            </a:pPr>
            <a:endParaRPr lang="id-ID" sz="18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TotalTime>
  <Words>507</Words>
  <Application>Microsoft Office PowerPoint</Application>
  <PresentationFormat>Custom</PresentationFormat>
  <Paragraphs>38</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Kollektif</vt:lpstr>
      <vt:lpstr>Londrina Solid</vt:lpstr>
      <vt:lpstr>Söhne</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Warna-Warni Ilustratif Lucu Presentasi Sains</dc:title>
  <dc:subject/>
  <dc:creator/>
  <dc:description/>
  <cp:lastModifiedBy>ardi an</cp:lastModifiedBy>
  <cp:revision>5</cp:revision>
  <dcterms:created xsi:type="dcterms:W3CDTF">2006-08-16T00:00:00Z</dcterms:created>
  <dcterms:modified xsi:type="dcterms:W3CDTF">2023-12-03T10:26:45Z</dcterms:modified>
  <dc:identifier>DAF1QyHh1sc</dc:identifier>
  <dc:language>id-ID</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