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6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644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8899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182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303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62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36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4657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346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6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032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20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784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04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984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21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F1C381-71B7-4796-9E2D-55B120CAEA27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B24E9C-BED8-4902-8070-0061790BB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0719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93D943-169B-5219-1BC2-C2F34CAC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3" y="77538"/>
            <a:ext cx="1104123" cy="110412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BD7B4D6-BDBB-A9D5-EF23-36F45D1550BC}"/>
              </a:ext>
            </a:extLst>
          </p:cNvPr>
          <p:cNvSpPr/>
          <p:nvPr/>
        </p:nvSpPr>
        <p:spPr>
          <a:xfrm>
            <a:off x="144622" y="1348324"/>
            <a:ext cx="3830218" cy="2080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809A21D-5B20-F9DB-E370-CF8DADB81C78}"/>
              </a:ext>
            </a:extLst>
          </p:cNvPr>
          <p:cNvSpPr/>
          <p:nvPr/>
        </p:nvSpPr>
        <p:spPr>
          <a:xfrm>
            <a:off x="8217160" y="1348324"/>
            <a:ext cx="3830218" cy="21827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3CF354-94AC-18C4-FD24-9D039DD02E63}"/>
              </a:ext>
            </a:extLst>
          </p:cNvPr>
          <p:cNvSpPr/>
          <p:nvPr/>
        </p:nvSpPr>
        <p:spPr>
          <a:xfrm>
            <a:off x="4180891" y="1348325"/>
            <a:ext cx="3830218" cy="19536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A5C591-5674-8603-4E6D-41F8AF91A54E}"/>
              </a:ext>
            </a:extLst>
          </p:cNvPr>
          <p:cNvSpPr/>
          <p:nvPr/>
        </p:nvSpPr>
        <p:spPr>
          <a:xfrm>
            <a:off x="144623" y="3571235"/>
            <a:ext cx="3830215" cy="31972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BA60520-A17E-8AFA-8E13-8F1EE7550AD2}"/>
              </a:ext>
            </a:extLst>
          </p:cNvPr>
          <p:cNvSpPr/>
          <p:nvPr/>
        </p:nvSpPr>
        <p:spPr>
          <a:xfrm>
            <a:off x="8217160" y="3582788"/>
            <a:ext cx="3830218" cy="31857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25EE4C9-BF81-EF57-612D-BA01068C0859}"/>
              </a:ext>
            </a:extLst>
          </p:cNvPr>
          <p:cNvSpPr/>
          <p:nvPr/>
        </p:nvSpPr>
        <p:spPr>
          <a:xfrm>
            <a:off x="4180891" y="3392204"/>
            <a:ext cx="3830218" cy="33763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992B83-5415-4F4B-A73B-4B28F295605D}"/>
              </a:ext>
            </a:extLst>
          </p:cNvPr>
          <p:cNvSpPr txBox="1"/>
          <p:nvPr/>
        </p:nvSpPr>
        <p:spPr>
          <a:xfrm>
            <a:off x="1623527" y="31827"/>
            <a:ext cx="9815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Optimización</a:t>
            </a:r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de </a:t>
            </a:r>
            <a:r>
              <a:rPr lang="en-US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Consultas</a:t>
            </a:r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SQL: </a:t>
            </a:r>
            <a:r>
              <a:rPr lang="en-US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Estrategias</a:t>
            </a:r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para </a:t>
            </a:r>
            <a:r>
              <a:rPr lang="en-US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Consultas</a:t>
            </a:r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Frecuentes</a:t>
            </a:r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es-CO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ctr"/>
            <a:endParaRPr lang="es-CO" sz="2800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212989-6DCB-F5D2-4005-F641DC72738E}"/>
              </a:ext>
            </a:extLst>
          </p:cNvPr>
          <p:cNvSpPr txBox="1"/>
          <p:nvPr/>
        </p:nvSpPr>
        <p:spPr>
          <a:xfrm>
            <a:off x="57537" y="1285586"/>
            <a:ext cx="214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1"/>
                </a:solidFill>
              </a:rPr>
              <a:t>INTRODUCCION</a:t>
            </a:r>
            <a:r>
              <a:rPr lang="es-CO" sz="16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3F65AB-57A6-2C29-36EB-E60413775D59}"/>
              </a:ext>
            </a:extLst>
          </p:cNvPr>
          <p:cNvSpPr txBox="1"/>
          <p:nvPr/>
        </p:nvSpPr>
        <p:spPr>
          <a:xfrm>
            <a:off x="144620" y="1516838"/>
            <a:ext cx="38302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>
                <a:solidFill>
                  <a:schemeClr val="bg1"/>
                </a:solidFill>
              </a:rPr>
              <a:t>La optimización de consultas SQL es esencial en sistemas de bases de datos complejos y dinámicos. Este proyecto se enfoca en mejorar el rendimiento de consultas frecuentes para asegurar eficiencia y escalabilidad, además se busca proporcionar una guía práctica para profesionales de bases de datos y desarrolladores. Este recurso ofrecerá estrategias con ejemplos concretos y análisis de resultados, capacitando a profesionales para abordar desafíos de rendimiento en sistemas en constante evolución.</a:t>
            </a:r>
            <a:endParaRPr lang="es-CO" sz="11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FF2F772-859E-9459-3061-813CA889F423}"/>
              </a:ext>
            </a:extLst>
          </p:cNvPr>
          <p:cNvSpPr txBox="1"/>
          <p:nvPr/>
        </p:nvSpPr>
        <p:spPr>
          <a:xfrm>
            <a:off x="57537" y="3519349"/>
            <a:ext cx="214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1"/>
                </a:solidFill>
              </a:rPr>
              <a:t>METODOLOGIA: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DCA16BF-A4AB-6554-FE6A-2262B4E6A15D}"/>
              </a:ext>
            </a:extLst>
          </p:cNvPr>
          <p:cNvSpPr txBox="1"/>
          <p:nvPr/>
        </p:nvSpPr>
        <p:spPr>
          <a:xfrm>
            <a:off x="144620" y="3796767"/>
            <a:ext cx="38302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s-ES" sz="1100" b="1" dirty="0">
                <a:solidFill>
                  <a:schemeClr val="bg1"/>
                </a:solidFill>
              </a:rPr>
              <a:t>Tablas Iniciales: </a:t>
            </a:r>
            <a:r>
              <a:rPr lang="es-ES" sz="1100" dirty="0">
                <a:solidFill>
                  <a:schemeClr val="bg1"/>
                </a:solidFill>
              </a:rPr>
              <a:t>Se crearon 3 tablas con 5 filas de datos en MySQL.</a:t>
            </a:r>
          </a:p>
          <a:p>
            <a:pPr algn="just"/>
            <a:endParaRPr lang="es-ES" sz="1100" dirty="0">
              <a:solidFill>
                <a:schemeClr val="bg1"/>
              </a:solidFill>
            </a:endParaRPr>
          </a:p>
          <a:p>
            <a:pPr algn="just"/>
            <a:r>
              <a:rPr lang="es-ES" sz="1100" b="1" dirty="0">
                <a:solidFill>
                  <a:schemeClr val="bg1"/>
                </a:solidFill>
              </a:rPr>
              <a:t>2. Consultas y Tiempos de Respuesta: </a:t>
            </a:r>
            <a:r>
              <a:rPr lang="es-ES" sz="1100" dirty="0">
                <a:solidFill>
                  <a:schemeClr val="bg1"/>
                </a:solidFill>
              </a:rPr>
              <a:t>Se ejecutaron las consultas, registrando los tiempos de respuesta.</a:t>
            </a:r>
          </a:p>
          <a:p>
            <a:pPr algn="just"/>
            <a:endParaRPr lang="es-ES" sz="1100" dirty="0">
              <a:solidFill>
                <a:schemeClr val="bg1"/>
              </a:solidFill>
            </a:endParaRPr>
          </a:p>
          <a:p>
            <a:pPr algn="just"/>
            <a:r>
              <a:rPr lang="es-ES" sz="1100" b="1" dirty="0">
                <a:solidFill>
                  <a:schemeClr val="bg1"/>
                </a:solidFill>
              </a:rPr>
              <a:t>3. Expansión de Datos: </a:t>
            </a:r>
            <a:r>
              <a:rPr lang="es-ES" sz="1100" dirty="0">
                <a:solidFill>
                  <a:schemeClr val="bg1"/>
                </a:solidFill>
              </a:rPr>
              <a:t>Se pobló la base de datos a 100 y 10,000 filas con PHP y se repitieron las consultas.</a:t>
            </a:r>
          </a:p>
          <a:p>
            <a:pPr algn="just"/>
            <a:endParaRPr lang="es-ES" sz="1100" dirty="0">
              <a:solidFill>
                <a:schemeClr val="bg1"/>
              </a:solidFill>
            </a:endParaRPr>
          </a:p>
          <a:p>
            <a:pPr algn="just"/>
            <a:r>
              <a:rPr lang="es-ES" sz="1100" b="1" dirty="0">
                <a:solidFill>
                  <a:schemeClr val="bg1"/>
                </a:solidFill>
              </a:rPr>
              <a:t>4. Análisis Comparativo: </a:t>
            </a:r>
            <a:r>
              <a:rPr lang="es-ES" sz="1100" dirty="0">
                <a:solidFill>
                  <a:schemeClr val="bg1"/>
                </a:solidFill>
              </a:rPr>
              <a:t>Se compararon los tiempos de respuesta para evaluar el impacto de la optimización en diferentes tamaños de datos.</a:t>
            </a:r>
          </a:p>
          <a:p>
            <a:pPr algn="just"/>
            <a:endParaRPr lang="es-ES" sz="1100" dirty="0">
              <a:solidFill>
                <a:schemeClr val="bg1"/>
              </a:solidFill>
            </a:endParaRPr>
          </a:p>
          <a:p>
            <a:pPr algn="just"/>
            <a:r>
              <a:rPr lang="es-ES" sz="1100" b="1" dirty="0">
                <a:solidFill>
                  <a:schemeClr val="bg1"/>
                </a:solidFill>
              </a:rPr>
              <a:t>5. Resultados y Conclusiones: </a:t>
            </a:r>
            <a:r>
              <a:rPr lang="es-ES" sz="1100" dirty="0">
                <a:solidFill>
                  <a:schemeClr val="bg1"/>
                </a:solidFill>
              </a:rPr>
              <a:t>Se analizaron los datos recopilados para destacar las mejoras de rendimiento a través de la optimización de consultas.</a:t>
            </a:r>
            <a:endParaRPr lang="es-CO" sz="1100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8A8BBFF-2ACF-CCA7-77BA-10586C695467}"/>
              </a:ext>
            </a:extLst>
          </p:cNvPr>
          <p:cNvSpPr txBox="1"/>
          <p:nvPr/>
        </p:nvSpPr>
        <p:spPr>
          <a:xfrm>
            <a:off x="4093806" y="1285586"/>
            <a:ext cx="3917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1"/>
                </a:solidFill>
              </a:rPr>
              <a:t>TECNICAS DE OPTIMIZACION</a:t>
            </a:r>
            <a:r>
              <a:rPr lang="es-CO" sz="16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DBBBC07-91FD-CC2E-9DBA-E2CEB723E956}"/>
              </a:ext>
            </a:extLst>
          </p:cNvPr>
          <p:cNvSpPr txBox="1"/>
          <p:nvPr/>
        </p:nvSpPr>
        <p:spPr>
          <a:xfrm>
            <a:off x="4137347" y="1552118"/>
            <a:ext cx="38737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b="1" dirty="0">
                <a:solidFill>
                  <a:schemeClr val="bg1"/>
                </a:solidFill>
              </a:rPr>
              <a:t>Uso de Subconsultas y EXISTS: </a:t>
            </a:r>
            <a:r>
              <a:rPr lang="es-ES" sz="1100" dirty="0">
                <a:solidFill>
                  <a:schemeClr val="bg1"/>
                </a:solidFill>
              </a:rPr>
              <a:t>Reemplaza subconsultas innecesarias por </a:t>
            </a:r>
            <a:r>
              <a:rPr lang="es-ES" sz="1100" dirty="0" err="1">
                <a:solidFill>
                  <a:schemeClr val="bg1"/>
                </a:solidFill>
              </a:rPr>
              <a:t>JOINs</a:t>
            </a:r>
            <a:r>
              <a:rPr lang="es-ES" sz="1100" dirty="0">
                <a:solidFill>
                  <a:schemeClr val="bg1"/>
                </a:solidFill>
              </a:rPr>
              <a:t> o EXISTS.</a:t>
            </a:r>
          </a:p>
          <a:p>
            <a:pPr algn="just"/>
            <a:r>
              <a:rPr lang="es-ES" sz="1100" b="1" dirty="0">
                <a:solidFill>
                  <a:schemeClr val="bg1"/>
                </a:solidFill>
              </a:rPr>
              <a:t>Evitar el Uso de Funciones en Cláusulas WHERE:</a:t>
            </a:r>
            <a:r>
              <a:rPr lang="es-ES" sz="1100" dirty="0">
                <a:solidFill>
                  <a:schemeClr val="bg1"/>
                </a:solidFill>
              </a:rPr>
              <a:t> Elimina funciones para evitar procesamiento costoso.</a:t>
            </a:r>
          </a:p>
          <a:p>
            <a:pPr algn="just"/>
            <a:r>
              <a:rPr lang="es-ES" sz="1100" b="1" dirty="0">
                <a:solidFill>
                  <a:schemeClr val="bg1"/>
                </a:solidFill>
              </a:rPr>
              <a:t>Uso de Cláusula LIMIT: </a:t>
            </a:r>
            <a:r>
              <a:rPr lang="es-ES" sz="1100" dirty="0">
                <a:solidFill>
                  <a:schemeClr val="bg1"/>
                </a:solidFill>
              </a:rPr>
              <a:t>Limita el número de resultados devueltos.</a:t>
            </a:r>
          </a:p>
          <a:p>
            <a:pPr algn="just"/>
            <a:r>
              <a:rPr lang="es-ES" sz="1100" b="1" dirty="0">
                <a:solidFill>
                  <a:schemeClr val="bg1"/>
                </a:solidFill>
              </a:rPr>
              <a:t>Uso de Índices: </a:t>
            </a:r>
            <a:r>
              <a:rPr lang="es-ES" sz="1100" dirty="0">
                <a:solidFill>
                  <a:schemeClr val="bg1"/>
                </a:solidFill>
              </a:rPr>
              <a:t>Crea índices en columnas utilizadas frecuentemente para acelerar búsquedas.</a:t>
            </a:r>
          </a:p>
          <a:p>
            <a:pPr algn="just"/>
            <a:r>
              <a:rPr lang="es-ES" sz="1100" b="1" dirty="0">
                <a:solidFill>
                  <a:schemeClr val="bg1"/>
                </a:solidFill>
              </a:rPr>
              <a:t>Uso de SELECT Específico: </a:t>
            </a:r>
            <a:r>
              <a:rPr lang="es-ES" sz="1100" dirty="0">
                <a:solidFill>
                  <a:schemeClr val="bg1"/>
                </a:solidFill>
              </a:rPr>
              <a:t>Selecciona solo las columnas necesarias en lugar de utilizar SELECT *.</a:t>
            </a:r>
            <a:endParaRPr lang="es-CO" sz="1100" dirty="0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7C0325C-EA9A-203F-D69F-C05DD89B6607}"/>
              </a:ext>
            </a:extLst>
          </p:cNvPr>
          <p:cNvSpPr txBox="1"/>
          <p:nvPr/>
        </p:nvSpPr>
        <p:spPr>
          <a:xfrm>
            <a:off x="8130077" y="1320866"/>
            <a:ext cx="214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1"/>
                </a:solidFill>
              </a:rPr>
              <a:t>ANALISIS: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B7420B5-2AA3-A408-A018-4DAC13B05893}"/>
              </a:ext>
            </a:extLst>
          </p:cNvPr>
          <p:cNvSpPr txBox="1"/>
          <p:nvPr/>
        </p:nvSpPr>
        <p:spPr>
          <a:xfrm>
            <a:off x="8217160" y="1552118"/>
            <a:ext cx="3830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>
                <a:solidFill>
                  <a:schemeClr val="bg1"/>
                </a:solidFill>
              </a:rPr>
              <a:t>a</a:t>
            </a:r>
            <a:endParaRPr lang="es-CO" sz="11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4B20E85-08DC-6B66-1DFD-8BB3D6F20B5D}"/>
              </a:ext>
            </a:extLst>
          </p:cNvPr>
          <p:cNvSpPr txBox="1"/>
          <p:nvPr/>
        </p:nvSpPr>
        <p:spPr>
          <a:xfrm>
            <a:off x="4093807" y="3364682"/>
            <a:ext cx="214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1"/>
                </a:solidFill>
              </a:rPr>
              <a:t>RESULTADOS: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C5AC3A8-97EA-1AC7-DEA3-F62347A58244}"/>
              </a:ext>
            </a:extLst>
          </p:cNvPr>
          <p:cNvSpPr txBox="1"/>
          <p:nvPr/>
        </p:nvSpPr>
        <p:spPr>
          <a:xfrm>
            <a:off x="8130077" y="3531051"/>
            <a:ext cx="214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1"/>
                </a:solidFill>
              </a:rPr>
              <a:t>CONCLUSIONES</a:t>
            </a:r>
            <a:r>
              <a:rPr lang="es-CO" sz="16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7B58262-6887-5C48-8278-3C789FB3CA59}"/>
              </a:ext>
            </a:extLst>
          </p:cNvPr>
          <p:cNvSpPr txBox="1"/>
          <p:nvPr/>
        </p:nvSpPr>
        <p:spPr>
          <a:xfrm>
            <a:off x="8217160" y="3820136"/>
            <a:ext cx="383021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b="1" dirty="0">
                <a:solidFill>
                  <a:schemeClr val="bg1"/>
                </a:solidFill>
              </a:rPr>
              <a:t>Impacto Significativo de las Técnicas de Optimización: </a:t>
            </a:r>
            <a:r>
              <a:rPr lang="es-ES" sz="1100" dirty="0">
                <a:solidFill>
                  <a:schemeClr val="bg1"/>
                </a:solidFill>
              </a:rPr>
              <a:t>Se logró una mejora de hasta un 92% en los tiempos de respuesta al aplicar distintas técnicas de optimización en consultas SQL. Beneficio tanto a aplicaciones con volúmenes bajos como a aquellas con flujos masivos de datos.</a:t>
            </a:r>
          </a:p>
          <a:p>
            <a:pPr algn="just"/>
            <a:endParaRPr lang="es-ES" sz="1100" dirty="0">
              <a:solidFill>
                <a:schemeClr val="bg1"/>
              </a:solidFill>
            </a:endParaRPr>
          </a:p>
          <a:p>
            <a:pPr algn="just"/>
            <a:r>
              <a:rPr lang="es-ES" sz="1100" b="1" dirty="0">
                <a:solidFill>
                  <a:schemeClr val="bg1"/>
                </a:solidFill>
              </a:rPr>
              <a:t>Mejora en la Experiencia del Usuario: </a:t>
            </a:r>
            <a:r>
              <a:rPr lang="es-ES" sz="1100" dirty="0">
                <a:solidFill>
                  <a:schemeClr val="bg1"/>
                </a:solidFill>
              </a:rPr>
              <a:t>La optimización mejora significativamente la velocidad de las aplicaciones, siendo crucial adaptar estrategias a las necesidades específicas de las consultas y estructuras de datos.</a:t>
            </a:r>
          </a:p>
          <a:p>
            <a:pPr algn="just"/>
            <a:endParaRPr lang="es-ES" sz="1100" dirty="0">
              <a:solidFill>
                <a:schemeClr val="bg1"/>
              </a:solidFill>
            </a:endParaRPr>
          </a:p>
          <a:p>
            <a:pPr algn="just"/>
            <a:r>
              <a:rPr lang="es-ES" sz="1100" b="1" dirty="0">
                <a:solidFill>
                  <a:schemeClr val="bg1"/>
                </a:solidFill>
              </a:rPr>
              <a:t>Escalabilidad Garantizada: </a:t>
            </a:r>
            <a:r>
              <a:rPr lang="es-ES" sz="1100" dirty="0">
                <a:solidFill>
                  <a:schemeClr val="bg1"/>
                </a:solidFill>
              </a:rPr>
              <a:t>Las soluciones implementadas no solo mejoran el rendimiento actual, sino que son esenciales para mantener la eficiencia a medida que la base de datos crece.</a:t>
            </a:r>
            <a:endParaRPr lang="es-CO" sz="1100" dirty="0">
              <a:solidFill>
                <a:schemeClr val="bg1"/>
              </a:solidFill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793D41AA-E0A9-974E-7737-6F2DEA97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712" y="5733397"/>
            <a:ext cx="3291704" cy="983708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0BF7BE00-64B0-38BB-C9ED-C0DC9116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305" y="4673422"/>
            <a:ext cx="3290110" cy="1004992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AA1A19B6-F43D-2AFB-5A10-4AAAEE49B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306" y="3615821"/>
            <a:ext cx="3290110" cy="1002619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7CD759C5-E9E2-BB60-FB44-8E758436B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7920" y="1586629"/>
            <a:ext cx="3688698" cy="1842369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5B4880E7-550E-BFCF-1082-35AE9D52AA7A}"/>
              </a:ext>
            </a:extLst>
          </p:cNvPr>
          <p:cNvSpPr txBox="1"/>
          <p:nvPr/>
        </p:nvSpPr>
        <p:spPr>
          <a:xfrm>
            <a:off x="4236582" y="4068147"/>
            <a:ext cx="42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1"/>
                </a:solidFill>
              </a:rPr>
              <a:t>F1: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B405C75-6FBF-784B-31E6-C113153610E1}"/>
              </a:ext>
            </a:extLst>
          </p:cNvPr>
          <p:cNvSpPr txBox="1"/>
          <p:nvPr/>
        </p:nvSpPr>
        <p:spPr>
          <a:xfrm>
            <a:off x="4208737" y="4997381"/>
            <a:ext cx="42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1"/>
                </a:solidFill>
              </a:rPr>
              <a:t>F2: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8135B2F-624D-DD67-1AF9-AD06EE586369}"/>
              </a:ext>
            </a:extLst>
          </p:cNvPr>
          <p:cNvSpPr txBox="1"/>
          <p:nvPr/>
        </p:nvSpPr>
        <p:spPr>
          <a:xfrm>
            <a:off x="4208737" y="6071362"/>
            <a:ext cx="42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1"/>
                </a:solidFill>
              </a:rPr>
              <a:t>F3:</a:t>
            </a:r>
          </a:p>
        </p:txBody>
      </p:sp>
    </p:spTree>
    <p:extLst>
      <p:ext uri="{BB962C8B-B14F-4D97-AF65-F5344CB8AC3E}">
        <p14:creationId xmlns:p14="http://schemas.microsoft.com/office/powerpoint/2010/main" val="49078626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</TotalTime>
  <Words>398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3</vt:lpstr>
      <vt:lpstr>Sector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dilan alessandro corredor diaz</dc:creator>
  <cp:lastModifiedBy>dilan alessandro corredor diaz</cp:lastModifiedBy>
  <cp:revision>2</cp:revision>
  <dcterms:created xsi:type="dcterms:W3CDTF">2023-12-01T01:44:23Z</dcterms:created>
  <dcterms:modified xsi:type="dcterms:W3CDTF">2023-12-01T05:39:43Z</dcterms:modified>
</cp:coreProperties>
</file>