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2" r:id="rId4"/>
    <p:sldId id="263" r:id="rId5"/>
    <p:sldId id="273" r:id="rId6"/>
    <p:sldId id="274" r:id="rId7"/>
    <p:sldId id="275" r:id="rId8"/>
    <p:sldId id="277" r:id="rId9"/>
    <p:sldId id="278" r:id="rId10"/>
    <p:sldId id="279" r:id="rId11"/>
    <p:sldId id="280" r:id="rId12"/>
    <p:sldId id="276" r:id="rId13"/>
    <p:sldId id="289" r:id="rId14"/>
    <p:sldId id="290" r:id="rId15"/>
    <p:sldId id="291" r:id="rId16"/>
    <p:sldId id="292" r:id="rId17"/>
    <p:sldId id="293" r:id="rId18"/>
    <p:sldId id="294" r:id="rId19"/>
    <p:sldId id="295" r:id="rId20"/>
    <p:sldId id="296" r:id="rId21"/>
    <p:sldId id="264" r:id="rId22"/>
    <p:sldId id="265" r:id="rId23"/>
    <p:sldId id="271" r:id="rId24"/>
    <p:sldId id="266" r:id="rId25"/>
    <p:sldId id="269" r:id="rId26"/>
    <p:sldId id="270" r:id="rId27"/>
    <p:sldId id="272" r:id="rId28"/>
    <p:sldId id="267" r:id="rId29"/>
    <p:sldId id="268" r:id="rId30"/>
    <p:sldId id="258" r:id="rId31"/>
    <p:sldId id="259" r:id="rId32"/>
    <p:sldId id="260" r:id="rId33"/>
    <p:sldId id="261" r:id="rId34"/>
    <p:sldId id="281" r:id="rId35"/>
    <p:sldId id="298" r:id="rId36"/>
    <p:sldId id="297" r:id="rId37"/>
    <p:sldId id="300" r:id="rId38"/>
    <p:sldId id="299" r:id="rId39"/>
    <p:sldId id="301" r:id="rId40"/>
    <p:sldId id="304" r:id="rId41"/>
    <p:sldId id="302" r:id="rId42"/>
    <p:sldId id="305" r:id="rId43"/>
    <p:sldId id="303" r:id="rId44"/>
    <p:sldId id="307" r:id="rId45"/>
    <p:sldId id="306" r:id="rId46"/>
    <p:sldId id="286" r:id="rId47"/>
    <p:sldId id="308" r:id="rId48"/>
    <p:sldId id="309" r:id="rId49"/>
    <p:sldId id="283" r:id="rId50"/>
    <p:sldId id="287" r:id="rId51"/>
    <p:sldId id="288" r:id="rId52"/>
    <p:sldId id="285" r:id="rId53"/>
    <p:sldId id="28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8"/>
    <p:restoredTop sz="96317"/>
  </p:normalViewPr>
  <p:slideViewPr>
    <p:cSldViewPr snapToGrid="0">
      <p:cViewPr>
        <p:scale>
          <a:sx n="139" d="100"/>
          <a:sy n="139"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4A5B-E846-B950-DA78-C540CEE08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668C0-B4C9-F1F4-21F1-FD2022048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D296D-FB9D-E8E7-8340-E35CFE9AE232}"/>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5" name="Footer Placeholder 4">
            <a:extLst>
              <a:ext uri="{FF2B5EF4-FFF2-40B4-BE49-F238E27FC236}">
                <a16:creationId xmlns:a16="http://schemas.microsoft.com/office/drawing/2014/main" id="{22A48856-4146-4F98-D5DC-254CF885D1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AC138D-E503-37A8-1010-801CD714EC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982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C3BE-5FF3-33BA-CE58-E49431145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7A213-EF0E-1D5C-963E-06A34A3E7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7B7C-A838-6D56-FE27-26F3AF5C1BC4}"/>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5" name="Footer Placeholder 4">
            <a:extLst>
              <a:ext uri="{FF2B5EF4-FFF2-40B4-BE49-F238E27FC236}">
                <a16:creationId xmlns:a16="http://schemas.microsoft.com/office/drawing/2014/main" id="{25A678B1-1CED-2B75-2DD8-8D30F7B556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1818D8-4B16-81F8-CF18-C025F2AAEFB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82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9D1DD-DDAB-D3E5-7BEE-F5502EDA5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EAC9E-5FF7-56CA-457B-D1D841A73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B8365-B1F4-AC0E-4A90-85E7E1E22483}"/>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5" name="Footer Placeholder 4">
            <a:extLst>
              <a:ext uri="{FF2B5EF4-FFF2-40B4-BE49-F238E27FC236}">
                <a16:creationId xmlns:a16="http://schemas.microsoft.com/office/drawing/2014/main" id="{41BFA415-E64B-3711-05B2-8E1C75FA67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5049D5-A0A4-45A3-24F6-F8A0B4F29A8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6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2703-6E46-B9DC-78ED-B814F79FB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7DF93-52F1-1891-740A-28FD791AEF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83FF4-B5F8-279B-33DC-2E6139F1E359}"/>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5" name="Footer Placeholder 4">
            <a:extLst>
              <a:ext uri="{FF2B5EF4-FFF2-40B4-BE49-F238E27FC236}">
                <a16:creationId xmlns:a16="http://schemas.microsoft.com/office/drawing/2014/main" id="{1A60B4F8-4DBE-F7BF-0FD9-885310BBD0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72B2B0-6C62-3144-F8B6-8D097B647A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957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C458-A59C-40BF-B5DE-50751C988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A65CF-B490-6B93-86F5-994E9BFCA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4803F-6B89-5D5E-6142-F55080F01E4F}"/>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5" name="Footer Placeholder 4">
            <a:extLst>
              <a:ext uri="{FF2B5EF4-FFF2-40B4-BE49-F238E27FC236}">
                <a16:creationId xmlns:a16="http://schemas.microsoft.com/office/drawing/2014/main" id="{7F16B837-0F8E-F369-F21C-D189671603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3DB768-F2FE-79FC-B25A-CDE1CC5774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618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5DD6-2CF8-A2EF-F644-B50434D6E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4E3EB-7252-7F45-AAF1-16EA28008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003507-EB7A-09EB-63B7-DEDE05BDB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1CCA1B-408E-163F-CF39-E795D40DAB6F}"/>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6" name="Footer Placeholder 5">
            <a:extLst>
              <a:ext uri="{FF2B5EF4-FFF2-40B4-BE49-F238E27FC236}">
                <a16:creationId xmlns:a16="http://schemas.microsoft.com/office/drawing/2014/main" id="{B08AEA75-D9D8-A012-A6F2-A03B6C2FB7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240587-9521-1539-6C43-139EFE47CB9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085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4EEC-3F0B-8817-870D-32F86B41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7EB69-921E-F8EA-A939-B20EB2C18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7145F-35BE-1CFE-2A29-F84AA3C20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64A1E-9EC0-0AF1-B6B8-5BBE7565A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18547-0DB0-37A3-B2EF-C5A98F593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4DC4A3-1266-EDE1-591C-8CCC9AA5B57E}"/>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8" name="Footer Placeholder 7">
            <a:extLst>
              <a:ext uri="{FF2B5EF4-FFF2-40B4-BE49-F238E27FC236}">
                <a16:creationId xmlns:a16="http://schemas.microsoft.com/office/drawing/2014/main" id="{0F8B8C2B-6091-1C69-9059-FBE5089457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F6DE7D-7176-45F0-B921-A9C4244889B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622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0F3E-59B3-02DF-DE88-11BD51306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5B6B0-85F1-BC2F-5278-BF0981B708B3}"/>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4" name="Footer Placeholder 3">
            <a:extLst>
              <a:ext uri="{FF2B5EF4-FFF2-40B4-BE49-F238E27FC236}">
                <a16:creationId xmlns:a16="http://schemas.microsoft.com/office/drawing/2014/main" id="{7FBEABB2-6F83-B15E-858B-E2F1B8F074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1FC89E-EEE5-9953-9EC9-F25F7DB7129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41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71936-A21F-3B0F-E021-8CC0FCF0066E}"/>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3" name="Footer Placeholder 2">
            <a:extLst>
              <a:ext uri="{FF2B5EF4-FFF2-40B4-BE49-F238E27FC236}">
                <a16:creationId xmlns:a16="http://schemas.microsoft.com/office/drawing/2014/main" id="{2DD5A394-B66D-2C68-B1ED-9B3F6F66A0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8305782-CA16-7E72-ED25-089A9A26EE8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2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1BD8-D40A-7CE1-CD87-317815C64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EC0222-CFAD-0983-A79F-1F07FE421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EC9F1-3327-CB7C-C73C-F2EF7C777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19B66-8AF3-C8BA-D66C-56762F939278}"/>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6" name="Footer Placeholder 5">
            <a:extLst>
              <a:ext uri="{FF2B5EF4-FFF2-40B4-BE49-F238E27FC236}">
                <a16:creationId xmlns:a16="http://schemas.microsoft.com/office/drawing/2014/main" id="{E7EFE664-F3C1-5EBE-A50C-226CF35B98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BCB160-AA85-A37F-A5CA-C611311AA79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52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F5C-8B29-B400-E173-EA665BA42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C67965-D4D4-926D-9AC7-0F4335BB1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0B4BF-31C7-7D49-3421-8E94B4EBD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C10A1-20E4-B1CD-4D81-0BBA75C197D6}"/>
              </a:ext>
            </a:extLst>
          </p:cNvPr>
          <p:cNvSpPr>
            <a:spLocks noGrp="1"/>
          </p:cNvSpPr>
          <p:nvPr>
            <p:ph type="dt" sz="half" idx="10"/>
          </p:nvPr>
        </p:nvSpPr>
        <p:spPr/>
        <p:txBody>
          <a:bodyPr/>
          <a:lstStyle/>
          <a:p>
            <a:fld id="{48A87A34-81AB-432B-8DAE-1953F412C126}" type="datetimeFigureOut">
              <a:rPr lang="en-US" smtClean="0"/>
              <a:t>9/22/24</a:t>
            </a:fld>
            <a:endParaRPr lang="en-US" dirty="0"/>
          </a:p>
        </p:txBody>
      </p:sp>
      <p:sp>
        <p:nvSpPr>
          <p:cNvPr id="6" name="Footer Placeholder 5">
            <a:extLst>
              <a:ext uri="{FF2B5EF4-FFF2-40B4-BE49-F238E27FC236}">
                <a16:creationId xmlns:a16="http://schemas.microsoft.com/office/drawing/2014/main" id="{8BABB519-F70B-38ED-00E5-6547E83338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016651-4421-3471-95E9-87C47C9543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00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53FF1-3546-7E49-2752-C443011E5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0B4453-B88D-FE9C-23E1-4D0080FBF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B4264-F366-9997-2853-ACCD09DE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9/22/24</a:t>
            </a:fld>
            <a:endParaRPr lang="en-US" dirty="0"/>
          </a:p>
        </p:txBody>
      </p:sp>
      <p:sp>
        <p:nvSpPr>
          <p:cNvPr id="5" name="Footer Placeholder 4">
            <a:extLst>
              <a:ext uri="{FF2B5EF4-FFF2-40B4-BE49-F238E27FC236}">
                <a16:creationId xmlns:a16="http://schemas.microsoft.com/office/drawing/2014/main" id="{21428561-4394-90A4-17A3-D051254B38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AD980B-9E08-53FD-AFBF-0A93E68A9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02527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TYNbTdzm-5w?si=T9zSjSBk7rPOyrsJ"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youtu.be/uUweXBmm978?si=ofNIGhLoL_sGRDB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youtu.be/1owu136z1zI?si=MGsYvwOy5FbaO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07qT2L1ZKQA?si=VSbDIspLneEdBCu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9D91-EE45-66A0-395F-2DD4BA831E81}"/>
              </a:ext>
            </a:extLst>
          </p:cNvPr>
          <p:cNvSpPr>
            <a:spLocks noGrp="1"/>
          </p:cNvSpPr>
          <p:nvPr>
            <p:ph type="ctrTitle"/>
          </p:nvPr>
        </p:nvSpPr>
        <p:spPr/>
        <p:txBody>
          <a:bodyPr/>
          <a:lstStyle/>
          <a:p>
            <a:r>
              <a:rPr lang="en-ID" b="1" i="0" u="none" strike="noStrike" dirty="0">
                <a:solidFill>
                  <a:srgbClr val="000000"/>
                </a:solidFill>
                <a:effectLst/>
              </a:rPr>
              <a:t>Spatial Domain Operations</a:t>
            </a:r>
            <a:endParaRPr lang="en-US" dirty="0"/>
          </a:p>
        </p:txBody>
      </p:sp>
      <p:sp>
        <p:nvSpPr>
          <p:cNvPr id="3" name="Subtitle 2">
            <a:extLst>
              <a:ext uri="{FF2B5EF4-FFF2-40B4-BE49-F238E27FC236}">
                <a16:creationId xmlns:a16="http://schemas.microsoft.com/office/drawing/2014/main" id="{F97044AF-1050-D182-FF08-7E173303746B}"/>
              </a:ext>
            </a:extLst>
          </p:cNvPr>
          <p:cNvSpPr>
            <a:spLocks noGrp="1"/>
          </p:cNvSpPr>
          <p:nvPr>
            <p:ph type="subTitle" idx="1"/>
          </p:nvPr>
        </p:nvSpPr>
        <p:spPr/>
        <p:txBody>
          <a:bodyPr/>
          <a:lstStyle/>
          <a:p>
            <a:r>
              <a:rPr lang="en-US" dirty="0"/>
              <a:t>Third Meeting</a:t>
            </a:r>
          </a:p>
          <a:p>
            <a:endParaRPr lang="en-US" dirty="0"/>
          </a:p>
          <a:p>
            <a:r>
              <a:rPr lang="en-US" dirty="0" err="1"/>
              <a:t>Shinta</a:t>
            </a:r>
            <a:r>
              <a:rPr lang="en-US" dirty="0"/>
              <a:t> </a:t>
            </a:r>
            <a:r>
              <a:rPr lang="en-US" dirty="0" err="1"/>
              <a:t>Estri</a:t>
            </a:r>
            <a:endParaRPr lang="en-US" dirty="0"/>
          </a:p>
        </p:txBody>
      </p:sp>
    </p:spTree>
    <p:extLst>
      <p:ext uri="{BB962C8B-B14F-4D97-AF65-F5344CB8AC3E}">
        <p14:creationId xmlns:p14="http://schemas.microsoft.com/office/powerpoint/2010/main" val="196295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59E6-7EF9-F7DE-97E0-1C24208C288F}"/>
              </a:ext>
            </a:extLst>
          </p:cNvPr>
          <p:cNvSpPr>
            <a:spLocks noGrp="1"/>
          </p:cNvSpPr>
          <p:nvPr>
            <p:ph type="title"/>
          </p:nvPr>
        </p:nvSpPr>
        <p:spPr/>
        <p:txBody>
          <a:bodyPr/>
          <a:lstStyle/>
          <a:p>
            <a:r>
              <a:rPr lang="en-ID" b="1" i="0" u="none" strike="noStrike" dirty="0">
                <a:solidFill>
                  <a:srgbClr val="000000"/>
                </a:solidFill>
                <a:effectLst/>
              </a:rPr>
              <a:t>Explanation:</a:t>
            </a:r>
            <a:endParaRPr lang="en-US" dirty="0"/>
          </a:p>
        </p:txBody>
      </p:sp>
      <p:sp>
        <p:nvSpPr>
          <p:cNvPr id="3" name="Content Placeholder 2">
            <a:extLst>
              <a:ext uri="{FF2B5EF4-FFF2-40B4-BE49-F238E27FC236}">
                <a16:creationId xmlns:a16="http://schemas.microsoft.com/office/drawing/2014/main" id="{EE7FC27C-FD41-7D82-CB9B-0DCFEB76804C}"/>
              </a:ext>
            </a:extLst>
          </p:cNvPr>
          <p:cNvSpPr>
            <a:spLocks noGrp="1"/>
          </p:cNvSpPr>
          <p:nvPr>
            <p:ph idx="1"/>
          </p:nvPr>
        </p:nvSpPr>
        <p:spPr/>
        <p:txBody>
          <a:bodyPr>
            <a:normAutofit/>
          </a:bodyPr>
          <a:lstStyle/>
          <a:p>
            <a:pPr algn="l">
              <a:buFont typeface="+mj-lt"/>
              <a:buAutoNum type="arabicPeriod"/>
            </a:pPr>
            <a:r>
              <a:rPr lang="en-ID" b="1" i="0" u="none" strike="noStrike" dirty="0">
                <a:solidFill>
                  <a:srgbClr val="000000"/>
                </a:solidFill>
                <a:effectLst/>
              </a:rPr>
              <a:t> Load the image:</a:t>
            </a:r>
            <a:r>
              <a:rPr lang="en-ID" b="0" i="0" u="none" strike="noStrike" dirty="0">
                <a:solidFill>
                  <a:srgbClr val="000000"/>
                </a:solidFill>
                <a:effectLst/>
              </a:rPr>
              <a:t> Load the noisy image you want to smooth.</a:t>
            </a:r>
          </a:p>
          <a:p>
            <a:pPr algn="l">
              <a:buFont typeface="+mj-lt"/>
              <a:buAutoNum type="arabicPeriod"/>
            </a:pPr>
            <a:r>
              <a:rPr lang="en-ID" b="1" i="0" u="none" strike="noStrike" dirty="0">
                <a:solidFill>
                  <a:srgbClr val="000000"/>
                </a:solidFill>
                <a:effectLst/>
              </a:rPr>
              <a:t> Apply median filtering:</a:t>
            </a:r>
            <a:r>
              <a:rPr lang="en-ID" b="0" i="0" u="none" strike="noStrike" dirty="0">
                <a:solidFill>
                  <a:srgbClr val="000000"/>
                </a:solidFill>
                <a:effectLst/>
              </a:rPr>
              <a:t> Use cv2.medianBlur to apply median filtering to the image. The kernel size (3 in this example) determines the size of the </a:t>
            </a:r>
            <a:r>
              <a:rPr lang="en-ID" b="0" i="0" u="none" strike="noStrike" dirty="0" err="1">
                <a:solidFill>
                  <a:srgbClr val="000000"/>
                </a:solidFill>
                <a:effectLst/>
              </a:rPr>
              <a:t>neighborhood</a:t>
            </a:r>
            <a:r>
              <a:rPr lang="en-ID" b="0" i="0" u="none" strike="noStrike" dirty="0">
                <a:solidFill>
                  <a:srgbClr val="000000"/>
                </a:solidFill>
                <a:effectLst/>
              </a:rPr>
              <a:t>.</a:t>
            </a:r>
          </a:p>
          <a:p>
            <a:pPr algn="l">
              <a:buFont typeface="+mj-lt"/>
              <a:buAutoNum type="arabicPeriod"/>
            </a:pPr>
            <a:endParaRPr lang="en-ID" dirty="0">
              <a:solidFill>
                <a:srgbClr val="000000"/>
              </a:solidFill>
            </a:endParaRPr>
          </a:p>
          <a:p>
            <a:pPr algn="l">
              <a:buFont typeface="+mj-lt"/>
              <a:buAutoNum type="arabicPeriod"/>
            </a:pPr>
            <a:endParaRPr lang="en-ID" b="0" i="0" u="none" strike="noStrike" dirty="0">
              <a:solidFill>
                <a:srgbClr val="000000"/>
              </a:solidFill>
              <a:effectLst/>
            </a:endParaRPr>
          </a:p>
          <a:p>
            <a:pPr marL="0" indent="0" algn="l">
              <a:buNone/>
            </a:pPr>
            <a:endParaRPr lang="en-ID" b="0" i="0" u="none" strike="noStrike" dirty="0">
              <a:solidFill>
                <a:srgbClr val="000000"/>
              </a:solidFill>
              <a:effectLst/>
            </a:endParaRPr>
          </a:p>
          <a:p>
            <a:pPr algn="l"/>
            <a:r>
              <a:rPr lang="en-ID" sz="1800" b="1" i="0" u="none" strike="noStrike" dirty="0">
                <a:solidFill>
                  <a:srgbClr val="000000"/>
                </a:solidFill>
                <a:effectLst/>
              </a:rPr>
              <a:t>Note:</a:t>
            </a:r>
            <a:r>
              <a:rPr lang="en-ID" sz="1800" b="0" i="0" u="none" strike="noStrike" dirty="0">
                <a:solidFill>
                  <a:srgbClr val="000000"/>
                </a:solidFill>
                <a:effectLst/>
              </a:rPr>
              <a:t> The kernel size can be adjusted to control the amount of smoothing. A larger kernel size will result in more smoothing but may also blur edges.</a:t>
            </a:r>
          </a:p>
        </p:txBody>
      </p:sp>
    </p:spTree>
    <p:extLst>
      <p:ext uri="{BB962C8B-B14F-4D97-AF65-F5344CB8AC3E}">
        <p14:creationId xmlns:p14="http://schemas.microsoft.com/office/powerpoint/2010/main" val="83189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E9CD-8CB2-3B91-23E4-B7C046E7B8AE}"/>
              </a:ext>
            </a:extLst>
          </p:cNvPr>
          <p:cNvSpPr>
            <a:spLocks noGrp="1"/>
          </p:cNvSpPr>
          <p:nvPr>
            <p:ph type="title"/>
          </p:nvPr>
        </p:nvSpPr>
        <p:spPr/>
        <p:txBody>
          <a:bodyPr/>
          <a:lstStyle/>
          <a:p>
            <a:r>
              <a:rPr lang="en-ID" b="1" i="0" u="none" strike="noStrike" dirty="0">
                <a:solidFill>
                  <a:srgbClr val="000000"/>
                </a:solidFill>
                <a:effectLst/>
              </a:rPr>
              <a:t>Advantages &amp; Disadvantages</a:t>
            </a:r>
            <a:endParaRPr lang="en-US" dirty="0"/>
          </a:p>
        </p:txBody>
      </p:sp>
      <p:sp>
        <p:nvSpPr>
          <p:cNvPr id="3" name="Content Placeholder 2">
            <a:extLst>
              <a:ext uri="{FF2B5EF4-FFF2-40B4-BE49-F238E27FC236}">
                <a16:creationId xmlns:a16="http://schemas.microsoft.com/office/drawing/2014/main" id="{35FD618A-2BEC-5D0A-A3B3-67818053CF1D}"/>
              </a:ext>
            </a:extLst>
          </p:cNvPr>
          <p:cNvSpPr>
            <a:spLocks noGrp="1"/>
          </p:cNvSpPr>
          <p:nvPr>
            <p:ph idx="1"/>
          </p:nvPr>
        </p:nvSpPr>
        <p:spPr/>
        <p:txBody>
          <a:bodyPr>
            <a:normAutofit fontScale="92500" lnSpcReduction="20000"/>
          </a:bodyPr>
          <a:lstStyle/>
          <a:p>
            <a:pPr marL="0" indent="0" algn="l">
              <a:buNone/>
            </a:pPr>
            <a:r>
              <a:rPr lang="en-ID" b="1" i="0" u="none" strike="noStrike" dirty="0">
                <a:solidFill>
                  <a:srgbClr val="000000"/>
                </a:solidFill>
                <a:effectLst/>
                <a:highlight>
                  <a:srgbClr val="FFFF00"/>
                </a:highlight>
              </a:rPr>
              <a:t>Advantages of Median Filtering:</a:t>
            </a:r>
            <a:endParaRPr lang="en-ID" b="0" i="0" u="none" strike="noStrike" dirty="0">
              <a:solidFill>
                <a:srgbClr val="000000"/>
              </a:solidFill>
              <a:effectLst/>
              <a:highlight>
                <a:srgbClr val="FFFF00"/>
              </a:highlight>
            </a:endParaRPr>
          </a:p>
          <a:p>
            <a:pPr marL="514350" indent="-514350" algn="l">
              <a:buFont typeface="+mj-lt"/>
              <a:buAutoNum type="arabicPeriod"/>
            </a:pPr>
            <a:r>
              <a:rPr lang="en-ID" b="1" i="0" u="none" strike="noStrike" dirty="0">
                <a:solidFill>
                  <a:srgbClr val="000000"/>
                </a:solidFill>
                <a:effectLst/>
              </a:rPr>
              <a:t>Effective noise reduction:</a:t>
            </a:r>
            <a:r>
              <a:rPr lang="en-ID" b="0" i="0" u="none" strike="noStrike" dirty="0">
                <a:solidFill>
                  <a:srgbClr val="000000"/>
                </a:solidFill>
                <a:effectLst/>
              </a:rPr>
              <a:t> It can effectively remove noise, especially impulsive noise (e.g., salt-and-pepper noise).</a:t>
            </a:r>
          </a:p>
          <a:p>
            <a:pPr marL="514350" indent="-514350" algn="l">
              <a:buFont typeface="+mj-lt"/>
              <a:buAutoNum type="arabicPeriod"/>
            </a:pPr>
            <a:r>
              <a:rPr lang="en-ID" b="1" i="0" u="none" strike="noStrike" dirty="0">
                <a:solidFill>
                  <a:srgbClr val="000000"/>
                </a:solidFill>
                <a:effectLst/>
              </a:rPr>
              <a:t>Edge preservation:</a:t>
            </a:r>
            <a:r>
              <a:rPr lang="en-ID" b="0" i="0" u="none" strike="noStrike" dirty="0">
                <a:solidFill>
                  <a:srgbClr val="000000"/>
                </a:solidFill>
                <a:effectLst/>
              </a:rPr>
              <a:t> It can preserve edges better than averaging techniques.</a:t>
            </a:r>
          </a:p>
          <a:p>
            <a:pPr marL="514350" indent="-514350" algn="l">
              <a:buFont typeface="+mj-lt"/>
              <a:buAutoNum type="arabicPeriod"/>
            </a:pPr>
            <a:r>
              <a:rPr lang="en-ID" b="1" i="0" u="none" strike="noStrike" dirty="0">
                <a:solidFill>
                  <a:srgbClr val="000000"/>
                </a:solidFill>
                <a:effectLst/>
              </a:rPr>
              <a:t>Robustness:</a:t>
            </a:r>
            <a:r>
              <a:rPr lang="en-ID" b="0" i="0" u="none" strike="noStrike" dirty="0">
                <a:solidFill>
                  <a:srgbClr val="000000"/>
                </a:solidFill>
                <a:effectLst/>
              </a:rPr>
              <a:t> It is less sensitive to outliers compared to averaging techniques.</a:t>
            </a:r>
          </a:p>
          <a:p>
            <a:pPr marL="0" indent="0" algn="l">
              <a:buNone/>
            </a:pPr>
            <a:r>
              <a:rPr lang="en-ID" b="1" i="0" u="none" strike="noStrike" dirty="0">
                <a:solidFill>
                  <a:srgbClr val="000000"/>
                </a:solidFill>
                <a:effectLst/>
                <a:highlight>
                  <a:srgbClr val="FFFF00"/>
                </a:highlight>
              </a:rPr>
              <a:t>Disadvantages of Median Filtering:</a:t>
            </a:r>
            <a:endParaRPr lang="en-ID" b="0" i="0" u="none" strike="noStrike" dirty="0">
              <a:solidFill>
                <a:srgbClr val="000000"/>
              </a:solidFill>
              <a:effectLst/>
              <a:highlight>
                <a:srgbClr val="FFFF00"/>
              </a:highlight>
            </a:endParaRPr>
          </a:p>
          <a:p>
            <a:pPr marL="514350" indent="-514350" algn="l">
              <a:buFont typeface="+mj-lt"/>
              <a:buAutoNum type="alphaLcPeriod"/>
            </a:pPr>
            <a:r>
              <a:rPr lang="en-ID" b="1" i="0" u="none" strike="noStrike" dirty="0">
                <a:solidFill>
                  <a:srgbClr val="000000"/>
                </a:solidFill>
                <a:effectLst/>
              </a:rPr>
              <a:t>Computational cost:</a:t>
            </a:r>
            <a:r>
              <a:rPr lang="en-ID" b="0" i="0" u="none" strike="noStrike" dirty="0">
                <a:solidFill>
                  <a:srgbClr val="000000"/>
                </a:solidFill>
                <a:effectLst/>
              </a:rPr>
              <a:t> It can be computationally expensive for large images and large kernel sizes.</a:t>
            </a:r>
          </a:p>
          <a:p>
            <a:pPr marL="514350" indent="-514350" algn="l">
              <a:buFont typeface="+mj-lt"/>
              <a:buAutoNum type="alphaLcPeriod"/>
            </a:pPr>
            <a:r>
              <a:rPr lang="en-ID" b="1" i="0" u="none" strike="noStrike" dirty="0">
                <a:solidFill>
                  <a:srgbClr val="000000"/>
                </a:solidFill>
                <a:effectLst/>
              </a:rPr>
              <a:t>Blurring:</a:t>
            </a:r>
            <a:r>
              <a:rPr lang="en-ID" b="0" i="0" u="none" strike="noStrike" dirty="0">
                <a:solidFill>
                  <a:srgbClr val="000000"/>
                </a:solidFill>
                <a:effectLst/>
              </a:rPr>
              <a:t> While it preserves edges better than averaging, it can still introduce some blurring.</a:t>
            </a:r>
          </a:p>
          <a:p>
            <a:endParaRPr lang="en-US" dirty="0"/>
          </a:p>
        </p:txBody>
      </p:sp>
    </p:spTree>
    <p:extLst>
      <p:ext uri="{BB962C8B-B14F-4D97-AF65-F5344CB8AC3E}">
        <p14:creationId xmlns:p14="http://schemas.microsoft.com/office/powerpoint/2010/main" val="114293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B1F78-88BC-7D21-A711-C79D5F4A87EB}"/>
              </a:ext>
            </a:extLst>
          </p:cNvPr>
          <p:cNvSpPr txBox="1"/>
          <p:nvPr/>
        </p:nvSpPr>
        <p:spPr>
          <a:xfrm>
            <a:off x="3050628" y="3244334"/>
            <a:ext cx="6101254" cy="369332"/>
          </a:xfrm>
          <a:prstGeom prst="rect">
            <a:avLst/>
          </a:prstGeom>
          <a:noFill/>
        </p:spPr>
        <p:txBody>
          <a:bodyPr wrap="square">
            <a:spAutoFit/>
          </a:bodyPr>
          <a:lstStyle/>
          <a:p>
            <a:r>
              <a:rPr lang="en-US" dirty="0">
                <a:hlinkClick r:id="rId2"/>
              </a:rPr>
              <a:t>https://</a:t>
            </a:r>
            <a:r>
              <a:rPr lang="en-US" dirty="0" err="1">
                <a:hlinkClick r:id="rId2"/>
              </a:rPr>
              <a:t>youtu.be</a:t>
            </a:r>
            <a:r>
              <a:rPr lang="en-US" dirty="0">
                <a:hlinkClick r:id="rId2"/>
              </a:rPr>
              <a:t>/TYNbTdzm-5w?si=T9zSjSBk7rPOyrsJ</a:t>
            </a:r>
            <a:endParaRPr lang="en-US" dirty="0"/>
          </a:p>
        </p:txBody>
      </p:sp>
    </p:spTree>
    <p:extLst>
      <p:ext uri="{BB962C8B-B14F-4D97-AF65-F5344CB8AC3E}">
        <p14:creationId xmlns:p14="http://schemas.microsoft.com/office/powerpoint/2010/main" val="143791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C965-4678-ECD9-7658-A981933E4F05}"/>
              </a:ext>
            </a:extLst>
          </p:cNvPr>
          <p:cNvSpPr>
            <a:spLocks noGrp="1"/>
          </p:cNvSpPr>
          <p:nvPr>
            <p:ph type="title"/>
          </p:nvPr>
        </p:nvSpPr>
        <p:spPr/>
        <p:txBody>
          <a:bodyPr/>
          <a:lstStyle/>
          <a:p>
            <a:r>
              <a:rPr lang="en-ID" b="1" i="0" u="none" strike="noStrike" dirty="0">
                <a:solidFill>
                  <a:srgbClr val="000000"/>
                </a:solidFill>
                <a:effectLst/>
              </a:rPr>
              <a:t>Gaussian Filtering:</a:t>
            </a:r>
            <a:endParaRPr lang="en-US" dirty="0"/>
          </a:p>
        </p:txBody>
      </p:sp>
      <p:sp>
        <p:nvSpPr>
          <p:cNvPr id="3" name="Content Placeholder 2">
            <a:extLst>
              <a:ext uri="{FF2B5EF4-FFF2-40B4-BE49-F238E27FC236}">
                <a16:creationId xmlns:a16="http://schemas.microsoft.com/office/drawing/2014/main" id="{6137AD36-712E-A741-7F9D-6BD368E69A23}"/>
              </a:ext>
            </a:extLst>
          </p:cNvPr>
          <p:cNvSpPr>
            <a:spLocks noGrp="1"/>
          </p:cNvSpPr>
          <p:nvPr>
            <p:ph idx="1"/>
          </p:nvPr>
        </p:nvSpPr>
        <p:spPr/>
        <p:txBody>
          <a:bodyPr/>
          <a:lstStyle/>
          <a:p>
            <a:pPr marL="0" indent="0" algn="l">
              <a:buNone/>
            </a:pPr>
            <a:r>
              <a:rPr lang="en-ID" b="1" i="0" u="none" strike="noStrike" dirty="0">
                <a:solidFill>
                  <a:srgbClr val="000000"/>
                </a:solidFill>
                <a:effectLst/>
              </a:rPr>
              <a:t>A Smoothing Technique</a:t>
            </a:r>
          </a:p>
          <a:p>
            <a:pPr algn="l"/>
            <a:r>
              <a:rPr lang="en-ID" b="1" i="0" u="none" strike="noStrike" dirty="0">
                <a:solidFill>
                  <a:srgbClr val="000000"/>
                </a:solidFill>
                <a:effectLst/>
              </a:rPr>
              <a:t>Gaussian filtering</a:t>
            </a:r>
            <a:r>
              <a:rPr lang="en-ID" b="0" i="0" u="none" strike="noStrike" dirty="0">
                <a:solidFill>
                  <a:srgbClr val="000000"/>
                </a:solidFill>
                <a:effectLst/>
              </a:rPr>
              <a:t> is a widely used technique for smoothing images. It involves convolving an image with a Gaussian kernel, which is a 2D Gaussian function. This process helps to reduce noise and blur edges.</a:t>
            </a:r>
          </a:p>
          <a:p>
            <a:pPr marL="0" indent="0" algn="l">
              <a:buNone/>
            </a:pPr>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115074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F0A8-4D89-9D3E-437E-D7DEB48DC808}"/>
              </a:ext>
            </a:extLst>
          </p:cNvPr>
          <p:cNvSpPr>
            <a:spLocks noGrp="1"/>
          </p:cNvSpPr>
          <p:nvPr>
            <p:ph type="title"/>
          </p:nvPr>
        </p:nvSpPr>
        <p:spPr/>
        <p:txBody>
          <a:bodyPr/>
          <a:lstStyle/>
          <a:p>
            <a:r>
              <a:rPr lang="en-ID" b="1" i="0" u="none" strike="noStrike" dirty="0">
                <a:solidFill>
                  <a:srgbClr val="000000"/>
                </a:solidFill>
                <a:effectLst/>
              </a:rPr>
              <a:t>Gaussian Kernel</a:t>
            </a:r>
            <a:endParaRPr lang="en-US" dirty="0"/>
          </a:p>
        </p:txBody>
      </p:sp>
      <p:sp>
        <p:nvSpPr>
          <p:cNvPr id="3" name="Content Placeholder 2">
            <a:extLst>
              <a:ext uri="{FF2B5EF4-FFF2-40B4-BE49-F238E27FC236}">
                <a16:creationId xmlns:a16="http://schemas.microsoft.com/office/drawing/2014/main" id="{39B40442-96D7-A970-B5D1-80D9F139A532}"/>
              </a:ext>
            </a:extLst>
          </p:cNvPr>
          <p:cNvSpPr>
            <a:spLocks noGrp="1"/>
          </p:cNvSpPr>
          <p:nvPr>
            <p:ph idx="1"/>
          </p:nvPr>
        </p:nvSpPr>
        <p:spPr/>
        <p:txBody>
          <a:bodyPr/>
          <a:lstStyle/>
          <a:p>
            <a:pPr algn="l"/>
            <a:endParaRPr lang="en-ID" b="1" i="0" u="none" strike="noStrike" dirty="0">
              <a:solidFill>
                <a:srgbClr val="000000"/>
              </a:solidFill>
              <a:effectLst/>
            </a:endParaRPr>
          </a:p>
          <a:p>
            <a:pPr marL="0" indent="0" algn="l">
              <a:buNone/>
            </a:pPr>
            <a:r>
              <a:rPr lang="en-ID" b="0" i="0" u="none" strike="noStrike" dirty="0">
                <a:solidFill>
                  <a:srgbClr val="000000"/>
                </a:solidFill>
                <a:effectLst/>
              </a:rPr>
              <a:t>A Gaussian kernel is a matrix of weights, where the values are distributed according to a Gaussian distribution. The </a:t>
            </a:r>
            <a:r>
              <a:rPr lang="en-ID" b="0" i="0" u="none" strike="noStrike" dirty="0" err="1">
                <a:solidFill>
                  <a:srgbClr val="000000"/>
                </a:solidFill>
                <a:effectLst/>
              </a:rPr>
              <a:t>center</a:t>
            </a:r>
            <a:r>
              <a:rPr lang="en-ID" b="0" i="0" u="none" strike="noStrike" dirty="0">
                <a:solidFill>
                  <a:srgbClr val="000000"/>
                </a:solidFill>
                <a:effectLst/>
              </a:rPr>
              <a:t> pixel has the highest weight, and the weights decrease as you move away from the </a:t>
            </a:r>
            <a:r>
              <a:rPr lang="en-ID" b="0" i="0" u="none" strike="noStrike" dirty="0" err="1">
                <a:solidFill>
                  <a:srgbClr val="000000"/>
                </a:solidFill>
                <a:effectLst/>
              </a:rPr>
              <a:t>center</a:t>
            </a:r>
            <a:r>
              <a:rPr lang="en-ID" b="0" i="0" u="none" strike="noStrike" dirty="0">
                <a:solidFill>
                  <a:srgbClr val="000000"/>
                </a:solidFill>
                <a:effectLst/>
              </a:rPr>
              <a:t>. The standard deviation of the Gaussian distribution controls the amount of blurring.</a:t>
            </a:r>
            <a:endParaRPr lang="en-US" dirty="0"/>
          </a:p>
        </p:txBody>
      </p:sp>
    </p:spTree>
    <p:extLst>
      <p:ext uri="{BB962C8B-B14F-4D97-AF65-F5344CB8AC3E}">
        <p14:creationId xmlns:p14="http://schemas.microsoft.com/office/powerpoint/2010/main" val="1162733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28D1-38A9-0499-23C2-9D3049D4D879}"/>
              </a:ext>
            </a:extLst>
          </p:cNvPr>
          <p:cNvSpPr>
            <a:spLocks noGrp="1"/>
          </p:cNvSpPr>
          <p:nvPr>
            <p:ph type="title"/>
          </p:nvPr>
        </p:nvSpPr>
        <p:spPr/>
        <p:txBody>
          <a:bodyPr/>
          <a:lstStyle/>
          <a:p>
            <a:r>
              <a:rPr lang="en-ID" b="1" i="0" u="none" strike="noStrike" dirty="0">
                <a:solidFill>
                  <a:srgbClr val="000000"/>
                </a:solidFill>
                <a:effectLst/>
              </a:rPr>
              <a:t>Explanation:</a:t>
            </a:r>
            <a:endParaRPr lang="en-US" dirty="0"/>
          </a:p>
        </p:txBody>
      </p:sp>
      <p:sp>
        <p:nvSpPr>
          <p:cNvPr id="3" name="Content Placeholder 2">
            <a:extLst>
              <a:ext uri="{FF2B5EF4-FFF2-40B4-BE49-F238E27FC236}">
                <a16:creationId xmlns:a16="http://schemas.microsoft.com/office/drawing/2014/main" id="{673D84C6-6280-6CAC-2A2C-1197188ED351}"/>
              </a:ext>
            </a:extLst>
          </p:cNvPr>
          <p:cNvSpPr>
            <a:spLocks noGrp="1"/>
          </p:cNvSpPr>
          <p:nvPr>
            <p:ph idx="1"/>
          </p:nvPr>
        </p:nvSpPr>
        <p:spPr/>
        <p:txBody>
          <a:bodyPr>
            <a:normAutofit lnSpcReduction="10000"/>
          </a:bodyPr>
          <a:lstStyle/>
          <a:p>
            <a:pPr marL="514350" indent="-514350" algn="l">
              <a:buFont typeface="+mj-lt"/>
              <a:buAutoNum type="arabicPeriod"/>
            </a:pPr>
            <a:r>
              <a:rPr lang="en-ID" b="1" i="0" u="none" strike="noStrike" dirty="0">
                <a:solidFill>
                  <a:srgbClr val="000000"/>
                </a:solidFill>
                <a:effectLst/>
              </a:rPr>
              <a:t>Load the image:</a:t>
            </a:r>
            <a:r>
              <a:rPr lang="en-ID" b="0" i="0" u="none" strike="noStrike" dirty="0">
                <a:solidFill>
                  <a:srgbClr val="000000"/>
                </a:solidFill>
                <a:effectLst/>
              </a:rPr>
              <a:t> Load the noisy image you want to smooth.</a:t>
            </a:r>
          </a:p>
          <a:p>
            <a:pPr marL="514350" indent="-514350" algn="l">
              <a:buFont typeface="+mj-lt"/>
              <a:buAutoNum type="arabicPeriod"/>
            </a:pPr>
            <a:r>
              <a:rPr lang="en-ID" b="1" i="0" u="none" strike="noStrike" dirty="0">
                <a:solidFill>
                  <a:srgbClr val="000000"/>
                </a:solidFill>
                <a:effectLst/>
              </a:rPr>
              <a:t>Apply Gaussian filtering:</a:t>
            </a:r>
            <a:r>
              <a:rPr lang="en-ID" b="0" i="0" u="none" strike="noStrike" dirty="0">
                <a:solidFill>
                  <a:srgbClr val="000000"/>
                </a:solidFill>
                <a:effectLst/>
              </a:rPr>
              <a:t> Use cv2.GaussianBlur to apply Gaussian filtering to the image. The first two arguments specify the kernel size (5x5 in this example) and the standard deviation (0).</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Note:</a:t>
            </a:r>
            <a:endParaRPr lang="en-ID" b="0" i="0" u="none" strike="noStrike" dirty="0">
              <a:solidFill>
                <a:srgbClr val="000000"/>
              </a:solidFill>
              <a:effectLst/>
            </a:endParaRPr>
          </a:p>
          <a:p>
            <a:pPr algn="l">
              <a:buFont typeface="Arial" panose="020B0604020202020204" pitchFamily="34" charset="0"/>
              <a:buChar char="•"/>
            </a:pPr>
            <a:r>
              <a:rPr lang="en-ID" b="1" i="0" u="none" strike="noStrike" dirty="0">
                <a:solidFill>
                  <a:srgbClr val="000000"/>
                </a:solidFill>
                <a:effectLst/>
              </a:rPr>
              <a:t>Kernel size:</a:t>
            </a:r>
            <a:r>
              <a:rPr lang="en-ID" b="0" i="0" u="none" strike="noStrike" dirty="0">
                <a:solidFill>
                  <a:srgbClr val="000000"/>
                </a:solidFill>
                <a:effectLst/>
              </a:rPr>
              <a:t> A larger kernel size will result in more blurring, while a smaller kernel size will result in less blurring.</a:t>
            </a:r>
          </a:p>
          <a:p>
            <a:pPr algn="l">
              <a:buFont typeface="Arial" panose="020B0604020202020204" pitchFamily="34" charset="0"/>
              <a:buChar char="•"/>
            </a:pPr>
            <a:r>
              <a:rPr lang="en-ID" b="1" i="0" u="none" strike="noStrike" dirty="0">
                <a:solidFill>
                  <a:srgbClr val="000000"/>
                </a:solidFill>
                <a:effectLst/>
              </a:rPr>
              <a:t>Standard deviation:</a:t>
            </a:r>
            <a:r>
              <a:rPr lang="en-ID" b="0" i="0" u="none" strike="noStrike" dirty="0">
                <a:solidFill>
                  <a:srgbClr val="000000"/>
                </a:solidFill>
                <a:effectLst/>
              </a:rPr>
              <a:t> A larger standard deviation will result in more blurring, while a smaller standard deviation will result in less blurring.</a:t>
            </a:r>
          </a:p>
          <a:p>
            <a:pPr algn="l"/>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380114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ACCE-7D25-A316-C414-4F412CC4EB0B}"/>
              </a:ext>
            </a:extLst>
          </p:cNvPr>
          <p:cNvSpPr>
            <a:spLocks noGrp="1"/>
          </p:cNvSpPr>
          <p:nvPr>
            <p:ph type="title"/>
          </p:nvPr>
        </p:nvSpPr>
        <p:spPr/>
        <p:txBody>
          <a:bodyPr/>
          <a:lstStyle/>
          <a:p>
            <a:r>
              <a:rPr lang="en-ID" b="1" i="0" u="none" strike="noStrike" dirty="0">
                <a:solidFill>
                  <a:srgbClr val="000000"/>
                </a:solidFill>
                <a:effectLst/>
              </a:rPr>
              <a:t>How Gaussian Filtering Works</a:t>
            </a:r>
            <a:endParaRPr lang="en-US" dirty="0"/>
          </a:p>
        </p:txBody>
      </p:sp>
      <p:sp>
        <p:nvSpPr>
          <p:cNvPr id="3" name="Content Placeholder 2">
            <a:extLst>
              <a:ext uri="{FF2B5EF4-FFF2-40B4-BE49-F238E27FC236}">
                <a16:creationId xmlns:a16="http://schemas.microsoft.com/office/drawing/2014/main" id="{2F4C4DF7-AC76-0801-1C91-433AEB385937}"/>
              </a:ext>
            </a:extLst>
          </p:cNvPr>
          <p:cNvSpPr>
            <a:spLocks noGrp="1"/>
          </p:cNvSpPr>
          <p:nvPr>
            <p:ph idx="1"/>
          </p:nvPr>
        </p:nvSpPr>
        <p:spPr/>
        <p:txBody>
          <a:bodyPr/>
          <a:lstStyle/>
          <a:p>
            <a:pPr marL="514350" indent="-514350" algn="l">
              <a:buFont typeface="+mj-lt"/>
              <a:buAutoNum type="arabicPeriod"/>
            </a:pPr>
            <a:r>
              <a:rPr lang="en-ID" b="1" i="0" u="none" strike="noStrike" dirty="0">
                <a:solidFill>
                  <a:srgbClr val="000000"/>
                </a:solidFill>
                <a:effectLst/>
              </a:rPr>
              <a:t>Convolution:</a:t>
            </a:r>
            <a:r>
              <a:rPr lang="en-ID" b="0" i="0" u="none" strike="noStrike" dirty="0">
                <a:solidFill>
                  <a:srgbClr val="000000"/>
                </a:solidFill>
                <a:effectLst/>
              </a:rPr>
              <a:t> The Gaussian kernel is slid over the image, pixel by pixel.</a:t>
            </a:r>
          </a:p>
          <a:p>
            <a:pPr marL="514350" indent="-514350" algn="l">
              <a:buFont typeface="+mj-lt"/>
              <a:buAutoNum type="arabicPeriod"/>
            </a:pPr>
            <a:r>
              <a:rPr lang="en-ID" b="1" i="0" u="none" strike="noStrike" dirty="0">
                <a:solidFill>
                  <a:srgbClr val="000000"/>
                </a:solidFill>
                <a:effectLst/>
              </a:rPr>
              <a:t>Multiplication:</a:t>
            </a:r>
            <a:r>
              <a:rPr lang="en-ID" b="0" i="0" u="none" strike="noStrike" dirty="0">
                <a:solidFill>
                  <a:srgbClr val="000000"/>
                </a:solidFill>
                <a:effectLst/>
              </a:rPr>
              <a:t> At each position, the kernel elements are multiplied by the corresponding pixel values in the image.</a:t>
            </a:r>
          </a:p>
          <a:p>
            <a:pPr marL="514350" indent="-514350" algn="l">
              <a:buFont typeface="+mj-lt"/>
              <a:buAutoNum type="arabicPeriod"/>
            </a:pPr>
            <a:r>
              <a:rPr lang="en-ID" b="1" i="0" u="none" strike="noStrike" dirty="0">
                <a:solidFill>
                  <a:srgbClr val="000000"/>
                </a:solidFill>
                <a:effectLst/>
              </a:rPr>
              <a:t>Summation:</a:t>
            </a:r>
            <a:r>
              <a:rPr lang="en-ID" b="0" i="0" u="none" strike="noStrike" dirty="0">
                <a:solidFill>
                  <a:srgbClr val="000000"/>
                </a:solidFill>
                <a:effectLst/>
              </a:rPr>
              <a:t> The products are summed to obtain the new pixel value.</a:t>
            </a:r>
          </a:p>
          <a:p>
            <a:pPr marL="0" indent="0" algn="l">
              <a:buNone/>
            </a:pPr>
            <a:endParaRPr lang="en-ID" b="0" i="0" u="none" strike="noStrike" dirty="0">
              <a:solidFill>
                <a:srgbClr val="000000"/>
              </a:solidFill>
              <a:effectLst/>
            </a:endParaRPr>
          </a:p>
          <a:p>
            <a:pPr marL="0" indent="0" algn="l">
              <a:buNone/>
            </a:pPr>
            <a:r>
              <a:rPr lang="en-ID" b="0" i="0" u="none" strike="noStrike" dirty="0">
                <a:solidFill>
                  <a:srgbClr val="000000"/>
                </a:solidFill>
                <a:effectLst/>
              </a:rPr>
              <a:t>Gaussian filtering is a powerful technique for smoothing images while preserving edges.</a:t>
            </a:r>
            <a:endParaRPr lang="en-US" dirty="0"/>
          </a:p>
        </p:txBody>
      </p:sp>
    </p:spTree>
    <p:extLst>
      <p:ext uri="{BB962C8B-B14F-4D97-AF65-F5344CB8AC3E}">
        <p14:creationId xmlns:p14="http://schemas.microsoft.com/office/powerpoint/2010/main" val="355226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FF86-308C-D4D3-7808-3079B48D5A4E}"/>
              </a:ext>
            </a:extLst>
          </p:cNvPr>
          <p:cNvSpPr>
            <a:spLocks noGrp="1"/>
          </p:cNvSpPr>
          <p:nvPr>
            <p:ph type="title"/>
          </p:nvPr>
        </p:nvSpPr>
        <p:spPr/>
        <p:txBody>
          <a:bodyPr/>
          <a:lstStyle/>
          <a:p>
            <a:r>
              <a:rPr lang="en-ID" b="1" i="0" u="none" strike="noStrike" dirty="0">
                <a:solidFill>
                  <a:srgbClr val="000000"/>
                </a:solidFill>
                <a:effectLst/>
              </a:rPr>
              <a:t>Gaussian kernel</a:t>
            </a:r>
            <a:endParaRPr lang="en-US" dirty="0"/>
          </a:p>
        </p:txBody>
      </p:sp>
      <p:sp>
        <p:nvSpPr>
          <p:cNvPr id="3" name="Content Placeholder 2">
            <a:extLst>
              <a:ext uri="{FF2B5EF4-FFF2-40B4-BE49-F238E27FC236}">
                <a16:creationId xmlns:a16="http://schemas.microsoft.com/office/drawing/2014/main" id="{C1DFFED7-70E8-EB54-CE38-E64D8FD78E32}"/>
              </a:ext>
            </a:extLst>
          </p:cNvPr>
          <p:cNvSpPr>
            <a:spLocks noGrp="1"/>
          </p:cNvSpPr>
          <p:nvPr>
            <p:ph idx="1"/>
          </p:nvPr>
        </p:nvSpPr>
        <p:spPr/>
        <p:txBody>
          <a:bodyPr/>
          <a:lstStyle/>
          <a:p>
            <a:pPr marL="0" indent="0" algn="l">
              <a:buNone/>
            </a:pPr>
            <a:r>
              <a:rPr lang="en-ID" b="1" i="0" u="none" strike="noStrike" dirty="0">
                <a:solidFill>
                  <a:srgbClr val="000000"/>
                </a:solidFill>
                <a:effectLst/>
              </a:rPr>
              <a:t>Example of a 3x3 Gaussian kernel with a standard deviation of 1:</a:t>
            </a:r>
            <a:endParaRPr lang="en-ID" b="0" i="0" u="none" strike="noStrike" dirty="0">
              <a:solidFill>
                <a:srgbClr val="000000"/>
              </a:solidFill>
              <a:effectLst/>
            </a:endParaRPr>
          </a:p>
          <a:p>
            <a:pPr marL="0" indent="0">
              <a:buNone/>
            </a:pPr>
            <a:r>
              <a:rPr lang="en-ID" dirty="0">
                <a:effectLst/>
              </a:rPr>
              <a:t>0.0625	0.25 		0.0625 </a:t>
            </a:r>
          </a:p>
          <a:p>
            <a:pPr marL="0" indent="0">
              <a:buNone/>
            </a:pPr>
            <a:r>
              <a:rPr lang="en-ID" dirty="0">
                <a:effectLst/>
              </a:rPr>
              <a:t>0.25 		0.4 		0.25 </a:t>
            </a:r>
          </a:p>
          <a:p>
            <a:pPr marL="0" indent="0">
              <a:buNone/>
            </a:pPr>
            <a:r>
              <a:rPr lang="en-ID" dirty="0">
                <a:effectLst/>
              </a:rPr>
              <a:t>0.0625 	0.25 		0.0625</a:t>
            </a:r>
          </a:p>
          <a:p>
            <a:endParaRPr lang="en-US" dirty="0"/>
          </a:p>
        </p:txBody>
      </p:sp>
    </p:spTree>
    <p:extLst>
      <p:ext uri="{BB962C8B-B14F-4D97-AF65-F5344CB8AC3E}">
        <p14:creationId xmlns:p14="http://schemas.microsoft.com/office/powerpoint/2010/main" val="952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0906-D37D-9510-7469-11FAE8C79E91}"/>
              </a:ext>
            </a:extLst>
          </p:cNvPr>
          <p:cNvSpPr>
            <a:spLocks noGrp="1"/>
          </p:cNvSpPr>
          <p:nvPr>
            <p:ph type="title"/>
          </p:nvPr>
        </p:nvSpPr>
        <p:spPr/>
        <p:txBody>
          <a:bodyPr/>
          <a:lstStyle/>
          <a:p>
            <a:r>
              <a:rPr lang="en-ID" b="1" i="0" u="none" strike="noStrike" dirty="0">
                <a:solidFill>
                  <a:srgbClr val="000000"/>
                </a:solidFill>
                <a:effectLst/>
              </a:rPr>
              <a:t>How to calculate a Gaussian kernel:</a:t>
            </a:r>
            <a:endParaRPr lang="en-US" dirty="0"/>
          </a:p>
        </p:txBody>
      </p:sp>
      <p:sp>
        <p:nvSpPr>
          <p:cNvPr id="3" name="Content Placeholder 2">
            <a:extLst>
              <a:ext uri="{FF2B5EF4-FFF2-40B4-BE49-F238E27FC236}">
                <a16:creationId xmlns:a16="http://schemas.microsoft.com/office/drawing/2014/main" id="{65F06F8E-AA65-5967-6CFB-5707DAD433E6}"/>
              </a:ext>
            </a:extLst>
          </p:cNvPr>
          <p:cNvSpPr>
            <a:spLocks noGrp="1"/>
          </p:cNvSpPr>
          <p:nvPr>
            <p:ph idx="1"/>
          </p:nvPr>
        </p:nvSpPr>
        <p:spPr/>
        <p:txBody>
          <a:bodyPr/>
          <a:lstStyle/>
          <a:p>
            <a:pPr marL="514350" indent="-514350" algn="l">
              <a:buFont typeface="+mj-lt"/>
              <a:buAutoNum type="arabicPeriod"/>
            </a:pPr>
            <a:r>
              <a:rPr lang="en-ID" b="1" i="0" u="none" strike="noStrike" dirty="0">
                <a:solidFill>
                  <a:srgbClr val="000000"/>
                </a:solidFill>
                <a:effectLst/>
              </a:rPr>
              <a:t>Determine the kernel size.</a:t>
            </a:r>
            <a:r>
              <a:rPr lang="en-ID" b="0" i="0" u="none" strike="noStrike" dirty="0">
                <a:solidFill>
                  <a:srgbClr val="000000"/>
                </a:solidFill>
                <a:effectLst/>
              </a:rPr>
              <a:t> This is typically an odd number, such as 3, 5, or 7.</a:t>
            </a:r>
          </a:p>
          <a:p>
            <a:pPr marL="514350" indent="-514350" algn="l">
              <a:buFont typeface="+mj-lt"/>
              <a:buAutoNum type="arabicPeriod"/>
            </a:pPr>
            <a:r>
              <a:rPr lang="en-ID" b="1" i="0" u="none" strike="noStrike" dirty="0">
                <a:solidFill>
                  <a:srgbClr val="000000"/>
                </a:solidFill>
                <a:effectLst/>
              </a:rPr>
              <a:t>Calculate the standard deviation.</a:t>
            </a:r>
            <a:r>
              <a:rPr lang="en-ID" b="0" i="0" u="none" strike="noStrike" dirty="0">
                <a:solidFill>
                  <a:srgbClr val="000000"/>
                </a:solidFill>
                <a:effectLst/>
              </a:rPr>
              <a:t> This controls the amount of blurring. A larger standard deviation will result in more blurring.</a:t>
            </a:r>
          </a:p>
          <a:p>
            <a:pPr marL="514350" indent="-514350" algn="l">
              <a:buFont typeface="+mj-lt"/>
              <a:buAutoNum type="arabicPeriod"/>
            </a:pPr>
            <a:r>
              <a:rPr lang="en-ID" b="1" i="0" u="none" strike="noStrike" dirty="0">
                <a:solidFill>
                  <a:srgbClr val="000000"/>
                </a:solidFill>
                <a:effectLst/>
              </a:rPr>
              <a:t>Use the following formula to calculate the elements of the kernel:</a:t>
            </a:r>
            <a:endParaRPr lang="en-ID" b="0" i="0" u="none" strike="noStrike" dirty="0">
              <a:solidFill>
                <a:srgbClr val="000000"/>
              </a:solidFill>
              <a:effectLst/>
            </a:endParaRPr>
          </a:p>
          <a:p>
            <a:pPr marL="0" indent="0">
              <a:buNone/>
            </a:pPr>
            <a:endParaRPr lang="en-ID" dirty="0">
              <a:effectLst/>
            </a:endParaRPr>
          </a:p>
          <a:p>
            <a:pPr marL="0" indent="0" algn="ctr">
              <a:buNone/>
            </a:pPr>
            <a:r>
              <a:rPr lang="en-ID" dirty="0">
                <a:effectLst/>
              </a:rPr>
              <a:t>kernel[</a:t>
            </a:r>
            <a:r>
              <a:rPr lang="en-ID" dirty="0" err="1">
                <a:effectLst/>
              </a:rPr>
              <a:t>i</a:t>
            </a:r>
            <a:r>
              <a:rPr lang="en-ID" dirty="0">
                <a:effectLst/>
              </a:rPr>
              <a:t>, j] = (1 / (2 * pi * sigma^2)) * exp(-((</a:t>
            </a:r>
            <a:r>
              <a:rPr lang="en-ID" dirty="0" err="1">
                <a:effectLst/>
              </a:rPr>
              <a:t>i</a:t>
            </a:r>
            <a:r>
              <a:rPr lang="en-ID" dirty="0">
                <a:effectLst/>
              </a:rPr>
              <a:t> - (</a:t>
            </a:r>
            <a:r>
              <a:rPr lang="en-ID" dirty="0" err="1">
                <a:effectLst/>
              </a:rPr>
              <a:t>kernel_size</a:t>
            </a:r>
            <a:r>
              <a:rPr lang="en-ID" dirty="0">
                <a:effectLst/>
              </a:rPr>
              <a:t> - 1) / 2)^2 + (j - (</a:t>
            </a:r>
            <a:r>
              <a:rPr lang="en-ID" dirty="0" err="1">
                <a:effectLst/>
              </a:rPr>
              <a:t>kernel_size</a:t>
            </a:r>
            <a:r>
              <a:rPr lang="en-ID" dirty="0">
                <a:effectLst/>
              </a:rPr>
              <a:t> - 1) / 2)^2) / (2 * sigma^2))</a:t>
            </a:r>
          </a:p>
          <a:p>
            <a:endParaRPr lang="en-US" dirty="0"/>
          </a:p>
        </p:txBody>
      </p:sp>
    </p:spTree>
    <p:extLst>
      <p:ext uri="{BB962C8B-B14F-4D97-AF65-F5344CB8AC3E}">
        <p14:creationId xmlns:p14="http://schemas.microsoft.com/office/powerpoint/2010/main" val="214296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B7411-3AFF-4540-9B31-010330BDB7FE}"/>
              </a:ext>
            </a:extLst>
          </p:cNvPr>
          <p:cNvSpPr>
            <a:spLocks noGrp="1"/>
          </p:cNvSpPr>
          <p:nvPr>
            <p:ph idx="1"/>
          </p:nvPr>
        </p:nvSpPr>
        <p:spPr/>
        <p:txBody>
          <a:bodyPr/>
          <a:lstStyle/>
          <a:p>
            <a:pPr marL="0" indent="0" algn="l">
              <a:buNone/>
            </a:pPr>
            <a:r>
              <a:rPr lang="en-ID" b="0" i="0" u="none" strike="noStrike" dirty="0">
                <a:solidFill>
                  <a:srgbClr val="000000"/>
                </a:solidFill>
                <a:effectLst/>
              </a:rPr>
              <a:t>where:</a:t>
            </a:r>
          </a:p>
          <a:p>
            <a:pPr marL="514350" indent="-514350" algn="l">
              <a:buFont typeface="+mj-lt"/>
              <a:buAutoNum type="arabicPeriod"/>
            </a:pPr>
            <a:r>
              <a:rPr lang="en-ID" b="0" i="0" u="none" strike="noStrike" dirty="0">
                <a:solidFill>
                  <a:srgbClr val="000000"/>
                </a:solidFill>
                <a:effectLst/>
              </a:rPr>
              <a:t>kernel[</a:t>
            </a:r>
            <a:r>
              <a:rPr lang="en-ID" b="0" i="0" u="none" strike="noStrike" dirty="0" err="1">
                <a:solidFill>
                  <a:srgbClr val="000000"/>
                </a:solidFill>
                <a:effectLst/>
              </a:rPr>
              <a:t>i</a:t>
            </a:r>
            <a:r>
              <a:rPr lang="en-ID" b="0" i="0" u="none" strike="noStrike" dirty="0">
                <a:solidFill>
                  <a:srgbClr val="000000"/>
                </a:solidFill>
                <a:effectLst/>
              </a:rPr>
              <a:t>, j] is the element at row </a:t>
            </a:r>
            <a:r>
              <a:rPr lang="en-ID" b="0" i="0" u="none" strike="noStrike" dirty="0" err="1">
                <a:solidFill>
                  <a:srgbClr val="000000"/>
                </a:solidFill>
                <a:effectLst/>
              </a:rPr>
              <a:t>i</a:t>
            </a:r>
            <a:r>
              <a:rPr lang="en-ID" b="0" i="0" u="none" strike="noStrike" dirty="0">
                <a:solidFill>
                  <a:srgbClr val="000000"/>
                </a:solidFill>
                <a:effectLst/>
              </a:rPr>
              <a:t> and column j of the kernel.</a:t>
            </a:r>
          </a:p>
          <a:p>
            <a:pPr marL="514350" indent="-514350" algn="l">
              <a:buFont typeface="+mj-lt"/>
              <a:buAutoNum type="arabicPeriod"/>
            </a:pPr>
            <a:r>
              <a:rPr lang="en-ID" b="0" i="0" u="none" strike="noStrike" dirty="0">
                <a:solidFill>
                  <a:srgbClr val="000000"/>
                </a:solidFill>
                <a:effectLst/>
              </a:rPr>
              <a:t>sigma is the standard deviation.</a:t>
            </a:r>
          </a:p>
          <a:p>
            <a:pPr marL="514350" indent="-514350" algn="l">
              <a:buFont typeface="+mj-lt"/>
              <a:buAutoNum type="arabicPeriod"/>
            </a:pPr>
            <a:r>
              <a:rPr lang="en-ID" b="0" i="0" u="none" strike="noStrike" dirty="0" err="1">
                <a:solidFill>
                  <a:srgbClr val="000000"/>
                </a:solidFill>
                <a:effectLst/>
              </a:rPr>
              <a:t>kernel_size</a:t>
            </a:r>
            <a:r>
              <a:rPr lang="en-ID" b="0" i="0" u="none" strike="noStrike" dirty="0">
                <a:solidFill>
                  <a:srgbClr val="000000"/>
                </a:solidFill>
                <a:effectLst/>
              </a:rPr>
              <a:t> is the size of the kernel.</a:t>
            </a:r>
          </a:p>
          <a:p>
            <a:endParaRPr lang="en-US" dirty="0"/>
          </a:p>
        </p:txBody>
      </p:sp>
    </p:spTree>
    <p:extLst>
      <p:ext uri="{BB962C8B-B14F-4D97-AF65-F5344CB8AC3E}">
        <p14:creationId xmlns:p14="http://schemas.microsoft.com/office/powerpoint/2010/main" val="386584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81A3-5AC1-1BE4-EE4B-25E94219BC29}"/>
              </a:ext>
            </a:extLst>
          </p:cNvPr>
          <p:cNvSpPr>
            <a:spLocks noGrp="1"/>
          </p:cNvSpPr>
          <p:nvPr>
            <p:ph type="title"/>
          </p:nvPr>
        </p:nvSpPr>
        <p:spPr/>
        <p:txBody>
          <a:bodyPr/>
          <a:lstStyle/>
          <a:p>
            <a:r>
              <a:rPr lang="en-ID" b="1" i="0" u="none" strike="noStrike" dirty="0">
                <a:solidFill>
                  <a:srgbClr val="000000"/>
                </a:solidFill>
                <a:effectLst/>
              </a:rPr>
              <a:t>Common Spatial Domain Operations</a:t>
            </a:r>
            <a:endParaRPr lang="en-US" dirty="0"/>
          </a:p>
        </p:txBody>
      </p:sp>
      <p:sp>
        <p:nvSpPr>
          <p:cNvPr id="3" name="Content Placeholder 2">
            <a:extLst>
              <a:ext uri="{FF2B5EF4-FFF2-40B4-BE49-F238E27FC236}">
                <a16:creationId xmlns:a16="http://schemas.microsoft.com/office/drawing/2014/main" id="{C5E006EA-EFD3-F94D-2A04-122A875B6A76}"/>
              </a:ext>
            </a:extLst>
          </p:cNvPr>
          <p:cNvSpPr>
            <a:spLocks noGrp="1"/>
          </p:cNvSpPr>
          <p:nvPr>
            <p:ph idx="1"/>
          </p:nvPr>
        </p:nvSpPr>
        <p:spPr/>
        <p:txBody>
          <a:bodyPr>
            <a:normAutofit fontScale="85000" lnSpcReduction="20000"/>
          </a:bodyPr>
          <a:lstStyle/>
          <a:p>
            <a:pPr algn="l">
              <a:buFont typeface="+mj-lt"/>
              <a:buAutoNum type="arabicPeriod"/>
            </a:pPr>
            <a:r>
              <a:rPr lang="en-ID" b="1" i="0" u="none" strike="noStrike" dirty="0">
                <a:solidFill>
                  <a:srgbClr val="000000"/>
                </a:solidFill>
                <a:effectLst/>
              </a:rPr>
              <a:t>Point Processing:</a:t>
            </a:r>
            <a:endParaRPr lang="en-ID" b="0" i="0" u="none" strike="noStrike" dirty="0">
              <a:solidFill>
                <a:srgbClr val="000000"/>
              </a:solidFill>
              <a:effectLst/>
            </a:endParaRPr>
          </a:p>
          <a:p>
            <a:pPr marL="742950" lvl="1" indent="-285750" algn="l">
              <a:buFont typeface="+mj-lt"/>
              <a:buAutoNum type="arabicPeriod"/>
            </a:pPr>
            <a:r>
              <a:rPr lang="en-ID" b="1" i="0" u="none" strike="noStrike" dirty="0">
                <a:solidFill>
                  <a:srgbClr val="000000"/>
                </a:solidFill>
                <a:effectLst/>
              </a:rPr>
              <a:t>Image enhancement:</a:t>
            </a:r>
            <a:r>
              <a:rPr lang="en-ID" b="0" i="0" u="none" strike="noStrike" dirty="0">
                <a:solidFill>
                  <a:srgbClr val="000000"/>
                </a:solidFill>
                <a:effectLst/>
              </a:rPr>
              <a:t> Adjusting contrast, brightness, or </a:t>
            </a:r>
            <a:r>
              <a:rPr lang="en-ID" b="0" i="0" u="none" strike="noStrike" dirty="0" err="1">
                <a:solidFill>
                  <a:srgbClr val="000000"/>
                </a:solidFill>
                <a:effectLst/>
              </a:rPr>
              <a:t>color</a:t>
            </a:r>
            <a:r>
              <a:rPr lang="en-ID" b="0" i="0" u="none" strike="noStrike" dirty="0">
                <a:solidFill>
                  <a:srgbClr val="000000"/>
                </a:solidFill>
                <a:effectLst/>
              </a:rPr>
              <a:t> balance.</a:t>
            </a:r>
          </a:p>
          <a:p>
            <a:pPr marL="742950" lvl="1" indent="-285750" algn="l">
              <a:buFont typeface="+mj-lt"/>
              <a:buAutoNum type="arabicPeriod"/>
            </a:pPr>
            <a:r>
              <a:rPr lang="en-ID" b="1" i="0" u="none" strike="noStrike" dirty="0">
                <a:solidFill>
                  <a:srgbClr val="000000"/>
                </a:solidFill>
                <a:effectLst/>
              </a:rPr>
              <a:t>Thresholding:</a:t>
            </a:r>
            <a:r>
              <a:rPr lang="en-ID" b="0" i="0" u="none" strike="noStrike" dirty="0">
                <a:solidFill>
                  <a:srgbClr val="000000"/>
                </a:solidFill>
                <a:effectLst/>
              </a:rPr>
              <a:t> Creating binary images based on a threshold value.</a:t>
            </a:r>
          </a:p>
          <a:p>
            <a:pPr marL="742950" lvl="1" indent="-285750" algn="l">
              <a:buFont typeface="+mj-lt"/>
              <a:buAutoNum type="arabicPeriod"/>
            </a:pPr>
            <a:r>
              <a:rPr lang="en-ID" b="1" i="0" u="none" strike="noStrike" dirty="0">
                <a:solidFill>
                  <a:srgbClr val="000000"/>
                </a:solidFill>
                <a:effectLst/>
              </a:rPr>
              <a:t>Histogram equalization:</a:t>
            </a:r>
            <a:r>
              <a:rPr lang="en-ID" b="0" i="0" u="none" strike="noStrike" dirty="0">
                <a:solidFill>
                  <a:srgbClr val="000000"/>
                </a:solidFill>
                <a:effectLst/>
              </a:rPr>
              <a:t> Stretching the histogram to improve contrast.</a:t>
            </a:r>
          </a:p>
          <a:p>
            <a:pPr algn="l">
              <a:buFont typeface="+mj-lt"/>
              <a:buAutoNum type="arabicPeriod"/>
            </a:pPr>
            <a:r>
              <a:rPr lang="en-ID" b="1" i="0" u="none" strike="noStrike" dirty="0" err="1">
                <a:solidFill>
                  <a:srgbClr val="000000"/>
                </a:solidFill>
                <a:effectLst/>
              </a:rPr>
              <a:t>Neighborhood</a:t>
            </a:r>
            <a:r>
              <a:rPr lang="en-ID" b="1" i="0" u="none" strike="noStrike" dirty="0">
                <a:solidFill>
                  <a:srgbClr val="000000"/>
                </a:solidFill>
                <a:effectLst/>
              </a:rPr>
              <a:t> Processing:</a:t>
            </a:r>
            <a:endParaRPr lang="en-ID" b="0" i="0" u="none" strike="noStrike" dirty="0">
              <a:solidFill>
                <a:srgbClr val="000000"/>
              </a:solidFill>
              <a:effectLst/>
            </a:endParaRPr>
          </a:p>
          <a:p>
            <a:pPr marL="742950" lvl="1" indent="-285750" algn="l">
              <a:buFont typeface="+mj-lt"/>
              <a:buAutoNum type="arabicPeriod"/>
            </a:pPr>
            <a:r>
              <a:rPr lang="en-ID" b="1" i="0" u="none" strike="noStrike" dirty="0">
                <a:solidFill>
                  <a:srgbClr val="000000"/>
                </a:solidFill>
                <a:effectLst/>
              </a:rPr>
              <a:t>Smoothing:</a:t>
            </a:r>
            <a:r>
              <a:rPr lang="en-ID" b="0" i="0" u="none" strike="noStrike" dirty="0">
                <a:solidFill>
                  <a:srgbClr val="000000"/>
                </a:solidFill>
                <a:effectLst/>
              </a:rPr>
              <a:t> Reducing noise and blurring edges.</a:t>
            </a:r>
          </a:p>
          <a:p>
            <a:pPr marL="742950" lvl="1" indent="-285750" algn="l">
              <a:buFont typeface="+mj-lt"/>
              <a:buAutoNum type="arabicPeriod"/>
            </a:pPr>
            <a:r>
              <a:rPr lang="en-ID" b="1" i="0" u="none" strike="noStrike" dirty="0">
                <a:solidFill>
                  <a:srgbClr val="000000"/>
                </a:solidFill>
                <a:effectLst/>
              </a:rPr>
              <a:t>Sharpening:</a:t>
            </a:r>
            <a:r>
              <a:rPr lang="en-ID" b="0" i="0" u="none" strike="noStrike" dirty="0">
                <a:solidFill>
                  <a:srgbClr val="000000"/>
                </a:solidFill>
                <a:effectLst/>
              </a:rPr>
              <a:t> Enhancing edges and details.</a:t>
            </a:r>
          </a:p>
          <a:p>
            <a:pPr marL="742950" lvl="1" indent="-285750" algn="l">
              <a:buFont typeface="+mj-lt"/>
              <a:buAutoNum type="arabicPeriod"/>
            </a:pPr>
            <a:r>
              <a:rPr lang="en-ID" b="1" i="0" u="none" strike="noStrike" dirty="0">
                <a:solidFill>
                  <a:srgbClr val="000000"/>
                </a:solidFill>
                <a:effectLst/>
              </a:rPr>
              <a:t>Morphological operations:</a:t>
            </a:r>
            <a:r>
              <a:rPr lang="en-ID" b="0" i="0" u="none" strike="noStrike" dirty="0">
                <a:solidFill>
                  <a:srgbClr val="000000"/>
                </a:solidFill>
                <a:effectLst/>
              </a:rPr>
              <a:t> Erosion, dilation, opening, and closing for shape analysis and modification.</a:t>
            </a:r>
          </a:p>
          <a:p>
            <a:pPr algn="l">
              <a:buFont typeface="+mj-lt"/>
              <a:buAutoNum type="arabicPeriod"/>
            </a:pPr>
            <a:r>
              <a:rPr lang="en-ID" b="1" i="0" u="none" strike="noStrike" dirty="0">
                <a:solidFill>
                  <a:srgbClr val="000000"/>
                </a:solidFill>
                <a:effectLst/>
              </a:rPr>
              <a:t>Geometric Transformations:</a:t>
            </a:r>
            <a:endParaRPr lang="en-ID" b="0" i="0" u="none" strike="noStrike" dirty="0">
              <a:solidFill>
                <a:srgbClr val="000000"/>
              </a:solidFill>
              <a:effectLst/>
            </a:endParaRPr>
          </a:p>
          <a:p>
            <a:pPr marL="742950" lvl="1" indent="-285750" algn="l">
              <a:buFont typeface="+mj-lt"/>
              <a:buAutoNum type="arabicPeriod"/>
            </a:pPr>
            <a:r>
              <a:rPr lang="en-ID" b="1" i="0" u="none" strike="noStrike" dirty="0">
                <a:solidFill>
                  <a:srgbClr val="000000"/>
                </a:solidFill>
                <a:effectLst/>
              </a:rPr>
              <a:t>Translation:</a:t>
            </a:r>
            <a:r>
              <a:rPr lang="en-ID" b="0" i="0" u="none" strike="noStrike" dirty="0">
                <a:solidFill>
                  <a:srgbClr val="000000"/>
                </a:solidFill>
                <a:effectLst/>
              </a:rPr>
              <a:t> Shifting the image.</a:t>
            </a:r>
          </a:p>
          <a:p>
            <a:pPr marL="742950" lvl="1" indent="-285750" algn="l">
              <a:buFont typeface="+mj-lt"/>
              <a:buAutoNum type="arabicPeriod"/>
            </a:pPr>
            <a:r>
              <a:rPr lang="en-ID" b="1" i="0" u="none" strike="noStrike" dirty="0">
                <a:solidFill>
                  <a:srgbClr val="000000"/>
                </a:solidFill>
                <a:effectLst/>
              </a:rPr>
              <a:t>Rotation:</a:t>
            </a:r>
            <a:r>
              <a:rPr lang="en-ID" b="0" i="0" u="none" strike="noStrike" dirty="0">
                <a:solidFill>
                  <a:srgbClr val="000000"/>
                </a:solidFill>
                <a:effectLst/>
              </a:rPr>
              <a:t> Rotating the image.</a:t>
            </a:r>
          </a:p>
          <a:p>
            <a:pPr marL="742950" lvl="1" indent="-285750" algn="l">
              <a:buFont typeface="+mj-lt"/>
              <a:buAutoNum type="arabicPeriod"/>
            </a:pPr>
            <a:r>
              <a:rPr lang="en-ID" b="1" i="0" u="none" strike="noStrike" dirty="0">
                <a:solidFill>
                  <a:srgbClr val="000000"/>
                </a:solidFill>
                <a:effectLst/>
              </a:rPr>
              <a:t>Scaling:</a:t>
            </a:r>
            <a:r>
              <a:rPr lang="en-ID" b="0" i="0" u="none" strike="noStrike" dirty="0">
                <a:solidFill>
                  <a:srgbClr val="000000"/>
                </a:solidFill>
                <a:effectLst/>
              </a:rPr>
              <a:t> Changing the size of the image.</a:t>
            </a:r>
          </a:p>
          <a:p>
            <a:pPr marL="742950" lvl="1" indent="-285750" algn="l">
              <a:buFont typeface="+mj-lt"/>
              <a:buAutoNum type="arabicPeriod"/>
            </a:pPr>
            <a:r>
              <a:rPr lang="en-ID" b="1" i="0" u="none" strike="noStrike" dirty="0">
                <a:solidFill>
                  <a:srgbClr val="000000"/>
                </a:solidFill>
                <a:effectLst/>
              </a:rPr>
              <a:t>Shearing:</a:t>
            </a:r>
            <a:r>
              <a:rPr lang="en-ID" b="0" i="0" u="none" strike="noStrike" dirty="0">
                <a:solidFill>
                  <a:srgbClr val="000000"/>
                </a:solidFill>
                <a:effectLst/>
              </a:rPr>
              <a:t> Skewing the image.</a:t>
            </a:r>
          </a:p>
          <a:p>
            <a:endParaRPr lang="en-US" dirty="0"/>
          </a:p>
        </p:txBody>
      </p:sp>
    </p:spTree>
    <p:extLst>
      <p:ext uri="{BB962C8B-B14F-4D97-AF65-F5344CB8AC3E}">
        <p14:creationId xmlns:p14="http://schemas.microsoft.com/office/powerpoint/2010/main" val="97139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DCAC-FE99-DAB8-F5EF-DC14471CCA8A}"/>
              </a:ext>
            </a:extLst>
          </p:cNvPr>
          <p:cNvSpPr>
            <a:spLocks noGrp="1"/>
          </p:cNvSpPr>
          <p:nvPr>
            <p:ph type="title"/>
          </p:nvPr>
        </p:nvSpPr>
        <p:spPr/>
        <p:txBody>
          <a:bodyPr/>
          <a:lstStyle/>
          <a:p>
            <a:r>
              <a:rPr lang="en-ID" b="0" i="0" u="none" strike="noStrike" dirty="0">
                <a:solidFill>
                  <a:srgbClr val="000000"/>
                </a:solidFill>
                <a:effectLst/>
              </a:rPr>
              <a:t>5x5 Gaussian kernel</a:t>
            </a:r>
            <a:endParaRPr lang="en-US" dirty="0"/>
          </a:p>
        </p:txBody>
      </p:sp>
      <p:sp>
        <p:nvSpPr>
          <p:cNvPr id="3" name="Content Placeholder 2">
            <a:extLst>
              <a:ext uri="{FF2B5EF4-FFF2-40B4-BE49-F238E27FC236}">
                <a16:creationId xmlns:a16="http://schemas.microsoft.com/office/drawing/2014/main" id="{385469E0-9E3B-3336-0255-DA9B02384A21}"/>
              </a:ext>
            </a:extLst>
          </p:cNvPr>
          <p:cNvSpPr>
            <a:spLocks noGrp="1"/>
          </p:cNvSpPr>
          <p:nvPr>
            <p:ph idx="1"/>
          </p:nvPr>
        </p:nvSpPr>
        <p:spPr/>
        <p:txBody>
          <a:bodyPr>
            <a:normAutofit fontScale="70000" lnSpcReduction="20000"/>
          </a:bodyPr>
          <a:lstStyle/>
          <a:p>
            <a:pPr marL="0" indent="0" algn="l">
              <a:buNone/>
            </a:pPr>
            <a:r>
              <a:rPr lang="en-ID" b="0" i="0" u="none" strike="noStrike" dirty="0">
                <a:solidFill>
                  <a:srgbClr val="000000"/>
                </a:solidFill>
                <a:effectLst/>
              </a:rPr>
              <a:t>To calculate a 5x5 Gaussian kernel with a standard deviation of 1, you would use the following formula:</a:t>
            </a:r>
          </a:p>
          <a:p>
            <a:pPr marL="0" indent="0">
              <a:buNone/>
            </a:pPr>
            <a:r>
              <a:rPr lang="en-ID" dirty="0">
                <a:effectLst/>
              </a:rPr>
              <a:t>kernel[</a:t>
            </a:r>
            <a:r>
              <a:rPr lang="en-ID" dirty="0" err="1">
                <a:effectLst/>
              </a:rPr>
              <a:t>i</a:t>
            </a:r>
            <a:r>
              <a:rPr lang="en-ID" dirty="0">
                <a:effectLst/>
              </a:rPr>
              <a:t>, j] = (1 / (2 * pi * 1^2)) * exp(-((</a:t>
            </a:r>
            <a:r>
              <a:rPr lang="en-ID" dirty="0" err="1">
                <a:effectLst/>
              </a:rPr>
              <a:t>i</a:t>
            </a:r>
            <a:r>
              <a:rPr lang="en-ID" dirty="0">
                <a:effectLst/>
              </a:rPr>
              <a:t> - 2)^2 + (j - 2)^2) / (2 * 1^2)) </a:t>
            </a:r>
          </a:p>
          <a:p>
            <a:pPr marL="0" indent="0" algn="l">
              <a:buNone/>
            </a:pPr>
            <a:r>
              <a:rPr lang="en-ID" b="0" i="0" u="none" strike="noStrike" dirty="0">
                <a:solidFill>
                  <a:srgbClr val="000000"/>
                </a:solidFill>
                <a:effectLst/>
              </a:rPr>
              <a:t>This would result in the following kernel:</a:t>
            </a:r>
          </a:p>
          <a:p>
            <a:pPr marL="0" indent="0">
              <a:lnSpc>
                <a:spcPct val="170000"/>
              </a:lnSpc>
              <a:buNone/>
            </a:pPr>
            <a:r>
              <a:rPr lang="en-ID" dirty="0">
                <a:effectLst/>
              </a:rPr>
              <a:t>0.0039 	0.0133 	0.0219 	0.0133 	0.0039 </a:t>
            </a:r>
          </a:p>
          <a:p>
            <a:pPr marL="0" indent="0">
              <a:lnSpc>
                <a:spcPct val="170000"/>
              </a:lnSpc>
              <a:buNone/>
            </a:pPr>
            <a:r>
              <a:rPr lang="en-ID" dirty="0">
                <a:effectLst/>
              </a:rPr>
              <a:t>0.0133 	0.0448 	0.0735 	0.0448 	0.0133 </a:t>
            </a:r>
          </a:p>
          <a:p>
            <a:pPr marL="0" indent="0">
              <a:lnSpc>
                <a:spcPct val="170000"/>
              </a:lnSpc>
              <a:buNone/>
            </a:pPr>
            <a:r>
              <a:rPr lang="en-ID" dirty="0">
                <a:effectLst/>
              </a:rPr>
              <a:t>0.0219 	0.0735 	0.1208 	0.0735 	0.0219 </a:t>
            </a:r>
          </a:p>
          <a:p>
            <a:pPr marL="0" indent="0">
              <a:lnSpc>
                <a:spcPct val="170000"/>
              </a:lnSpc>
              <a:buNone/>
            </a:pPr>
            <a:r>
              <a:rPr lang="en-ID" dirty="0">
                <a:effectLst/>
              </a:rPr>
              <a:t>0.0133 	0.0448 	0.0735 	0.0448 	0.0133 </a:t>
            </a:r>
          </a:p>
          <a:p>
            <a:pPr marL="0" indent="0">
              <a:lnSpc>
                <a:spcPct val="170000"/>
              </a:lnSpc>
              <a:buNone/>
            </a:pPr>
            <a:r>
              <a:rPr lang="en-ID" dirty="0">
                <a:effectLst/>
              </a:rPr>
              <a:t>0.0039 	0.0133 	0.0219 	0.0133 	0.0039</a:t>
            </a:r>
          </a:p>
          <a:p>
            <a:endParaRPr lang="en-US" dirty="0"/>
          </a:p>
        </p:txBody>
      </p:sp>
    </p:spTree>
    <p:extLst>
      <p:ext uri="{BB962C8B-B14F-4D97-AF65-F5344CB8AC3E}">
        <p14:creationId xmlns:p14="http://schemas.microsoft.com/office/powerpoint/2010/main" val="363531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B3DA-BC61-3814-680B-8063212E523A}"/>
              </a:ext>
            </a:extLst>
          </p:cNvPr>
          <p:cNvSpPr>
            <a:spLocks noGrp="1"/>
          </p:cNvSpPr>
          <p:nvPr>
            <p:ph type="title"/>
          </p:nvPr>
        </p:nvSpPr>
        <p:spPr/>
        <p:txBody>
          <a:bodyPr/>
          <a:lstStyle/>
          <a:p>
            <a:r>
              <a:rPr lang="en-ID" b="1" i="0" u="none" strike="noStrike" dirty="0">
                <a:solidFill>
                  <a:srgbClr val="000000"/>
                </a:solidFill>
                <a:effectLst/>
                <a:highlight>
                  <a:srgbClr val="FFFF00"/>
                </a:highlight>
              </a:rPr>
              <a:t>Sharpening</a:t>
            </a:r>
            <a:r>
              <a:rPr lang="en-ID" b="1" i="0" u="none" strike="noStrike" dirty="0">
                <a:solidFill>
                  <a:srgbClr val="000000"/>
                </a:solidFill>
                <a:effectLst/>
              </a:rPr>
              <a:t>:</a:t>
            </a:r>
            <a:endParaRPr lang="en-US" dirty="0"/>
          </a:p>
        </p:txBody>
      </p:sp>
      <p:sp>
        <p:nvSpPr>
          <p:cNvPr id="3" name="Content Placeholder 2">
            <a:extLst>
              <a:ext uri="{FF2B5EF4-FFF2-40B4-BE49-F238E27FC236}">
                <a16:creationId xmlns:a16="http://schemas.microsoft.com/office/drawing/2014/main" id="{1E601C5D-80F0-C509-2DA5-3DD3E38B2905}"/>
              </a:ext>
            </a:extLst>
          </p:cNvPr>
          <p:cNvSpPr>
            <a:spLocks noGrp="1"/>
          </p:cNvSpPr>
          <p:nvPr>
            <p:ph idx="1"/>
          </p:nvPr>
        </p:nvSpPr>
        <p:spPr/>
        <p:txBody>
          <a:bodyPr/>
          <a:lstStyle/>
          <a:p>
            <a:pPr algn="l">
              <a:buFont typeface="Arial" panose="020B0604020202020204" pitchFamily="34" charset="0"/>
              <a:buChar char="•"/>
            </a:pPr>
            <a:r>
              <a:rPr lang="en-ID" b="1" i="0" u="none" strike="noStrike" dirty="0">
                <a:solidFill>
                  <a:srgbClr val="000000"/>
                </a:solidFill>
                <a:effectLst/>
              </a:rPr>
              <a:t>Laplacian sharpening:</a:t>
            </a:r>
            <a:r>
              <a:rPr lang="en-ID" b="0" i="0" u="none" strike="noStrike" dirty="0">
                <a:solidFill>
                  <a:srgbClr val="000000"/>
                </a:solidFill>
                <a:effectLst/>
              </a:rPr>
              <a:t> The Laplacian operator is applied to the image, which highlights edges. The original image is then added to the Laplacian-filtered image to enhance edges.</a:t>
            </a:r>
          </a:p>
          <a:p>
            <a:pPr algn="l">
              <a:buFont typeface="Arial" panose="020B0604020202020204" pitchFamily="34" charset="0"/>
              <a:buChar char="•"/>
            </a:pPr>
            <a:r>
              <a:rPr lang="en-ID" b="1" i="0" u="none" strike="noStrike" dirty="0">
                <a:solidFill>
                  <a:srgbClr val="000000"/>
                </a:solidFill>
                <a:effectLst/>
              </a:rPr>
              <a:t>Unsharp masking:</a:t>
            </a:r>
            <a:r>
              <a:rPr lang="en-ID" b="0" i="0" u="none" strike="noStrike" dirty="0">
                <a:solidFill>
                  <a:srgbClr val="000000"/>
                </a:solidFill>
                <a:effectLst/>
              </a:rPr>
              <a:t> The original image is subtracted from a blurred version of itself, and the result is added to the original image. This enhances edges and details.</a:t>
            </a:r>
          </a:p>
          <a:p>
            <a:endParaRPr lang="en-US" dirty="0"/>
          </a:p>
        </p:txBody>
      </p:sp>
    </p:spTree>
    <p:extLst>
      <p:ext uri="{BB962C8B-B14F-4D97-AF65-F5344CB8AC3E}">
        <p14:creationId xmlns:p14="http://schemas.microsoft.com/office/powerpoint/2010/main" val="273918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9CDA-E2F2-C099-0EBF-B78E92623ACA}"/>
              </a:ext>
            </a:extLst>
          </p:cNvPr>
          <p:cNvSpPr>
            <a:spLocks noGrp="1"/>
          </p:cNvSpPr>
          <p:nvPr>
            <p:ph type="title"/>
          </p:nvPr>
        </p:nvSpPr>
        <p:spPr/>
        <p:txBody>
          <a:bodyPr/>
          <a:lstStyle/>
          <a:p>
            <a:r>
              <a:rPr lang="en-ID" b="1" i="0" u="none" strike="noStrike" dirty="0">
                <a:solidFill>
                  <a:srgbClr val="000000"/>
                </a:solidFill>
                <a:effectLst/>
                <a:highlight>
                  <a:srgbClr val="FFFF00"/>
                </a:highlight>
              </a:rPr>
              <a:t>Laplacian sharpening</a:t>
            </a:r>
            <a:r>
              <a:rPr lang="en-ID" b="0" i="0" u="none" strike="noStrike" dirty="0">
                <a:solidFill>
                  <a:srgbClr val="000000"/>
                </a:solidFill>
                <a:effectLst/>
                <a:highlight>
                  <a:srgbClr val="FFFF00"/>
                </a:highlight>
                <a:latin typeface="-webkit-standard"/>
              </a:rPr>
              <a:t> </a:t>
            </a:r>
            <a:endParaRPr lang="en-US" dirty="0">
              <a:highlight>
                <a:srgbClr val="FFFF00"/>
              </a:highlight>
            </a:endParaRPr>
          </a:p>
        </p:txBody>
      </p:sp>
      <p:sp>
        <p:nvSpPr>
          <p:cNvPr id="3" name="Content Placeholder 2">
            <a:extLst>
              <a:ext uri="{FF2B5EF4-FFF2-40B4-BE49-F238E27FC236}">
                <a16:creationId xmlns:a16="http://schemas.microsoft.com/office/drawing/2014/main" id="{1F0EEFD8-C9BE-DA5D-326B-56081172F4A0}"/>
              </a:ext>
            </a:extLst>
          </p:cNvPr>
          <p:cNvSpPr>
            <a:spLocks noGrp="1"/>
          </p:cNvSpPr>
          <p:nvPr>
            <p:ph idx="1"/>
          </p:nvPr>
        </p:nvSpPr>
        <p:spPr/>
        <p:txBody>
          <a:bodyPr>
            <a:normAutofit fontScale="70000" lnSpcReduction="20000"/>
          </a:bodyPr>
          <a:lstStyle/>
          <a:p>
            <a:r>
              <a:rPr lang="en-ID" b="1" i="0" u="none" strike="noStrike" dirty="0">
                <a:solidFill>
                  <a:srgbClr val="000000"/>
                </a:solidFill>
                <a:effectLst/>
              </a:rPr>
              <a:t>Laplacian sharpening</a:t>
            </a:r>
            <a:r>
              <a:rPr lang="en-ID" b="0" i="0" u="none" strike="noStrike" dirty="0">
                <a:solidFill>
                  <a:srgbClr val="000000"/>
                </a:solidFill>
                <a:effectLst/>
                <a:latin typeface="-webkit-standard"/>
              </a:rPr>
              <a:t> is a technique used to enhance edges in an image. It involves convolving the image with a Laplacian operator, which is a 2D discrete Laplacian. The Laplacian operator highlights regions of rapid change in intensity, which correspond to edges.</a:t>
            </a:r>
          </a:p>
          <a:p>
            <a:pPr marL="0" indent="0">
              <a:buNone/>
            </a:pPr>
            <a:endParaRPr lang="en-ID" b="0" i="0" u="none" strike="noStrike" dirty="0">
              <a:solidFill>
                <a:srgbClr val="000000"/>
              </a:solidFill>
              <a:effectLst/>
              <a:latin typeface="-webkit-standard"/>
            </a:endParaRPr>
          </a:p>
          <a:p>
            <a:r>
              <a:rPr lang="en-US" dirty="0"/>
              <a:t>The Laplacian sharpening technique works by convolving an image with a Laplacian operator, which is a 2D discrete Laplacian. This operator highlights regions of rapid change in intensity, which correspond to edges.</a:t>
            </a:r>
          </a:p>
          <a:p>
            <a:r>
              <a:rPr lang="en-US" dirty="0"/>
              <a:t>Convolution with Laplacian operator: The Laplacian operator is a 3x3 kernel that looks like this:</a:t>
            </a:r>
          </a:p>
          <a:p>
            <a:pPr marL="0" indent="0" algn="ctr">
              <a:buNone/>
            </a:pPr>
            <a:r>
              <a:rPr lang="en-US" dirty="0"/>
              <a:t>0  1  0</a:t>
            </a:r>
          </a:p>
          <a:p>
            <a:pPr marL="0" indent="0" algn="ctr">
              <a:buNone/>
            </a:pPr>
            <a:r>
              <a:rPr lang="en-US" dirty="0"/>
              <a:t>1  -4  1</a:t>
            </a:r>
          </a:p>
          <a:p>
            <a:pPr marL="0" indent="0" algn="ctr">
              <a:buNone/>
            </a:pPr>
            <a:r>
              <a:rPr lang="en-US" dirty="0"/>
              <a:t>0   1  0</a:t>
            </a:r>
          </a:p>
          <a:p>
            <a:r>
              <a:rPr lang="en-US" dirty="0"/>
              <a:t> When this kernel is convolved with the image, it calculates the second-order derivative of the image intensity at each pixel. </a:t>
            </a:r>
            <a:r>
              <a:rPr lang="en-US" dirty="0">
                <a:solidFill>
                  <a:srgbClr val="FF0000"/>
                </a:solidFill>
              </a:rPr>
              <a:t>The result is a new image where edges are highlighted as peaks or valleys.</a:t>
            </a:r>
          </a:p>
        </p:txBody>
      </p:sp>
    </p:spTree>
    <p:extLst>
      <p:ext uri="{BB962C8B-B14F-4D97-AF65-F5344CB8AC3E}">
        <p14:creationId xmlns:p14="http://schemas.microsoft.com/office/powerpoint/2010/main" val="348144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86021-169F-910E-8CE6-4791E79BAA7C}"/>
              </a:ext>
            </a:extLst>
          </p:cNvPr>
          <p:cNvPicPr>
            <a:picLocks noChangeAspect="1"/>
          </p:cNvPicPr>
          <p:nvPr/>
        </p:nvPicPr>
        <p:blipFill>
          <a:blip r:embed="rId2"/>
          <a:stretch>
            <a:fillRect/>
          </a:stretch>
        </p:blipFill>
        <p:spPr>
          <a:xfrm>
            <a:off x="0" y="0"/>
            <a:ext cx="2832100" cy="4102100"/>
          </a:xfrm>
          <a:prstGeom prst="rect">
            <a:avLst/>
          </a:prstGeom>
        </p:spPr>
      </p:pic>
      <p:pic>
        <p:nvPicPr>
          <p:cNvPr id="3" name="Picture 2">
            <a:extLst>
              <a:ext uri="{FF2B5EF4-FFF2-40B4-BE49-F238E27FC236}">
                <a16:creationId xmlns:a16="http://schemas.microsoft.com/office/drawing/2014/main" id="{6544D14C-85B0-88CE-E05A-259CD24100A6}"/>
              </a:ext>
            </a:extLst>
          </p:cNvPr>
          <p:cNvPicPr>
            <a:picLocks noChangeAspect="1"/>
          </p:cNvPicPr>
          <p:nvPr/>
        </p:nvPicPr>
        <p:blipFill>
          <a:blip r:embed="rId3"/>
          <a:stretch>
            <a:fillRect/>
          </a:stretch>
        </p:blipFill>
        <p:spPr>
          <a:xfrm>
            <a:off x="2832100" y="0"/>
            <a:ext cx="2832100" cy="4102100"/>
          </a:xfrm>
          <a:prstGeom prst="rect">
            <a:avLst/>
          </a:prstGeom>
        </p:spPr>
      </p:pic>
      <p:pic>
        <p:nvPicPr>
          <p:cNvPr id="4" name="Picture 3">
            <a:extLst>
              <a:ext uri="{FF2B5EF4-FFF2-40B4-BE49-F238E27FC236}">
                <a16:creationId xmlns:a16="http://schemas.microsoft.com/office/drawing/2014/main" id="{DF67BB14-A5DA-7152-440F-D3509CA51893}"/>
              </a:ext>
            </a:extLst>
          </p:cNvPr>
          <p:cNvPicPr>
            <a:picLocks noChangeAspect="1"/>
          </p:cNvPicPr>
          <p:nvPr/>
        </p:nvPicPr>
        <p:blipFill>
          <a:blip r:embed="rId4"/>
          <a:stretch>
            <a:fillRect/>
          </a:stretch>
        </p:blipFill>
        <p:spPr>
          <a:xfrm>
            <a:off x="6096000" y="0"/>
            <a:ext cx="2832100" cy="4102100"/>
          </a:xfrm>
          <a:prstGeom prst="rect">
            <a:avLst/>
          </a:prstGeom>
        </p:spPr>
      </p:pic>
    </p:spTree>
    <p:extLst>
      <p:ext uri="{BB962C8B-B14F-4D97-AF65-F5344CB8AC3E}">
        <p14:creationId xmlns:p14="http://schemas.microsoft.com/office/powerpoint/2010/main" val="363455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7741-4546-B9BE-CF3A-FE09951E553B}"/>
              </a:ext>
            </a:extLst>
          </p:cNvPr>
          <p:cNvSpPr>
            <a:spLocks noGrp="1"/>
          </p:cNvSpPr>
          <p:nvPr>
            <p:ph type="title"/>
          </p:nvPr>
        </p:nvSpPr>
        <p:spPr/>
        <p:txBody>
          <a:bodyPr/>
          <a:lstStyle/>
          <a:p>
            <a:r>
              <a:rPr lang="en-ID" b="1" i="0" u="none" strike="noStrike" dirty="0">
                <a:solidFill>
                  <a:srgbClr val="000000"/>
                </a:solidFill>
                <a:effectLst/>
              </a:rPr>
              <a:t>Explanation:</a:t>
            </a:r>
            <a:endParaRPr lang="en-US" dirty="0"/>
          </a:p>
        </p:txBody>
      </p:sp>
      <p:sp>
        <p:nvSpPr>
          <p:cNvPr id="3" name="Content Placeholder 2">
            <a:extLst>
              <a:ext uri="{FF2B5EF4-FFF2-40B4-BE49-F238E27FC236}">
                <a16:creationId xmlns:a16="http://schemas.microsoft.com/office/drawing/2014/main" id="{68BD5353-12C6-1ED8-5C47-7125AFF9A0E6}"/>
              </a:ext>
            </a:extLst>
          </p:cNvPr>
          <p:cNvSpPr>
            <a:spLocks noGrp="1"/>
          </p:cNvSpPr>
          <p:nvPr>
            <p:ph idx="1"/>
          </p:nvPr>
        </p:nvSpPr>
        <p:spPr/>
        <p:txBody>
          <a:bodyPr>
            <a:normAutofit fontScale="92500" lnSpcReduction="20000"/>
          </a:bodyPr>
          <a:lstStyle/>
          <a:p>
            <a:pPr algn="l">
              <a:buFont typeface="+mj-lt"/>
              <a:buAutoNum type="arabicPeriod"/>
            </a:pPr>
            <a:r>
              <a:rPr lang="en-ID" b="1" i="0" u="none" strike="noStrike" dirty="0">
                <a:solidFill>
                  <a:srgbClr val="000000"/>
                </a:solidFill>
                <a:effectLst/>
              </a:rPr>
              <a:t>Load the image:</a:t>
            </a:r>
            <a:r>
              <a:rPr lang="en-ID" b="0" i="0" u="none" strike="noStrike" dirty="0">
                <a:solidFill>
                  <a:srgbClr val="000000"/>
                </a:solidFill>
                <a:effectLst/>
              </a:rPr>
              <a:t> Load the image you want to sharpen.</a:t>
            </a:r>
          </a:p>
          <a:p>
            <a:pPr algn="l">
              <a:buFont typeface="+mj-lt"/>
              <a:buAutoNum type="arabicPeriod"/>
            </a:pPr>
            <a:r>
              <a:rPr lang="en-ID" b="1" i="0" u="none" strike="noStrike" dirty="0">
                <a:solidFill>
                  <a:srgbClr val="000000"/>
                </a:solidFill>
                <a:effectLst/>
              </a:rPr>
              <a:t>Convert to grayscale:</a:t>
            </a:r>
            <a:r>
              <a:rPr lang="en-ID" b="0" i="0" u="none" strike="noStrike" dirty="0">
                <a:solidFill>
                  <a:srgbClr val="000000"/>
                </a:solidFill>
                <a:effectLst/>
              </a:rPr>
              <a:t> Convert the image to grayscale for simpler processing.</a:t>
            </a:r>
          </a:p>
          <a:p>
            <a:pPr algn="l">
              <a:buFont typeface="+mj-lt"/>
              <a:buAutoNum type="arabicPeriod"/>
            </a:pPr>
            <a:r>
              <a:rPr lang="en-ID" b="1" i="0" u="none" strike="noStrike" dirty="0">
                <a:solidFill>
                  <a:srgbClr val="000000"/>
                </a:solidFill>
                <a:effectLst/>
              </a:rPr>
              <a:t>Apply Laplacian:</a:t>
            </a:r>
            <a:r>
              <a:rPr lang="en-ID" b="0" i="0" u="none" strike="noStrike" dirty="0">
                <a:solidFill>
                  <a:srgbClr val="000000"/>
                </a:solidFill>
                <a:effectLst/>
              </a:rPr>
              <a:t> Use the cv2.Laplacian function to apply the Laplacian operator to the grayscale image. The result is a 64-bit floating-point image.</a:t>
            </a:r>
          </a:p>
          <a:p>
            <a:pPr algn="l">
              <a:buFont typeface="+mj-lt"/>
              <a:buAutoNum type="arabicPeriod"/>
            </a:pPr>
            <a:r>
              <a:rPr lang="en-ID" b="1" i="0" u="none" strike="noStrike" dirty="0">
                <a:solidFill>
                  <a:srgbClr val="000000"/>
                </a:solidFill>
                <a:effectLst/>
              </a:rPr>
              <a:t>Convert to absolute value:</a:t>
            </a:r>
            <a:r>
              <a:rPr lang="en-ID" b="0" i="0" u="none" strike="noStrike" dirty="0">
                <a:solidFill>
                  <a:srgbClr val="000000"/>
                </a:solidFill>
                <a:effectLst/>
              </a:rPr>
              <a:t> Convert the Laplacian result to absolute values to ensure positive values for the subsequent addition.</a:t>
            </a:r>
          </a:p>
          <a:p>
            <a:pPr algn="l">
              <a:buFont typeface="+mj-lt"/>
              <a:buAutoNum type="arabicPeriod"/>
            </a:pPr>
            <a:r>
              <a:rPr lang="en-ID" b="1" i="0" u="none" strike="noStrike" dirty="0">
                <a:solidFill>
                  <a:srgbClr val="000000"/>
                </a:solidFill>
                <a:effectLst/>
              </a:rPr>
              <a:t>Convert to 8-bit:</a:t>
            </a:r>
            <a:r>
              <a:rPr lang="en-ID" b="0" i="0" u="none" strike="noStrike" dirty="0">
                <a:solidFill>
                  <a:srgbClr val="000000"/>
                </a:solidFill>
                <a:effectLst/>
              </a:rPr>
              <a:t> Convert the Laplacian result to 8-bit unsigned integers for display.</a:t>
            </a:r>
          </a:p>
          <a:p>
            <a:pPr algn="l">
              <a:buFont typeface="+mj-lt"/>
              <a:buAutoNum type="arabicPeriod"/>
            </a:pPr>
            <a:r>
              <a:rPr lang="en-ID" b="1" i="0" u="none" strike="noStrike" dirty="0">
                <a:solidFill>
                  <a:srgbClr val="000000"/>
                </a:solidFill>
                <a:effectLst/>
              </a:rPr>
              <a:t>Combine with original:</a:t>
            </a:r>
            <a:r>
              <a:rPr lang="en-ID" b="0" i="0" u="none" strike="noStrike" dirty="0">
                <a:solidFill>
                  <a:srgbClr val="000000"/>
                </a:solidFill>
                <a:effectLst/>
              </a:rPr>
              <a:t> Add a weighted sum of the original grayscale image and the Laplacian result. The weights can be adjusted to control the level of sharpening.</a:t>
            </a:r>
          </a:p>
          <a:p>
            <a:endParaRPr lang="en-US" dirty="0"/>
          </a:p>
        </p:txBody>
      </p:sp>
    </p:spTree>
    <p:extLst>
      <p:ext uri="{BB962C8B-B14F-4D97-AF65-F5344CB8AC3E}">
        <p14:creationId xmlns:p14="http://schemas.microsoft.com/office/powerpoint/2010/main" val="1871603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78CF-CF2A-924A-B2C8-1D46FE617226}"/>
              </a:ext>
            </a:extLst>
          </p:cNvPr>
          <p:cNvSpPr>
            <a:spLocks noGrp="1"/>
          </p:cNvSpPr>
          <p:nvPr>
            <p:ph type="title"/>
          </p:nvPr>
        </p:nvSpPr>
        <p:spPr/>
        <p:txBody>
          <a:bodyPr/>
          <a:lstStyle/>
          <a:p>
            <a:r>
              <a:rPr lang="en-ID" b="1" i="0" u="none" strike="noStrike" dirty="0">
                <a:solidFill>
                  <a:srgbClr val="000000"/>
                </a:solidFill>
                <a:effectLst/>
                <a:highlight>
                  <a:srgbClr val="FFFF00"/>
                </a:highlight>
              </a:rPr>
              <a:t>Unsharp masking</a:t>
            </a:r>
            <a:endParaRPr lang="en-US" dirty="0">
              <a:highlight>
                <a:srgbClr val="FFFF00"/>
              </a:highlight>
            </a:endParaRPr>
          </a:p>
        </p:txBody>
      </p:sp>
      <p:sp>
        <p:nvSpPr>
          <p:cNvPr id="3" name="Content Placeholder 2">
            <a:extLst>
              <a:ext uri="{FF2B5EF4-FFF2-40B4-BE49-F238E27FC236}">
                <a16:creationId xmlns:a16="http://schemas.microsoft.com/office/drawing/2014/main" id="{74777469-1ED6-90E0-ECAD-D0A651C4BFE4}"/>
              </a:ext>
            </a:extLst>
          </p:cNvPr>
          <p:cNvSpPr>
            <a:spLocks noGrp="1"/>
          </p:cNvSpPr>
          <p:nvPr>
            <p:ph idx="1"/>
          </p:nvPr>
        </p:nvSpPr>
        <p:spPr/>
        <p:txBody>
          <a:bodyPr>
            <a:normAutofit/>
          </a:bodyPr>
          <a:lstStyle/>
          <a:p>
            <a:pPr marL="0" indent="0" algn="l">
              <a:buNone/>
            </a:pPr>
            <a:r>
              <a:rPr lang="en-ID" b="1" i="0" u="none" strike="noStrike" dirty="0">
                <a:solidFill>
                  <a:srgbClr val="000000"/>
                </a:solidFill>
                <a:effectLst/>
              </a:rPr>
              <a:t>Unsharp masking</a:t>
            </a:r>
            <a:r>
              <a:rPr lang="en-ID" b="0" i="0" u="none" strike="noStrike" dirty="0">
                <a:solidFill>
                  <a:srgbClr val="000000"/>
                </a:solidFill>
                <a:effectLst/>
              </a:rPr>
              <a:t> is a popular technique for enhancing the edges and details in an image. It involves subtracting a blurred version of the original image from the original image itself. This process highlights the differences between the original and blurred images, which are primarily located at edges and other sharp features.</a:t>
            </a:r>
          </a:p>
          <a:p>
            <a:pPr marL="0" indent="0" algn="l">
              <a:buNone/>
            </a:pPr>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387545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058-D0FD-6BC5-31F4-A81B89C460FF}"/>
              </a:ext>
            </a:extLst>
          </p:cNvPr>
          <p:cNvSpPr>
            <a:spLocks noGrp="1"/>
          </p:cNvSpPr>
          <p:nvPr>
            <p:ph type="title"/>
          </p:nvPr>
        </p:nvSpPr>
        <p:spPr/>
        <p:txBody>
          <a:bodyPr/>
          <a:lstStyle/>
          <a:p>
            <a:r>
              <a:rPr lang="en-ID" b="1" i="0" u="none" strike="noStrike" dirty="0">
                <a:solidFill>
                  <a:srgbClr val="000000"/>
                </a:solidFill>
                <a:effectLst/>
              </a:rPr>
              <a:t>How Unsharp Masking Works</a:t>
            </a:r>
            <a:endParaRPr lang="en-US" dirty="0"/>
          </a:p>
        </p:txBody>
      </p:sp>
      <p:sp>
        <p:nvSpPr>
          <p:cNvPr id="3" name="Content Placeholder 2">
            <a:extLst>
              <a:ext uri="{FF2B5EF4-FFF2-40B4-BE49-F238E27FC236}">
                <a16:creationId xmlns:a16="http://schemas.microsoft.com/office/drawing/2014/main" id="{5434F3BA-3671-E5AE-D31C-D0000F233224}"/>
              </a:ext>
            </a:extLst>
          </p:cNvPr>
          <p:cNvSpPr>
            <a:spLocks noGrp="1"/>
          </p:cNvSpPr>
          <p:nvPr>
            <p:ph idx="1"/>
          </p:nvPr>
        </p:nvSpPr>
        <p:spPr/>
        <p:txBody>
          <a:bodyPr/>
          <a:lstStyle/>
          <a:p>
            <a:pPr algn="l">
              <a:buFont typeface="+mj-lt"/>
              <a:buAutoNum type="arabicPeriod"/>
            </a:pPr>
            <a:r>
              <a:rPr lang="en-ID" b="1" i="0" u="none" strike="noStrike" dirty="0">
                <a:solidFill>
                  <a:srgbClr val="000000"/>
                </a:solidFill>
                <a:effectLst/>
              </a:rPr>
              <a:t>Blurring:</a:t>
            </a:r>
            <a:r>
              <a:rPr lang="en-ID" b="0" i="0" u="none" strike="noStrike" dirty="0">
                <a:solidFill>
                  <a:srgbClr val="000000"/>
                </a:solidFill>
                <a:effectLst/>
              </a:rPr>
              <a:t> The original image is blurred using a low-pass filter (e.g., Gaussian blur). This reduces the high-frequency components of the image, leaving behind a smoothed version.</a:t>
            </a:r>
          </a:p>
          <a:p>
            <a:pPr algn="l">
              <a:buFont typeface="+mj-lt"/>
              <a:buAutoNum type="arabicPeriod"/>
            </a:pPr>
            <a:r>
              <a:rPr lang="en-ID" b="1" i="0" u="none" strike="noStrike" dirty="0">
                <a:solidFill>
                  <a:srgbClr val="000000"/>
                </a:solidFill>
                <a:effectLst/>
              </a:rPr>
              <a:t>Subtraction:</a:t>
            </a:r>
            <a:r>
              <a:rPr lang="en-ID" b="0" i="0" u="none" strike="noStrike" dirty="0">
                <a:solidFill>
                  <a:srgbClr val="000000"/>
                </a:solidFill>
                <a:effectLst/>
              </a:rPr>
              <a:t> The blurred image is subtracted from the original image. This creates a mask that emphasizes the differences between the original and blurred images, highlighting edges and details.</a:t>
            </a:r>
          </a:p>
          <a:p>
            <a:pPr algn="l">
              <a:buFont typeface="+mj-lt"/>
              <a:buAutoNum type="arabicPeriod"/>
            </a:pPr>
            <a:r>
              <a:rPr lang="en-ID" b="1" i="0" u="none" strike="noStrike" dirty="0">
                <a:solidFill>
                  <a:srgbClr val="000000"/>
                </a:solidFill>
                <a:effectLst/>
              </a:rPr>
              <a:t>Addition:</a:t>
            </a:r>
            <a:r>
              <a:rPr lang="en-ID" b="0" i="0" u="none" strike="noStrike" dirty="0">
                <a:solidFill>
                  <a:srgbClr val="000000"/>
                </a:solidFill>
                <a:effectLst/>
              </a:rPr>
              <a:t> The mask is added back to the original image, with a weight that controls the level of sharpening. A higher weight will result in more sharpening, while a lower weight will result in less sharpening.</a:t>
            </a:r>
            <a:endParaRPr lang="en-US" dirty="0"/>
          </a:p>
        </p:txBody>
      </p:sp>
    </p:spTree>
    <p:extLst>
      <p:ext uri="{BB962C8B-B14F-4D97-AF65-F5344CB8AC3E}">
        <p14:creationId xmlns:p14="http://schemas.microsoft.com/office/powerpoint/2010/main" val="3114172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85FCC4-E533-C922-F5BF-CD1058C95183}"/>
              </a:ext>
            </a:extLst>
          </p:cNvPr>
          <p:cNvPicPr>
            <a:picLocks noChangeAspect="1"/>
          </p:cNvPicPr>
          <p:nvPr/>
        </p:nvPicPr>
        <p:blipFill>
          <a:blip r:embed="rId2"/>
          <a:stretch>
            <a:fillRect/>
          </a:stretch>
        </p:blipFill>
        <p:spPr>
          <a:xfrm>
            <a:off x="659743" y="841922"/>
            <a:ext cx="2832100" cy="4102100"/>
          </a:xfrm>
          <a:prstGeom prst="rect">
            <a:avLst/>
          </a:prstGeom>
        </p:spPr>
      </p:pic>
      <p:pic>
        <p:nvPicPr>
          <p:cNvPr id="3" name="Picture 2">
            <a:extLst>
              <a:ext uri="{FF2B5EF4-FFF2-40B4-BE49-F238E27FC236}">
                <a16:creationId xmlns:a16="http://schemas.microsoft.com/office/drawing/2014/main" id="{18049AF6-C896-B412-752F-67FB531DC821}"/>
              </a:ext>
            </a:extLst>
          </p:cNvPr>
          <p:cNvPicPr>
            <a:picLocks noChangeAspect="1"/>
          </p:cNvPicPr>
          <p:nvPr/>
        </p:nvPicPr>
        <p:blipFill>
          <a:blip r:embed="rId3"/>
          <a:stretch>
            <a:fillRect/>
          </a:stretch>
        </p:blipFill>
        <p:spPr>
          <a:xfrm>
            <a:off x="4333109" y="841922"/>
            <a:ext cx="2832100" cy="4102100"/>
          </a:xfrm>
          <a:prstGeom prst="rect">
            <a:avLst/>
          </a:prstGeom>
        </p:spPr>
      </p:pic>
      <p:pic>
        <p:nvPicPr>
          <p:cNvPr id="4" name="Picture 3">
            <a:extLst>
              <a:ext uri="{FF2B5EF4-FFF2-40B4-BE49-F238E27FC236}">
                <a16:creationId xmlns:a16="http://schemas.microsoft.com/office/drawing/2014/main" id="{939E9588-4230-8799-31A5-7FC5C157ACAF}"/>
              </a:ext>
            </a:extLst>
          </p:cNvPr>
          <p:cNvPicPr>
            <a:picLocks noChangeAspect="1"/>
          </p:cNvPicPr>
          <p:nvPr/>
        </p:nvPicPr>
        <p:blipFill>
          <a:blip r:embed="rId4"/>
          <a:stretch>
            <a:fillRect/>
          </a:stretch>
        </p:blipFill>
        <p:spPr>
          <a:xfrm>
            <a:off x="7769991" y="841922"/>
            <a:ext cx="2832100" cy="4102100"/>
          </a:xfrm>
          <a:prstGeom prst="rect">
            <a:avLst/>
          </a:prstGeom>
        </p:spPr>
      </p:pic>
    </p:spTree>
    <p:extLst>
      <p:ext uri="{BB962C8B-B14F-4D97-AF65-F5344CB8AC3E}">
        <p14:creationId xmlns:p14="http://schemas.microsoft.com/office/powerpoint/2010/main" val="4156624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1DD0-8F71-87ED-E249-F11413D24CBF}"/>
              </a:ext>
            </a:extLst>
          </p:cNvPr>
          <p:cNvSpPr>
            <a:spLocks noGrp="1"/>
          </p:cNvSpPr>
          <p:nvPr>
            <p:ph type="title"/>
          </p:nvPr>
        </p:nvSpPr>
        <p:spPr/>
        <p:txBody>
          <a:bodyPr/>
          <a:lstStyle/>
          <a:p>
            <a:r>
              <a:rPr lang="en-US" dirty="0"/>
              <a:t>np.uint8(...):</a:t>
            </a:r>
          </a:p>
        </p:txBody>
      </p:sp>
      <p:sp>
        <p:nvSpPr>
          <p:cNvPr id="3" name="Content Placeholder 2">
            <a:extLst>
              <a:ext uri="{FF2B5EF4-FFF2-40B4-BE49-F238E27FC236}">
                <a16:creationId xmlns:a16="http://schemas.microsoft.com/office/drawing/2014/main" id="{E95FE4E4-CF37-ECCA-34FB-26BEA3ECDF44}"/>
              </a:ext>
            </a:extLst>
          </p:cNvPr>
          <p:cNvSpPr>
            <a:spLocks noGrp="1"/>
          </p:cNvSpPr>
          <p:nvPr>
            <p:ph idx="1"/>
          </p:nvPr>
        </p:nvSpPr>
        <p:spPr/>
        <p:txBody>
          <a:bodyPr>
            <a:normAutofit/>
          </a:bodyPr>
          <a:lstStyle/>
          <a:p>
            <a:pPr marL="0" indent="0">
              <a:buNone/>
            </a:pPr>
            <a:r>
              <a:rPr lang="en-US" dirty="0"/>
              <a:t>Converts the resulting array (after clipping) to an unsigned 8-bit integer data type. </a:t>
            </a:r>
          </a:p>
          <a:p>
            <a:pPr marL="0" indent="0">
              <a:buNone/>
            </a:pPr>
            <a:r>
              <a:rPr lang="en-US" dirty="0"/>
              <a:t>This ensures that the pixel values in the </a:t>
            </a:r>
            <a:r>
              <a:rPr lang="en-US" dirty="0" err="1"/>
              <a:t>stretched_img</a:t>
            </a:r>
            <a:r>
              <a:rPr lang="en-US" dirty="0"/>
              <a:t> array are within the valid range for image pixels.</a:t>
            </a:r>
          </a:p>
        </p:txBody>
      </p:sp>
    </p:spTree>
    <p:extLst>
      <p:ext uri="{BB962C8B-B14F-4D97-AF65-F5344CB8AC3E}">
        <p14:creationId xmlns:p14="http://schemas.microsoft.com/office/powerpoint/2010/main" val="285752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09AF-F42F-88F9-F5DA-485972AD8584}"/>
              </a:ext>
            </a:extLst>
          </p:cNvPr>
          <p:cNvSpPr>
            <a:spLocks noGrp="1"/>
          </p:cNvSpPr>
          <p:nvPr>
            <p:ph type="title"/>
          </p:nvPr>
        </p:nvSpPr>
        <p:spPr/>
        <p:txBody>
          <a:bodyPr/>
          <a:lstStyle/>
          <a:p>
            <a:r>
              <a:rPr lang="en-US" dirty="0" err="1"/>
              <a:t>np.clip</a:t>
            </a:r>
            <a:r>
              <a:rPr lang="en-US" dirty="0"/>
              <a:t>(..., 0, 255):</a:t>
            </a:r>
          </a:p>
        </p:txBody>
      </p:sp>
      <p:sp>
        <p:nvSpPr>
          <p:cNvPr id="3" name="Content Placeholder 2">
            <a:extLst>
              <a:ext uri="{FF2B5EF4-FFF2-40B4-BE49-F238E27FC236}">
                <a16:creationId xmlns:a16="http://schemas.microsoft.com/office/drawing/2014/main" id="{C87CD72D-93FD-47ED-4953-4152874DC00E}"/>
              </a:ext>
            </a:extLst>
          </p:cNvPr>
          <p:cNvSpPr>
            <a:spLocks noGrp="1"/>
          </p:cNvSpPr>
          <p:nvPr>
            <p:ph idx="1"/>
          </p:nvPr>
        </p:nvSpPr>
        <p:spPr/>
        <p:txBody>
          <a:bodyPr/>
          <a:lstStyle/>
          <a:p>
            <a:endParaRPr lang="en-US" dirty="0"/>
          </a:p>
          <a:p>
            <a:pPr marL="0" indent="0">
              <a:buNone/>
            </a:pPr>
            <a:r>
              <a:rPr lang="en-US" dirty="0"/>
              <a:t>Limits the pixel values to the range 0-255. </a:t>
            </a:r>
          </a:p>
          <a:p>
            <a:pPr marL="0" indent="0">
              <a:buNone/>
            </a:pPr>
            <a:r>
              <a:rPr lang="en-US" dirty="0"/>
              <a:t>This is essential because pixel values in images are typically represented by 8-bit unsigned integers (uint8), which can only hold values from 0 to 255. </a:t>
            </a:r>
          </a:p>
          <a:p>
            <a:pPr marL="0" indent="0">
              <a:buNone/>
            </a:pPr>
            <a:r>
              <a:rPr lang="en-US" dirty="0"/>
              <a:t>if a pixel value exceeds 255, it is clipped to 255, and if it falls below 0, it is clipped to 0.</a:t>
            </a:r>
          </a:p>
        </p:txBody>
      </p:sp>
    </p:spTree>
    <p:extLst>
      <p:ext uri="{BB962C8B-B14F-4D97-AF65-F5344CB8AC3E}">
        <p14:creationId xmlns:p14="http://schemas.microsoft.com/office/powerpoint/2010/main" val="158313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99C1-73AA-F876-83AA-B1CE2F471058}"/>
              </a:ext>
            </a:extLst>
          </p:cNvPr>
          <p:cNvSpPr>
            <a:spLocks noGrp="1"/>
          </p:cNvSpPr>
          <p:nvPr>
            <p:ph type="title"/>
          </p:nvPr>
        </p:nvSpPr>
        <p:spPr/>
        <p:txBody>
          <a:bodyPr/>
          <a:lstStyle/>
          <a:p>
            <a:r>
              <a:rPr lang="en-ID" b="1" i="0" u="none" strike="noStrike" dirty="0" err="1">
                <a:solidFill>
                  <a:srgbClr val="000000"/>
                </a:solidFill>
                <a:effectLst/>
              </a:rPr>
              <a:t>Neighborhood</a:t>
            </a:r>
            <a:r>
              <a:rPr lang="en-ID" b="1" i="0" u="none" strike="noStrike" dirty="0">
                <a:solidFill>
                  <a:srgbClr val="000000"/>
                </a:solidFill>
                <a:effectLst/>
              </a:rPr>
              <a:t> Processing:</a:t>
            </a:r>
            <a:endParaRPr lang="en-US" dirty="0"/>
          </a:p>
        </p:txBody>
      </p:sp>
      <p:sp>
        <p:nvSpPr>
          <p:cNvPr id="3" name="Content Placeholder 2">
            <a:extLst>
              <a:ext uri="{FF2B5EF4-FFF2-40B4-BE49-F238E27FC236}">
                <a16:creationId xmlns:a16="http://schemas.microsoft.com/office/drawing/2014/main" id="{30A4DACA-21F4-E66B-A4F5-528E7DE79D19}"/>
              </a:ext>
            </a:extLst>
          </p:cNvPr>
          <p:cNvSpPr>
            <a:spLocks noGrp="1"/>
          </p:cNvSpPr>
          <p:nvPr>
            <p:ph idx="1"/>
          </p:nvPr>
        </p:nvSpPr>
        <p:spPr/>
        <p:txBody>
          <a:bodyPr/>
          <a:lstStyle/>
          <a:p>
            <a:pPr marL="457200" lvl="1" indent="0" algn="l">
              <a:buNone/>
            </a:pPr>
            <a:r>
              <a:rPr lang="en-ID" b="1" i="0" u="none" strike="noStrike" dirty="0" err="1">
                <a:solidFill>
                  <a:srgbClr val="000000"/>
                </a:solidFill>
                <a:effectLst/>
              </a:rPr>
              <a:t>Neighborhood</a:t>
            </a:r>
            <a:r>
              <a:rPr lang="en-ID" b="1" i="0" u="none" strike="noStrike" dirty="0">
                <a:solidFill>
                  <a:srgbClr val="000000"/>
                </a:solidFill>
                <a:effectLst/>
              </a:rPr>
              <a:t> processing</a:t>
            </a:r>
            <a:r>
              <a:rPr lang="en-ID" b="0" i="0" u="none" strike="noStrike" dirty="0">
                <a:solidFill>
                  <a:srgbClr val="000000"/>
                </a:solidFill>
                <a:effectLst/>
                <a:latin typeface="-webkit-standard"/>
              </a:rPr>
              <a:t> is a technique in image processing where the value of each pixel in the output image is determined by the values of pixels in a local </a:t>
            </a:r>
            <a:r>
              <a:rPr lang="en-ID" b="0" i="0" u="none" strike="noStrike" dirty="0" err="1">
                <a:solidFill>
                  <a:srgbClr val="000000"/>
                </a:solidFill>
                <a:effectLst/>
                <a:latin typeface="-webkit-standard"/>
              </a:rPr>
              <a:t>neighborhood</a:t>
            </a:r>
            <a:r>
              <a:rPr lang="en-ID" b="0" i="0" u="none" strike="noStrike" dirty="0">
                <a:solidFill>
                  <a:srgbClr val="000000"/>
                </a:solidFill>
                <a:effectLst/>
                <a:latin typeface="-webkit-standard"/>
              </a:rPr>
              <a:t> of the corresponding pixel in the input image. This </a:t>
            </a:r>
            <a:r>
              <a:rPr lang="en-ID" b="0" i="0" u="none" strike="noStrike" dirty="0" err="1">
                <a:solidFill>
                  <a:srgbClr val="000000"/>
                </a:solidFill>
                <a:effectLst/>
                <a:latin typeface="-webkit-standard"/>
              </a:rPr>
              <a:t>neighborhood</a:t>
            </a:r>
            <a:r>
              <a:rPr lang="en-ID" b="0" i="0" u="none" strike="noStrike" dirty="0">
                <a:solidFill>
                  <a:srgbClr val="000000"/>
                </a:solidFill>
                <a:effectLst/>
                <a:latin typeface="-webkit-standard"/>
              </a:rPr>
              <a:t> is typically a square or a rectangle </a:t>
            </a:r>
            <a:r>
              <a:rPr lang="en-ID" b="0" i="0" u="none" strike="noStrike" dirty="0" err="1">
                <a:solidFill>
                  <a:srgbClr val="000000"/>
                </a:solidFill>
                <a:effectLst/>
                <a:latin typeface="-webkit-standard"/>
              </a:rPr>
              <a:t>centered</a:t>
            </a:r>
            <a:r>
              <a:rPr lang="en-ID" b="0" i="0" u="none" strike="noStrike" dirty="0">
                <a:solidFill>
                  <a:srgbClr val="000000"/>
                </a:solidFill>
                <a:effectLst/>
                <a:latin typeface="-webkit-standard"/>
              </a:rPr>
              <a:t> around the pixel of interest.</a:t>
            </a:r>
            <a:endParaRPr lang="en-ID" b="0" i="0" u="none" strike="noStrike" dirty="0">
              <a:solidFill>
                <a:srgbClr val="000000"/>
              </a:solidFill>
              <a:effectLst/>
            </a:endParaRPr>
          </a:p>
          <a:p>
            <a:pPr marL="457200" lvl="1" indent="0" algn="l">
              <a:buNone/>
            </a:pPr>
            <a:endParaRPr lang="en-ID" dirty="0">
              <a:solidFill>
                <a:srgbClr val="000000"/>
              </a:solidFill>
            </a:endParaRPr>
          </a:p>
          <a:p>
            <a:pPr marL="457200" lvl="1" indent="0" algn="l">
              <a:buNone/>
            </a:pPr>
            <a:r>
              <a:rPr lang="en-ID" b="0" i="0" u="none" strike="noStrike" dirty="0">
                <a:solidFill>
                  <a:srgbClr val="000000"/>
                </a:solidFill>
                <a:effectLst/>
              </a:rPr>
              <a:t>Smoothing: Reducing noise and blurring edges.</a:t>
            </a:r>
          </a:p>
          <a:p>
            <a:pPr marL="457200" lvl="1" indent="0" algn="l">
              <a:buNone/>
            </a:pPr>
            <a:endParaRPr lang="en-ID" b="0" i="0" u="none" strike="noStrike" dirty="0">
              <a:solidFill>
                <a:srgbClr val="000000"/>
              </a:solidFill>
              <a:effectLst/>
            </a:endParaRPr>
          </a:p>
          <a:p>
            <a:pPr marL="457200" lvl="1" indent="0" algn="l">
              <a:buNone/>
            </a:pPr>
            <a:r>
              <a:rPr lang="en-ID" b="0" i="0" u="none" strike="noStrike" dirty="0">
                <a:solidFill>
                  <a:srgbClr val="000000"/>
                </a:solidFill>
                <a:effectLst/>
              </a:rPr>
              <a:t>Sharpening: Enhancing edges and details.</a:t>
            </a:r>
          </a:p>
          <a:p>
            <a:endParaRPr lang="en-US" dirty="0"/>
          </a:p>
        </p:txBody>
      </p:sp>
    </p:spTree>
    <p:extLst>
      <p:ext uri="{BB962C8B-B14F-4D97-AF65-F5344CB8AC3E}">
        <p14:creationId xmlns:p14="http://schemas.microsoft.com/office/powerpoint/2010/main" val="3868763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80D2-5BD8-196D-7CBC-140D2B18A04A}"/>
              </a:ext>
            </a:extLst>
          </p:cNvPr>
          <p:cNvSpPr>
            <a:spLocks noGrp="1"/>
          </p:cNvSpPr>
          <p:nvPr>
            <p:ph type="title"/>
          </p:nvPr>
        </p:nvSpPr>
        <p:spPr/>
        <p:txBody>
          <a:bodyPr>
            <a:normAutofit/>
          </a:bodyPr>
          <a:lstStyle/>
          <a:p>
            <a:r>
              <a:rPr lang="en-ID" b="0" i="0" u="none" strike="noStrike" dirty="0">
                <a:solidFill>
                  <a:srgbClr val="000000"/>
                </a:solidFill>
                <a:effectLst/>
              </a:rPr>
              <a:t>Stretching the histogram to improve contrast. </a:t>
            </a:r>
            <a:endParaRPr lang="en-US" dirty="0"/>
          </a:p>
        </p:txBody>
      </p:sp>
      <p:sp>
        <p:nvSpPr>
          <p:cNvPr id="3" name="Content Placeholder 2">
            <a:extLst>
              <a:ext uri="{FF2B5EF4-FFF2-40B4-BE49-F238E27FC236}">
                <a16:creationId xmlns:a16="http://schemas.microsoft.com/office/drawing/2014/main" id="{6EB67DEA-F4D8-18DA-37B5-04FBFCF846B6}"/>
              </a:ext>
            </a:extLst>
          </p:cNvPr>
          <p:cNvSpPr>
            <a:spLocks noGrp="1"/>
          </p:cNvSpPr>
          <p:nvPr>
            <p:ph idx="1"/>
          </p:nvPr>
        </p:nvSpPr>
        <p:spPr/>
        <p:txBody>
          <a:bodyPr>
            <a:normAutofit fontScale="85000" lnSpcReduction="10000"/>
          </a:bodyPr>
          <a:lstStyle/>
          <a:p>
            <a:pPr marL="0" indent="0" algn="l">
              <a:buNone/>
            </a:pPr>
            <a:r>
              <a:rPr lang="en-ID" b="1" i="0" u="none" strike="noStrike" dirty="0">
                <a:solidFill>
                  <a:srgbClr val="000000"/>
                </a:solidFill>
                <a:effectLst/>
              </a:rPr>
              <a:t>Exercise: Histogram Stretching</a:t>
            </a:r>
          </a:p>
          <a:p>
            <a:pPr marL="0" indent="0" algn="l">
              <a:buNone/>
            </a:pPr>
            <a:r>
              <a:rPr lang="en-ID" b="1" i="0" u="none" strike="noStrike" dirty="0">
                <a:solidFill>
                  <a:srgbClr val="000000"/>
                </a:solidFill>
                <a:effectLst/>
              </a:rPr>
              <a:t>Goal:</a:t>
            </a:r>
            <a:r>
              <a:rPr lang="en-ID" b="0" i="0" u="none" strike="noStrike" dirty="0">
                <a:solidFill>
                  <a:srgbClr val="000000"/>
                </a:solidFill>
                <a:effectLst/>
              </a:rPr>
              <a:t> To stretch the histogram of an image to improve its contrast.</a:t>
            </a:r>
          </a:p>
          <a:p>
            <a:pPr marL="0" indent="0" algn="l">
              <a:buNone/>
            </a:pPr>
            <a:r>
              <a:rPr lang="en-ID" b="1" i="0" u="none" strike="noStrike" dirty="0">
                <a:solidFill>
                  <a:srgbClr val="000000"/>
                </a:solidFill>
                <a:effectLst/>
              </a:rPr>
              <a:t>Steps:</a:t>
            </a:r>
          </a:p>
          <a:p>
            <a:pPr marL="971550" lvl="1" indent="-514350">
              <a:buFont typeface="+mj-lt"/>
              <a:buAutoNum type="arabicPeriod"/>
            </a:pPr>
            <a:r>
              <a:rPr lang="en-ID" b="1" i="0" u="none" strike="noStrike" dirty="0">
                <a:solidFill>
                  <a:srgbClr val="000000"/>
                </a:solidFill>
                <a:effectLst/>
              </a:rPr>
              <a:t>Load an image:</a:t>
            </a:r>
            <a:r>
              <a:rPr lang="en-ID" b="0" i="0" u="none" strike="noStrike" dirty="0">
                <a:solidFill>
                  <a:srgbClr val="000000"/>
                </a:solidFill>
                <a:effectLst/>
              </a:rPr>
              <a:t> Choose an image with low contrast.</a:t>
            </a:r>
          </a:p>
          <a:p>
            <a:pPr marL="971550" lvl="1" indent="-514350">
              <a:buFont typeface="+mj-lt"/>
              <a:buAutoNum type="arabicPeriod"/>
            </a:pPr>
            <a:r>
              <a:rPr lang="en-ID" b="1" i="0" u="none" strike="noStrike" dirty="0">
                <a:solidFill>
                  <a:srgbClr val="000000"/>
                </a:solidFill>
                <a:effectLst/>
              </a:rPr>
              <a:t>Calculate the histogram:</a:t>
            </a:r>
            <a:r>
              <a:rPr lang="en-ID" b="0" i="0" u="none" strike="noStrike" dirty="0">
                <a:solidFill>
                  <a:srgbClr val="000000"/>
                </a:solidFill>
                <a:effectLst/>
              </a:rPr>
              <a:t> Determine the frequency of each pixel value in the image.</a:t>
            </a:r>
          </a:p>
          <a:p>
            <a:pPr marL="971550" lvl="1" indent="-514350">
              <a:buFont typeface="+mj-lt"/>
              <a:buAutoNum type="arabicPeriod"/>
            </a:pPr>
            <a:r>
              <a:rPr lang="en-ID" b="1" i="0" u="none" strike="noStrike" dirty="0">
                <a:solidFill>
                  <a:srgbClr val="000000"/>
                </a:solidFill>
                <a:effectLst/>
              </a:rPr>
              <a:t>Find the minimum and maximum pixel values:</a:t>
            </a:r>
            <a:r>
              <a:rPr lang="en-ID" b="0" i="0" u="none" strike="noStrike" dirty="0">
                <a:solidFill>
                  <a:srgbClr val="000000"/>
                </a:solidFill>
                <a:effectLst/>
              </a:rPr>
              <a:t> Identify the darkest and brightest pixels in the image.</a:t>
            </a:r>
          </a:p>
          <a:p>
            <a:pPr marL="971550" lvl="1" indent="-514350">
              <a:buFont typeface="+mj-lt"/>
              <a:buAutoNum type="arabicPeriod"/>
            </a:pPr>
            <a:r>
              <a:rPr lang="en-ID" b="1" i="0" u="none" strike="noStrike" dirty="0">
                <a:solidFill>
                  <a:srgbClr val="000000"/>
                </a:solidFill>
                <a:effectLst/>
              </a:rPr>
              <a:t>Calculate the stretching factor:</a:t>
            </a:r>
            <a:r>
              <a:rPr lang="en-ID" b="0" i="0" u="none" strike="noStrike" dirty="0">
                <a:solidFill>
                  <a:srgbClr val="000000"/>
                </a:solidFill>
                <a:effectLst/>
              </a:rPr>
              <a:t> Determine the ratio between the desired maximum pixel value (e.g., 255) and the current maximum pixel value.</a:t>
            </a:r>
          </a:p>
          <a:p>
            <a:pPr marL="971550" lvl="1" indent="-514350">
              <a:buFont typeface="+mj-lt"/>
              <a:buAutoNum type="arabicPeriod"/>
            </a:pPr>
            <a:r>
              <a:rPr lang="en-ID" b="1" i="0" u="none" strike="noStrike" dirty="0">
                <a:solidFill>
                  <a:srgbClr val="000000"/>
                </a:solidFill>
                <a:effectLst/>
              </a:rPr>
              <a:t>Stretch the histogram:</a:t>
            </a:r>
            <a:r>
              <a:rPr lang="en-ID" b="0" i="0" u="none" strike="noStrike" dirty="0">
                <a:solidFill>
                  <a:srgbClr val="000000"/>
                </a:solidFill>
                <a:effectLst/>
              </a:rPr>
              <a:t> For each pixel, multiply its value by the stretching factor.</a:t>
            </a:r>
          </a:p>
          <a:p>
            <a:pPr marL="971550" lvl="1" indent="-514350">
              <a:buFont typeface="+mj-lt"/>
              <a:buAutoNum type="arabicPeriod"/>
            </a:pPr>
            <a:r>
              <a:rPr lang="en-ID" b="1" i="0" u="none" strike="noStrike" dirty="0">
                <a:solidFill>
                  <a:srgbClr val="000000"/>
                </a:solidFill>
                <a:effectLst/>
              </a:rPr>
              <a:t>Clip the values:</a:t>
            </a:r>
            <a:r>
              <a:rPr lang="en-ID" b="0" i="0" u="none" strike="noStrike" dirty="0">
                <a:solidFill>
                  <a:srgbClr val="000000"/>
                </a:solidFill>
                <a:effectLst/>
              </a:rPr>
              <a:t> If any pixel values exceed the maximum allowable value (e.g., 255), set them to the maximum.</a:t>
            </a:r>
          </a:p>
          <a:p>
            <a:pPr marL="971550" lvl="1" indent="-514350">
              <a:buFont typeface="+mj-lt"/>
              <a:buAutoNum type="arabicPeriod"/>
            </a:pPr>
            <a:r>
              <a:rPr lang="en-ID" b="1" i="0" u="none" strike="noStrike" dirty="0">
                <a:solidFill>
                  <a:srgbClr val="000000"/>
                </a:solidFill>
                <a:effectLst/>
              </a:rPr>
              <a:t>Display the original and stretched images:</a:t>
            </a:r>
            <a:r>
              <a:rPr lang="en-ID" b="0" i="0" u="none" strike="noStrike" dirty="0">
                <a:solidFill>
                  <a:srgbClr val="000000"/>
                </a:solidFill>
                <a:effectLst/>
              </a:rPr>
              <a:t> Compare the images to see the improvement in contrast.</a:t>
            </a:r>
          </a:p>
          <a:p>
            <a:pPr marL="0" indent="0">
              <a:buNone/>
            </a:pPr>
            <a:endParaRPr lang="en-US" dirty="0"/>
          </a:p>
        </p:txBody>
      </p:sp>
    </p:spTree>
    <p:extLst>
      <p:ext uri="{BB962C8B-B14F-4D97-AF65-F5344CB8AC3E}">
        <p14:creationId xmlns:p14="http://schemas.microsoft.com/office/powerpoint/2010/main" val="2062354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504E-95B2-E3C7-E831-E7BA1281CA00}"/>
              </a:ext>
            </a:extLst>
          </p:cNvPr>
          <p:cNvSpPr>
            <a:spLocks noGrp="1"/>
          </p:cNvSpPr>
          <p:nvPr>
            <p:ph type="title"/>
          </p:nvPr>
        </p:nvSpPr>
        <p:spPr>
          <a:xfrm>
            <a:off x="596462" y="195262"/>
            <a:ext cx="4953000" cy="1325563"/>
          </a:xfrm>
        </p:spPr>
        <p:txBody>
          <a:bodyPr/>
          <a:lstStyle/>
          <a:p>
            <a:r>
              <a:rPr lang="en-US" dirty="0"/>
              <a:t>stretching factor</a:t>
            </a:r>
          </a:p>
        </p:txBody>
      </p:sp>
      <p:sp>
        <p:nvSpPr>
          <p:cNvPr id="3" name="Content Placeholder 2">
            <a:extLst>
              <a:ext uri="{FF2B5EF4-FFF2-40B4-BE49-F238E27FC236}">
                <a16:creationId xmlns:a16="http://schemas.microsoft.com/office/drawing/2014/main" id="{DA8E008B-83DC-7BE4-3DF0-34A1B9DD8DB1}"/>
              </a:ext>
            </a:extLst>
          </p:cNvPr>
          <p:cNvSpPr>
            <a:spLocks noGrp="1"/>
          </p:cNvSpPr>
          <p:nvPr>
            <p:ph idx="1"/>
          </p:nvPr>
        </p:nvSpPr>
        <p:spPr>
          <a:xfrm>
            <a:off x="596462" y="1520825"/>
            <a:ext cx="9661634" cy="4351338"/>
          </a:xfrm>
        </p:spPr>
        <p:txBody>
          <a:bodyPr/>
          <a:lstStyle/>
          <a:p>
            <a:pPr marL="0" indent="0">
              <a:buNone/>
            </a:pPr>
            <a:r>
              <a:rPr lang="en-US" dirty="0"/>
              <a:t># Calculate the stretching factor</a:t>
            </a:r>
          </a:p>
          <a:p>
            <a:pPr marL="0" indent="0">
              <a:buNone/>
            </a:pPr>
            <a:r>
              <a:rPr lang="en-US" dirty="0" err="1"/>
              <a:t>stretch_factor</a:t>
            </a:r>
            <a:r>
              <a:rPr lang="en-US" dirty="0"/>
              <a:t> = 255 / (</a:t>
            </a:r>
            <a:r>
              <a:rPr lang="en-US" dirty="0" err="1"/>
              <a:t>max_val</a:t>
            </a:r>
            <a:r>
              <a:rPr lang="en-US" dirty="0"/>
              <a:t> - </a:t>
            </a:r>
            <a:r>
              <a:rPr lang="en-US" dirty="0" err="1"/>
              <a:t>min_val</a:t>
            </a:r>
            <a:r>
              <a:rPr lang="en-US" dirty="0"/>
              <a:t>)</a:t>
            </a:r>
          </a:p>
          <a:p>
            <a:endParaRPr lang="en-US" dirty="0"/>
          </a:p>
          <a:p>
            <a:pPr marL="0" indent="0">
              <a:buNone/>
            </a:pPr>
            <a:r>
              <a:rPr lang="en-US" dirty="0"/>
              <a:t># Stretch the histogram</a:t>
            </a:r>
          </a:p>
          <a:p>
            <a:pPr marL="0" indent="0">
              <a:buNone/>
            </a:pPr>
            <a:r>
              <a:rPr lang="en-US" sz="2400" dirty="0" err="1"/>
              <a:t>stretched_img</a:t>
            </a:r>
            <a:r>
              <a:rPr lang="en-US" sz="2400" dirty="0"/>
              <a:t> = np.uint8(</a:t>
            </a:r>
            <a:r>
              <a:rPr lang="en-US" sz="2400" dirty="0" err="1"/>
              <a:t>np.clip</a:t>
            </a:r>
            <a:r>
              <a:rPr lang="en-US" sz="2400" dirty="0"/>
              <a:t>((</a:t>
            </a:r>
            <a:r>
              <a:rPr lang="en-US" sz="2400" dirty="0" err="1"/>
              <a:t>img</a:t>
            </a:r>
            <a:r>
              <a:rPr lang="en-US" sz="2400" dirty="0"/>
              <a:t> - </a:t>
            </a:r>
            <a:r>
              <a:rPr lang="en-US" sz="2400" dirty="0" err="1"/>
              <a:t>min_val</a:t>
            </a:r>
            <a:r>
              <a:rPr lang="en-US" sz="2400" dirty="0"/>
              <a:t>) * </a:t>
            </a:r>
            <a:r>
              <a:rPr lang="en-US" sz="2400" dirty="0" err="1"/>
              <a:t>stretch_factor</a:t>
            </a:r>
            <a:r>
              <a:rPr lang="en-US" sz="2400" dirty="0"/>
              <a:t>, 0, 255))</a:t>
            </a:r>
          </a:p>
        </p:txBody>
      </p:sp>
      <p:pic>
        <p:nvPicPr>
          <p:cNvPr id="5" name="Picture 4">
            <a:extLst>
              <a:ext uri="{FF2B5EF4-FFF2-40B4-BE49-F238E27FC236}">
                <a16:creationId xmlns:a16="http://schemas.microsoft.com/office/drawing/2014/main" id="{C13731E0-5F68-5C15-D254-22CA551F63F1}"/>
              </a:ext>
            </a:extLst>
          </p:cNvPr>
          <p:cNvPicPr>
            <a:picLocks noChangeAspect="1"/>
          </p:cNvPicPr>
          <p:nvPr/>
        </p:nvPicPr>
        <p:blipFill>
          <a:blip r:embed="rId2"/>
          <a:stretch>
            <a:fillRect/>
          </a:stretch>
        </p:blipFill>
        <p:spPr>
          <a:xfrm>
            <a:off x="6757932" y="3909152"/>
            <a:ext cx="3910068" cy="2834548"/>
          </a:xfrm>
          <a:prstGeom prst="rect">
            <a:avLst/>
          </a:prstGeom>
        </p:spPr>
      </p:pic>
    </p:spTree>
    <p:extLst>
      <p:ext uri="{BB962C8B-B14F-4D97-AF65-F5344CB8AC3E}">
        <p14:creationId xmlns:p14="http://schemas.microsoft.com/office/powerpoint/2010/main" val="1081274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2684664-E942-FDE5-B524-E2F2B7879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32" y="181522"/>
            <a:ext cx="3987800" cy="2984500"/>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1">
            <a:extLst>
              <a:ext uri="{FF2B5EF4-FFF2-40B4-BE49-F238E27FC236}">
                <a16:creationId xmlns:a16="http://schemas.microsoft.com/office/drawing/2014/main" id="{DE8C8609-91E9-AFDB-7940-EEB8AECB912F}"/>
              </a:ext>
            </a:extLst>
          </p:cNvPr>
          <p:cNvSpPr>
            <a:spLocks noChangeAspect="1" noChangeArrowheads="1"/>
          </p:cNvSpPr>
          <p:nvPr/>
        </p:nvSpPr>
        <p:spPr bwMode="auto">
          <a:xfrm>
            <a:off x="4745421" y="26853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a:extLst>
              <a:ext uri="{FF2B5EF4-FFF2-40B4-BE49-F238E27FC236}">
                <a16:creationId xmlns:a16="http://schemas.microsoft.com/office/drawing/2014/main" id="{50AD13E9-F232-447B-88B2-BF612CBB5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43" y="3525345"/>
            <a:ext cx="3987800" cy="2984500"/>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13">
            <a:extLst>
              <a:ext uri="{FF2B5EF4-FFF2-40B4-BE49-F238E27FC236}">
                <a16:creationId xmlns:a16="http://schemas.microsoft.com/office/drawing/2014/main" id="{3AD4C639-7FAD-BCAE-FB90-B9868BB020AD}"/>
              </a:ext>
            </a:extLst>
          </p:cNvPr>
          <p:cNvSpPr>
            <a:spLocks noChangeAspect="1" noChangeArrowheads="1"/>
          </p:cNvSpPr>
          <p:nvPr/>
        </p:nvSpPr>
        <p:spPr bwMode="auto">
          <a:xfrm>
            <a:off x="4745421" y="26853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FA5949EB-A273-21B3-84C4-BBC12EE24543}"/>
              </a:ext>
            </a:extLst>
          </p:cNvPr>
          <p:cNvPicPr>
            <a:picLocks noChangeAspect="1"/>
          </p:cNvPicPr>
          <p:nvPr/>
        </p:nvPicPr>
        <p:blipFill>
          <a:blip r:embed="rId4"/>
          <a:stretch>
            <a:fillRect/>
          </a:stretch>
        </p:blipFill>
        <p:spPr>
          <a:xfrm>
            <a:off x="6095999" y="276335"/>
            <a:ext cx="4540469" cy="2942488"/>
          </a:xfrm>
          <a:prstGeom prst="rect">
            <a:avLst/>
          </a:prstGeom>
        </p:spPr>
      </p:pic>
      <p:pic>
        <p:nvPicPr>
          <p:cNvPr id="21" name="Picture 20">
            <a:extLst>
              <a:ext uri="{FF2B5EF4-FFF2-40B4-BE49-F238E27FC236}">
                <a16:creationId xmlns:a16="http://schemas.microsoft.com/office/drawing/2014/main" id="{5ACE1B4C-8342-5D09-1498-333B495C5C00}"/>
              </a:ext>
            </a:extLst>
          </p:cNvPr>
          <p:cNvPicPr>
            <a:picLocks noChangeAspect="1"/>
          </p:cNvPicPr>
          <p:nvPr/>
        </p:nvPicPr>
        <p:blipFill>
          <a:blip r:embed="rId5"/>
          <a:stretch>
            <a:fillRect/>
          </a:stretch>
        </p:blipFill>
        <p:spPr>
          <a:xfrm>
            <a:off x="5682156" y="3267849"/>
            <a:ext cx="5595444" cy="3241995"/>
          </a:xfrm>
          <a:prstGeom prst="rect">
            <a:avLst/>
          </a:prstGeom>
        </p:spPr>
      </p:pic>
    </p:spTree>
    <p:extLst>
      <p:ext uri="{BB962C8B-B14F-4D97-AF65-F5344CB8AC3E}">
        <p14:creationId xmlns:p14="http://schemas.microsoft.com/office/powerpoint/2010/main" val="955574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4BFA-1A58-2C4F-3AA4-38F46A65B2C5}"/>
              </a:ext>
            </a:extLst>
          </p:cNvPr>
          <p:cNvSpPr>
            <a:spLocks noGrp="1"/>
          </p:cNvSpPr>
          <p:nvPr>
            <p:ph type="title"/>
          </p:nvPr>
        </p:nvSpPr>
        <p:spPr/>
        <p:txBody>
          <a:bodyPr/>
          <a:lstStyle/>
          <a:p>
            <a:r>
              <a:rPr lang="en-ID" b="1" i="0" u="none" strike="noStrike" dirty="0">
                <a:solidFill>
                  <a:srgbClr val="000000"/>
                </a:solidFill>
                <a:effectLst/>
              </a:rPr>
              <a:t>Observations:</a:t>
            </a:r>
            <a:endParaRPr lang="en-US" dirty="0"/>
          </a:p>
        </p:txBody>
      </p:sp>
      <p:sp>
        <p:nvSpPr>
          <p:cNvPr id="3" name="Content Placeholder 2">
            <a:extLst>
              <a:ext uri="{FF2B5EF4-FFF2-40B4-BE49-F238E27FC236}">
                <a16:creationId xmlns:a16="http://schemas.microsoft.com/office/drawing/2014/main" id="{2DA25551-0ACF-4F70-E71E-F665E1CA70B8}"/>
              </a:ext>
            </a:extLst>
          </p:cNvPr>
          <p:cNvSpPr>
            <a:spLocks noGrp="1"/>
          </p:cNvSpPr>
          <p:nvPr>
            <p:ph idx="1"/>
          </p:nvPr>
        </p:nvSpPr>
        <p:spPr/>
        <p:txBody>
          <a:bodyPr/>
          <a:lstStyle/>
          <a:p>
            <a:pPr algn="l">
              <a:buFont typeface="Arial" panose="020B0604020202020204" pitchFamily="34" charset="0"/>
              <a:buChar char="•"/>
            </a:pPr>
            <a:r>
              <a:rPr lang="en-ID" b="1" i="0" u="none" strike="noStrike" dirty="0">
                <a:solidFill>
                  <a:srgbClr val="000000"/>
                </a:solidFill>
                <a:effectLst/>
              </a:rPr>
              <a:t>Smaller factors (e.g., 1.5):</a:t>
            </a:r>
            <a:r>
              <a:rPr lang="en-ID" b="0" i="0" u="none" strike="noStrike" dirty="0">
                <a:solidFill>
                  <a:srgbClr val="000000"/>
                </a:solidFill>
                <a:effectLst/>
              </a:rPr>
              <a:t> Produce a more subtle contrast enhancement.</a:t>
            </a:r>
          </a:p>
          <a:p>
            <a:pPr algn="l">
              <a:buFont typeface="Arial" panose="020B0604020202020204" pitchFamily="34" charset="0"/>
              <a:buChar char="•"/>
            </a:pPr>
            <a:r>
              <a:rPr lang="en-ID" b="1" i="0" u="none" strike="noStrike" dirty="0">
                <a:solidFill>
                  <a:srgbClr val="000000"/>
                </a:solidFill>
                <a:effectLst/>
              </a:rPr>
              <a:t>Larger factors (e.g., 3.0):</a:t>
            </a:r>
            <a:r>
              <a:rPr lang="en-ID" b="0" i="0" u="none" strike="noStrike" dirty="0">
                <a:solidFill>
                  <a:srgbClr val="000000"/>
                </a:solidFill>
                <a:effectLst/>
              </a:rPr>
              <a:t> Create a more dramatic increase in contrast, potentially emphasizing details but also introducing noise.</a:t>
            </a:r>
          </a:p>
          <a:p>
            <a:pPr algn="l">
              <a:buFont typeface="Arial" panose="020B0604020202020204" pitchFamily="34" charset="0"/>
              <a:buChar char="•"/>
            </a:pPr>
            <a:r>
              <a:rPr lang="en-ID" b="1" i="0" u="none" strike="noStrike" dirty="0">
                <a:solidFill>
                  <a:srgbClr val="000000"/>
                </a:solidFill>
                <a:effectLst/>
              </a:rPr>
              <a:t>Optimal factor:</a:t>
            </a:r>
            <a:r>
              <a:rPr lang="en-ID" b="0" i="0" u="none" strike="noStrike" dirty="0">
                <a:solidFill>
                  <a:srgbClr val="000000"/>
                </a:solidFill>
                <a:effectLst/>
              </a:rPr>
              <a:t> The best stretching factor depends on the specific image and desired outcome. Experimentation is key to finding the right balance.</a:t>
            </a:r>
          </a:p>
          <a:p>
            <a:endParaRPr lang="en-US" dirty="0"/>
          </a:p>
        </p:txBody>
      </p:sp>
    </p:spTree>
    <p:extLst>
      <p:ext uri="{BB962C8B-B14F-4D97-AF65-F5344CB8AC3E}">
        <p14:creationId xmlns:p14="http://schemas.microsoft.com/office/powerpoint/2010/main" val="1949268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6704-3D14-4AED-F1D6-F7344C3E5E64}"/>
              </a:ext>
            </a:extLst>
          </p:cNvPr>
          <p:cNvSpPr>
            <a:spLocks noGrp="1"/>
          </p:cNvSpPr>
          <p:nvPr>
            <p:ph type="title"/>
          </p:nvPr>
        </p:nvSpPr>
        <p:spPr/>
        <p:txBody>
          <a:bodyPr>
            <a:normAutofit/>
          </a:bodyPr>
          <a:lstStyle/>
          <a:p>
            <a:r>
              <a:rPr lang="en-ID" b="1" i="0" u="none" strike="noStrike" dirty="0">
                <a:solidFill>
                  <a:srgbClr val="000000"/>
                </a:solidFill>
                <a:effectLst/>
              </a:rPr>
              <a:t>Morphological operations:</a:t>
            </a:r>
            <a:r>
              <a:rPr lang="en-ID" b="0" i="0" u="none" strike="noStrike" dirty="0">
                <a:solidFill>
                  <a:srgbClr val="000000"/>
                </a:solidFill>
                <a:effectLst/>
              </a:rPr>
              <a:t> </a:t>
            </a:r>
            <a:endParaRPr lang="en-US" dirty="0"/>
          </a:p>
        </p:txBody>
      </p:sp>
      <p:sp>
        <p:nvSpPr>
          <p:cNvPr id="3" name="Content Placeholder 2">
            <a:extLst>
              <a:ext uri="{FF2B5EF4-FFF2-40B4-BE49-F238E27FC236}">
                <a16:creationId xmlns:a16="http://schemas.microsoft.com/office/drawing/2014/main" id="{2985976B-111D-6A5C-1561-8F4789C82A2A}"/>
              </a:ext>
            </a:extLst>
          </p:cNvPr>
          <p:cNvSpPr>
            <a:spLocks noGrp="1"/>
          </p:cNvSpPr>
          <p:nvPr>
            <p:ph idx="1"/>
          </p:nvPr>
        </p:nvSpPr>
        <p:spPr/>
        <p:txBody>
          <a:bodyPr/>
          <a:lstStyle/>
          <a:p>
            <a:pPr marL="514350" indent="-514350">
              <a:buFont typeface="+mj-lt"/>
              <a:buAutoNum type="arabicPeriod"/>
            </a:pPr>
            <a:r>
              <a:rPr lang="en-ID" b="0" i="0" u="none" strike="noStrike" dirty="0">
                <a:solidFill>
                  <a:srgbClr val="000000"/>
                </a:solidFill>
                <a:effectLst/>
              </a:rPr>
              <a:t>Erosion, </a:t>
            </a:r>
          </a:p>
          <a:p>
            <a:pPr marL="514350" indent="-514350">
              <a:buFont typeface="+mj-lt"/>
              <a:buAutoNum type="arabicPeriod"/>
            </a:pPr>
            <a:r>
              <a:rPr lang="en-ID" b="0" i="0" u="none" strike="noStrike" dirty="0">
                <a:solidFill>
                  <a:srgbClr val="000000"/>
                </a:solidFill>
                <a:effectLst/>
              </a:rPr>
              <a:t>dilation, </a:t>
            </a:r>
          </a:p>
          <a:p>
            <a:pPr marL="514350" indent="-514350">
              <a:buFont typeface="+mj-lt"/>
              <a:buAutoNum type="arabicPeriod"/>
            </a:pPr>
            <a:r>
              <a:rPr lang="en-ID" b="0" i="0" u="none" strike="noStrike" dirty="0">
                <a:solidFill>
                  <a:srgbClr val="000000"/>
                </a:solidFill>
                <a:effectLst/>
              </a:rPr>
              <a:t>opening, </a:t>
            </a:r>
          </a:p>
          <a:p>
            <a:pPr marL="514350" indent="-514350">
              <a:buFont typeface="+mj-lt"/>
              <a:buAutoNum type="arabicPeriod"/>
            </a:pPr>
            <a:r>
              <a:rPr lang="en-ID" b="0" i="0" u="none" strike="noStrike" dirty="0">
                <a:solidFill>
                  <a:srgbClr val="000000"/>
                </a:solidFill>
                <a:effectLst/>
              </a:rPr>
              <a:t>and closing </a:t>
            </a:r>
          </a:p>
          <a:p>
            <a:pPr marL="0" indent="0">
              <a:buNone/>
            </a:pPr>
            <a:r>
              <a:rPr lang="en-ID" b="0" i="0" u="none" strike="noStrike" dirty="0">
                <a:solidFill>
                  <a:srgbClr val="000000"/>
                </a:solidFill>
                <a:effectLst/>
              </a:rPr>
              <a:t>for shape analysis and modification.</a:t>
            </a:r>
            <a:br>
              <a:rPr lang="en-ID" b="0" i="0" u="none" strike="noStrike" dirty="0">
                <a:solidFill>
                  <a:srgbClr val="000000"/>
                </a:solidFill>
                <a:effectLst/>
              </a:rPr>
            </a:br>
            <a:endParaRPr lang="en-US" dirty="0"/>
          </a:p>
        </p:txBody>
      </p:sp>
    </p:spTree>
    <p:extLst>
      <p:ext uri="{BB962C8B-B14F-4D97-AF65-F5344CB8AC3E}">
        <p14:creationId xmlns:p14="http://schemas.microsoft.com/office/powerpoint/2010/main" val="833996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1980-B5A6-8494-4F55-2EF8300259E2}"/>
              </a:ext>
            </a:extLst>
          </p:cNvPr>
          <p:cNvSpPr>
            <a:spLocks noGrp="1"/>
          </p:cNvSpPr>
          <p:nvPr>
            <p:ph type="title"/>
          </p:nvPr>
        </p:nvSpPr>
        <p:spPr/>
        <p:txBody>
          <a:bodyPr/>
          <a:lstStyle/>
          <a:p>
            <a:r>
              <a:rPr lang="en-ID" b="1" i="0" u="none" strike="noStrike" dirty="0">
                <a:solidFill>
                  <a:srgbClr val="000000"/>
                </a:solidFill>
                <a:effectLst/>
              </a:rPr>
              <a:t>erosion</a:t>
            </a:r>
            <a:endParaRPr lang="en-US" dirty="0"/>
          </a:p>
        </p:txBody>
      </p:sp>
      <p:sp>
        <p:nvSpPr>
          <p:cNvPr id="3" name="Content Placeholder 2">
            <a:extLst>
              <a:ext uri="{FF2B5EF4-FFF2-40B4-BE49-F238E27FC236}">
                <a16:creationId xmlns:a16="http://schemas.microsoft.com/office/drawing/2014/main" id="{8B048D4F-35CA-5958-E0F6-92E31971B8A9}"/>
              </a:ext>
            </a:extLst>
          </p:cNvPr>
          <p:cNvSpPr>
            <a:spLocks noGrp="1"/>
          </p:cNvSpPr>
          <p:nvPr>
            <p:ph idx="1"/>
          </p:nvPr>
        </p:nvSpPr>
        <p:spPr/>
        <p:txBody>
          <a:bodyPr>
            <a:normAutofit/>
          </a:bodyPr>
          <a:lstStyle/>
          <a:p>
            <a:r>
              <a:rPr lang="en-ID" dirty="0">
                <a:solidFill>
                  <a:srgbClr val="000000"/>
                </a:solidFill>
              </a:rPr>
              <a:t>T</a:t>
            </a:r>
            <a:r>
              <a:rPr lang="en-ID" b="0" i="0" u="none" strike="noStrike" dirty="0">
                <a:solidFill>
                  <a:srgbClr val="000000"/>
                </a:solidFill>
                <a:effectLst/>
              </a:rPr>
              <a:t>he </a:t>
            </a:r>
            <a:r>
              <a:rPr lang="en-ID" b="1" i="0" u="none" strike="noStrike" dirty="0">
                <a:solidFill>
                  <a:srgbClr val="000000"/>
                </a:solidFill>
                <a:effectLst/>
              </a:rPr>
              <a:t>erosion process</a:t>
            </a:r>
            <a:r>
              <a:rPr lang="en-ID" b="0" i="0" u="none" strike="noStrike" dirty="0">
                <a:solidFill>
                  <a:srgbClr val="000000"/>
                </a:solidFill>
                <a:effectLst/>
              </a:rPr>
              <a:t> is a fundamental operation used to smooth images, especially by removing small noise or details, particularly in binary or grayscale images. </a:t>
            </a:r>
          </a:p>
          <a:p>
            <a:r>
              <a:rPr lang="en-ID" b="1" i="0" u="none" strike="noStrike" dirty="0">
                <a:solidFill>
                  <a:srgbClr val="000000"/>
                </a:solidFill>
                <a:effectLst/>
              </a:rPr>
              <a:t>Before erosion</a:t>
            </a:r>
            <a:r>
              <a:rPr lang="en-ID" b="0" i="0" u="none" strike="noStrike" dirty="0">
                <a:solidFill>
                  <a:srgbClr val="000000"/>
                </a:solidFill>
                <a:effectLst/>
              </a:rPr>
              <a:t>: A binary image with small noise (small white dots).</a:t>
            </a:r>
          </a:p>
          <a:p>
            <a:r>
              <a:rPr lang="en-ID" b="1" i="0" u="none" strike="noStrike" dirty="0">
                <a:solidFill>
                  <a:srgbClr val="000000"/>
                </a:solidFill>
                <a:effectLst/>
              </a:rPr>
              <a:t>After erosion</a:t>
            </a:r>
            <a:r>
              <a:rPr lang="en-ID" b="0" i="0" u="none" strike="noStrike" dirty="0">
                <a:solidFill>
                  <a:srgbClr val="000000"/>
                </a:solidFill>
                <a:effectLst/>
              </a:rPr>
              <a:t>: The small white dots are removed, and the edges of objects in the image become more defined.</a:t>
            </a:r>
            <a:endParaRPr lang="en-ID" dirty="0">
              <a:solidFill>
                <a:srgbClr val="000000"/>
              </a:solidFill>
            </a:endParaRPr>
          </a:p>
          <a:p>
            <a:r>
              <a:rPr lang="en-ID" b="1" i="0" u="none" strike="noStrike" dirty="0">
                <a:solidFill>
                  <a:srgbClr val="000000"/>
                </a:solidFill>
                <a:effectLst/>
              </a:rPr>
              <a:t>Effect:</a:t>
            </a:r>
            <a:r>
              <a:rPr lang="en-ID" b="0" i="0" u="none" strike="noStrike" dirty="0">
                <a:solidFill>
                  <a:srgbClr val="000000"/>
                </a:solidFill>
                <a:effectLst/>
              </a:rPr>
              <a:t> Erosion shrinks objects and removes small details.</a:t>
            </a:r>
          </a:p>
          <a:p>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75172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6FAD-8402-DF15-7FB6-A884494AB737}"/>
              </a:ext>
            </a:extLst>
          </p:cNvPr>
          <p:cNvSpPr>
            <a:spLocks noGrp="1"/>
          </p:cNvSpPr>
          <p:nvPr>
            <p:ph type="title"/>
          </p:nvPr>
        </p:nvSpPr>
        <p:spPr/>
        <p:txBody>
          <a:bodyPr/>
          <a:lstStyle/>
          <a:p>
            <a:r>
              <a:rPr lang="en-ID" b="0" i="0" u="none" strike="noStrike" dirty="0">
                <a:solidFill>
                  <a:srgbClr val="000000"/>
                </a:solidFill>
                <a:effectLst/>
              </a:rPr>
              <a:t>step-by-step guide to how the erosion process works:</a:t>
            </a:r>
            <a:endParaRPr lang="en-US" dirty="0"/>
          </a:p>
        </p:txBody>
      </p:sp>
      <p:sp>
        <p:nvSpPr>
          <p:cNvPr id="3" name="Content Placeholder 2">
            <a:extLst>
              <a:ext uri="{FF2B5EF4-FFF2-40B4-BE49-F238E27FC236}">
                <a16:creationId xmlns:a16="http://schemas.microsoft.com/office/drawing/2014/main" id="{DB13DA86-D5AD-4B29-E385-99E33AFFEC08}"/>
              </a:ext>
            </a:extLst>
          </p:cNvPr>
          <p:cNvSpPr>
            <a:spLocks noGrp="1"/>
          </p:cNvSpPr>
          <p:nvPr>
            <p:ph idx="1"/>
          </p:nvPr>
        </p:nvSpPr>
        <p:spPr/>
        <p:txBody>
          <a:bodyPr>
            <a:normAutofit fontScale="85000" lnSpcReduction="20000"/>
          </a:bodyPr>
          <a:lstStyle/>
          <a:p>
            <a:pPr marL="0" indent="0" algn="l">
              <a:buNone/>
            </a:pPr>
            <a:r>
              <a:rPr lang="en-ID" b="1" i="0" u="none" strike="noStrike" dirty="0">
                <a:solidFill>
                  <a:srgbClr val="000000"/>
                </a:solidFill>
                <a:effectLst/>
              </a:rPr>
              <a:t>Step 1: Define the Image</a:t>
            </a:r>
          </a:p>
          <a:p>
            <a:r>
              <a:rPr lang="en-ID" b="0" i="0" u="none" strike="noStrike" dirty="0">
                <a:solidFill>
                  <a:srgbClr val="000000"/>
                </a:solidFill>
                <a:effectLst/>
              </a:rPr>
              <a:t>Start with a </a:t>
            </a:r>
            <a:r>
              <a:rPr lang="en-ID" b="1" i="0" u="none" strike="noStrike" dirty="0">
                <a:solidFill>
                  <a:srgbClr val="000000"/>
                </a:solidFill>
                <a:effectLst/>
              </a:rPr>
              <a:t>binary image</a:t>
            </a:r>
            <a:r>
              <a:rPr lang="en-ID" b="0" i="0" u="none" strike="noStrike" dirty="0">
                <a:solidFill>
                  <a:srgbClr val="000000"/>
                </a:solidFill>
                <a:effectLst/>
              </a:rPr>
              <a:t> (black and white) or a </a:t>
            </a:r>
            <a:r>
              <a:rPr lang="en-ID" b="1" i="0" u="none" strike="noStrike" dirty="0">
                <a:solidFill>
                  <a:srgbClr val="000000"/>
                </a:solidFill>
                <a:effectLst/>
              </a:rPr>
              <a:t>grayscale image</a:t>
            </a:r>
            <a:r>
              <a:rPr lang="en-ID" b="0" i="0" u="none" strike="noStrike" dirty="0">
                <a:solidFill>
                  <a:srgbClr val="000000"/>
                </a:solidFill>
                <a:effectLst/>
              </a:rPr>
              <a:t>.</a:t>
            </a:r>
          </a:p>
          <a:p>
            <a:pPr algn="l">
              <a:buFont typeface="Arial" panose="020B0604020202020204" pitchFamily="34" charset="0"/>
              <a:buChar char="•"/>
            </a:pPr>
            <a:r>
              <a:rPr lang="en-ID" b="0" i="0" u="none" strike="noStrike" dirty="0">
                <a:solidFill>
                  <a:srgbClr val="000000"/>
                </a:solidFill>
                <a:effectLst/>
              </a:rPr>
              <a:t>In a binary image, pixels are either 0 (black) or 1 (white).</a:t>
            </a:r>
          </a:p>
          <a:p>
            <a:pPr algn="l">
              <a:buFont typeface="Arial" panose="020B0604020202020204" pitchFamily="34" charset="0"/>
              <a:buChar char="•"/>
            </a:pPr>
            <a:r>
              <a:rPr lang="en-ID" b="0" i="0" u="none" strike="noStrike" dirty="0">
                <a:solidFill>
                  <a:srgbClr val="000000"/>
                </a:solidFill>
                <a:effectLst/>
              </a:rPr>
              <a:t>In a grayscale image, pixels can take values between 0 (black) and 255 (white).</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Step 2: Choose a Structuring Element</a:t>
            </a:r>
          </a:p>
          <a:p>
            <a:pPr algn="l">
              <a:buFont typeface="Arial" panose="020B0604020202020204" pitchFamily="34" charset="0"/>
              <a:buChar char="•"/>
            </a:pPr>
            <a:r>
              <a:rPr lang="en-ID" b="0" i="0" u="none" strike="noStrike" dirty="0">
                <a:solidFill>
                  <a:srgbClr val="000000"/>
                </a:solidFill>
                <a:effectLst/>
              </a:rPr>
              <a:t>Select a </a:t>
            </a:r>
            <a:r>
              <a:rPr lang="en-ID" b="1" i="0" u="none" strike="noStrike" dirty="0">
                <a:solidFill>
                  <a:srgbClr val="000000"/>
                </a:solidFill>
                <a:effectLst/>
              </a:rPr>
              <a:t>structuring element</a:t>
            </a:r>
            <a:r>
              <a:rPr lang="en-ID" b="0" i="0" u="none" strike="noStrike" dirty="0">
                <a:solidFill>
                  <a:srgbClr val="000000"/>
                </a:solidFill>
                <a:effectLst/>
              </a:rPr>
              <a:t> (kernel). This is a small matrix, usually 3x3 or 5x5, that defines the </a:t>
            </a:r>
            <a:r>
              <a:rPr lang="en-ID" b="0" i="0" u="none" strike="noStrike" dirty="0" err="1">
                <a:solidFill>
                  <a:srgbClr val="000000"/>
                </a:solidFill>
                <a:effectLst/>
              </a:rPr>
              <a:t>neighborhood</a:t>
            </a:r>
            <a:r>
              <a:rPr lang="en-ID" b="0" i="0" u="none" strike="noStrike" dirty="0">
                <a:solidFill>
                  <a:srgbClr val="000000"/>
                </a:solidFill>
                <a:effectLst/>
              </a:rPr>
              <a:t> over which the erosion operation will be applied.</a:t>
            </a:r>
          </a:p>
          <a:p>
            <a:pPr algn="l">
              <a:buFont typeface="Arial" panose="020B0604020202020204" pitchFamily="34" charset="0"/>
              <a:buChar char="•"/>
            </a:pPr>
            <a:r>
              <a:rPr lang="en-ID" b="0" i="0" u="none" strike="noStrike" dirty="0">
                <a:solidFill>
                  <a:srgbClr val="000000"/>
                </a:solidFill>
                <a:effectLst/>
              </a:rPr>
              <a:t>Common choices for the structuring element are:</a:t>
            </a:r>
          </a:p>
          <a:p>
            <a:pPr marL="742950" lvl="1" indent="-285750" algn="l">
              <a:buFont typeface="Arial" panose="020B0604020202020204" pitchFamily="34" charset="0"/>
              <a:buChar char="•"/>
            </a:pPr>
            <a:r>
              <a:rPr lang="en-ID" b="0" i="0" u="none" strike="noStrike" dirty="0">
                <a:solidFill>
                  <a:srgbClr val="000000"/>
                </a:solidFill>
                <a:effectLst/>
              </a:rPr>
              <a:t>Square</a:t>
            </a:r>
          </a:p>
          <a:p>
            <a:pPr marL="742950" lvl="1" indent="-285750" algn="l">
              <a:buFont typeface="Arial" panose="020B0604020202020204" pitchFamily="34" charset="0"/>
              <a:buChar char="•"/>
            </a:pPr>
            <a:r>
              <a:rPr lang="en-ID" b="0" i="0" u="none" strike="noStrike" dirty="0">
                <a:solidFill>
                  <a:srgbClr val="000000"/>
                </a:solidFill>
                <a:effectLst/>
              </a:rPr>
              <a:t>Diamond</a:t>
            </a:r>
          </a:p>
          <a:p>
            <a:pPr marL="742950" lvl="1" indent="-285750" algn="l">
              <a:buFont typeface="Arial" panose="020B0604020202020204" pitchFamily="34" charset="0"/>
              <a:buChar char="•"/>
            </a:pPr>
            <a:r>
              <a:rPr lang="en-ID" b="0" i="0" u="none" strike="noStrike" dirty="0">
                <a:solidFill>
                  <a:srgbClr val="000000"/>
                </a:solidFill>
                <a:effectLst/>
              </a:rPr>
              <a:t>Circle</a:t>
            </a:r>
          </a:p>
          <a:p>
            <a:pPr marL="0" indent="0" algn="l">
              <a:buNone/>
            </a:pPr>
            <a:endParaRPr lang="en-ID" b="0" i="0" u="none" strike="noStrike" dirty="0">
              <a:solidFill>
                <a:srgbClr val="000000"/>
              </a:solidFill>
              <a:effectLst/>
            </a:endParaRPr>
          </a:p>
          <a:p>
            <a:pPr algn="l"/>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3663133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2A93-0D86-0299-79BB-5BA9398C93C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D1D6415-AEC7-A78B-54F7-A036F715B5C8}"/>
              </a:ext>
            </a:extLst>
          </p:cNvPr>
          <p:cNvSpPr>
            <a:spLocks noGrp="1"/>
          </p:cNvSpPr>
          <p:nvPr>
            <p:ph idx="1"/>
          </p:nvPr>
        </p:nvSpPr>
        <p:spPr/>
        <p:txBody>
          <a:bodyPr>
            <a:normAutofit fontScale="85000" lnSpcReduction="20000"/>
          </a:bodyPr>
          <a:lstStyle/>
          <a:p>
            <a:pPr marL="0" indent="0" algn="l">
              <a:buNone/>
            </a:pPr>
            <a:r>
              <a:rPr lang="en-ID" b="1" i="0" u="none" strike="noStrike" dirty="0">
                <a:solidFill>
                  <a:srgbClr val="000000"/>
                </a:solidFill>
                <a:effectLst/>
              </a:rPr>
              <a:t>Step 3: Place the Structuring Element Over the Image</a:t>
            </a:r>
          </a:p>
          <a:p>
            <a:pPr algn="l">
              <a:buFont typeface="Arial" panose="020B0604020202020204" pitchFamily="34" charset="0"/>
              <a:buChar char="•"/>
            </a:pPr>
            <a:r>
              <a:rPr lang="en-ID" b="0" i="0" u="none" strike="noStrike" dirty="0">
                <a:solidFill>
                  <a:srgbClr val="000000"/>
                </a:solidFill>
                <a:effectLst/>
              </a:rPr>
              <a:t>For each pixel in the image, place the </a:t>
            </a:r>
            <a:r>
              <a:rPr lang="en-ID" b="0" i="0" u="none" strike="noStrike" dirty="0" err="1">
                <a:solidFill>
                  <a:srgbClr val="000000"/>
                </a:solidFill>
                <a:effectLst/>
              </a:rPr>
              <a:t>center</a:t>
            </a:r>
            <a:r>
              <a:rPr lang="en-ID" b="0" i="0" u="none" strike="noStrike" dirty="0">
                <a:solidFill>
                  <a:srgbClr val="000000"/>
                </a:solidFill>
                <a:effectLst/>
              </a:rPr>
              <a:t> of the structuring element on top of the pixel, effectively aligning the kernel over the </a:t>
            </a:r>
            <a:r>
              <a:rPr lang="en-ID" b="0" i="0" u="none" strike="noStrike" dirty="0" err="1">
                <a:solidFill>
                  <a:srgbClr val="000000"/>
                </a:solidFill>
                <a:effectLst/>
              </a:rPr>
              <a:t>neighborhood</a:t>
            </a:r>
            <a:r>
              <a:rPr lang="en-ID" b="0" i="0" u="none" strike="noStrike" dirty="0">
                <a:solidFill>
                  <a:srgbClr val="000000"/>
                </a:solidFill>
                <a:effectLst/>
              </a:rPr>
              <a:t> of the pixel.</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Step 4: Compare the </a:t>
            </a:r>
            <a:r>
              <a:rPr lang="en-ID" b="1" i="0" u="none" strike="noStrike" dirty="0" err="1">
                <a:solidFill>
                  <a:srgbClr val="000000"/>
                </a:solidFill>
                <a:effectLst/>
              </a:rPr>
              <a:t>Neighborhood</a:t>
            </a:r>
            <a:endParaRPr lang="en-ID" b="1" i="0" u="none" strike="noStrike" dirty="0">
              <a:solidFill>
                <a:srgbClr val="000000"/>
              </a:solidFill>
              <a:effectLst/>
            </a:endParaRPr>
          </a:p>
          <a:p>
            <a:pPr algn="l">
              <a:buFont typeface="Arial" panose="020B0604020202020204" pitchFamily="34" charset="0"/>
              <a:buChar char="•"/>
            </a:pPr>
            <a:r>
              <a:rPr lang="en-ID" b="0" i="0" u="none" strike="noStrike" dirty="0">
                <a:solidFill>
                  <a:srgbClr val="000000"/>
                </a:solidFill>
                <a:effectLst/>
              </a:rPr>
              <a:t>For binary images: Check if all the pixels under the structuring element are white (1).</a:t>
            </a:r>
          </a:p>
          <a:p>
            <a:pPr marL="742950" lvl="1" indent="-285750" algn="l">
              <a:buFont typeface="Arial" panose="020B0604020202020204" pitchFamily="34" charset="0"/>
              <a:buChar char="•"/>
            </a:pPr>
            <a:r>
              <a:rPr lang="en-ID" b="0" i="0" u="none" strike="noStrike" dirty="0">
                <a:solidFill>
                  <a:srgbClr val="000000"/>
                </a:solidFill>
                <a:effectLst/>
              </a:rPr>
              <a:t>If all the corresponding pixels in the image match the structure of the kernel (all 1s), the </a:t>
            </a:r>
            <a:r>
              <a:rPr lang="en-ID" b="0" i="0" u="none" strike="noStrike" dirty="0" err="1">
                <a:solidFill>
                  <a:srgbClr val="000000"/>
                </a:solidFill>
                <a:effectLst/>
              </a:rPr>
              <a:t>center</a:t>
            </a:r>
            <a:r>
              <a:rPr lang="en-ID" b="0" i="0" u="none" strike="noStrike" dirty="0">
                <a:solidFill>
                  <a:srgbClr val="000000"/>
                </a:solidFill>
                <a:effectLst/>
              </a:rPr>
              <a:t> pixel is kept as 1.</a:t>
            </a:r>
          </a:p>
          <a:p>
            <a:pPr marL="742950" lvl="1" indent="-285750" algn="l">
              <a:buFont typeface="Arial" panose="020B0604020202020204" pitchFamily="34" charset="0"/>
              <a:buChar char="•"/>
            </a:pPr>
            <a:r>
              <a:rPr lang="en-ID" b="0" i="0" u="none" strike="noStrike" dirty="0">
                <a:solidFill>
                  <a:srgbClr val="000000"/>
                </a:solidFill>
                <a:effectLst/>
              </a:rPr>
              <a:t>If not, the </a:t>
            </a:r>
            <a:r>
              <a:rPr lang="en-ID" b="0" i="0" u="none" strike="noStrike" dirty="0" err="1">
                <a:solidFill>
                  <a:srgbClr val="000000"/>
                </a:solidFill>
                <a:effectLst/>
              </a:rPr>
              <a:t>center</a:t>
            </a:r>
            <a:r>
              <a:rPr lang="en-ID" b="0" i="0" u="none" strike="noStrike" dirty="0">
                <a:solidFill>
                  <a:srgbClr val="000000"/>
                </a:solidFill>
                <a:effectLst/>
              </a:rPr>
              <a:t> pixel is set to 0 (eroded away).</a:t>
            </a:r>
          </a:p>
          <a:p>
            <a:pPr algn="l">
              <a:buFont typeface="Arial" panose="020B0604020202020204" pitchFamily="34" charset="0"/>
              <a:buChar char="•"/>
            </a:pPr>
            <a:r>
              <a:rPr lang="en-ID" b="0" i="0" u="none" strike="noStrike" dirty="0">
                <a:solidFill>
                  <a:srgbClr val="000000"/>
                </a:solidFill>
                <a:effectLst/>
              </a:rPr>
              <a:t>For grayscale images: Compare the pixel values within the region covered by the structuring element.</a:t>
            </a:r>
          </a:p>
          <a:p>
            <a:pPr marL="742950" lvl="1" indent="-285750" algn="l">
              <a:buFont typeface="Arial" panose="020B0604020202020204" pitchFamily="34" charset="0"/>
              <a:buChar char="•"/>
            </a:pPr>
            <a:r>
              <a:rPr lang="en-ID" b="0" i="0" u="none" strike="noStrike" dirty="0">
                <a:solidFill>
                  <a:srgbClr val="000000"/>
                </a:solidFill>
                <a:effectLst/>
              </a:rPr>
              <a:t>Take the </a:t>
            </a:r>
            <a:r>
              <a:rPr lang="en-ID" b="1" i="0" u="none" strike="noStrike" dirty="0">
                <a:solidFill>
                  <a:srgbClr val="000000"/>
                </a:solidFill>
                <a:effectLst/>
              </a:rPr>
              <a:t>minimum</a:t>
            </a:r>
            <a:r>
              <a:rPr lang="en-ID" b="0" i="0" u="none" strike="noStrike" dirty="0">
                <a:solidFill>
                  <a:srgbClr val="000000"/>
                </a:solidFill>
                <a:effectLst/>
              </a:rPr>
              <a:t> value of the </a:t>
            </a:r>
            <a:r>
              <a:rPr lang="en-ID" b="0" i="0" u="none" strike="noStrike" dirty="0" err="1">
                <a:solidFill>
                  <a:srgbClr val="000000"/>
                </a:solidFill>
                <a:effectLst/>
              </a:rPr>
              <a:t>neighborhood</a:t>
            </a:r>
            <a:r>
              <a:rPr lang="en-ID" b="0" i="0" u="none" strike="noStrike" dirty="0">
                <a:solidFill>
                  <a:srgbClr val="000000"/>
                </a:solidFill>
                <a:effectLst/>
              </a:rPr>
              <a:t> and assign it to the </a:t>
            </a:r>
            <a:r>
              <a:rPr lang="en-ID" b="0" i="0" u="none" strike="noStrike" dirty="0" err="1">
                <a:solidFill>
                  <a:srgbClr val="000000"/>
                </a:solidFill>
                <a:effectLst/>
              </a:rPr>
              <a:t>center</a:t>
            </a:r>
            <a:r>
              <a:rPr lang="en-ID" b="0" i="0" u="none" strike="noStrike" dirty="0">
                <a:solidFill>
                  <a:srgbClr val="000000"/>
                </a:solidFill>
                <a:effectLst/>
              </a:rPr>
              <a:t> pixel.</a:t>
            </a:r>
            <a:endParaRPr lang="en-US" dirty="0"/>
          </a:p>
        </p:txBody>
      </p:sp>
    </p:spTree>
    <p:extLst>
      <p:ext uri="{BB962C8B-B14F-4D97-AF65-F5344CB8AC3E}">
        <p14:creationId xmlns:p14="http://schemas.microsoft.com/office/powerpoint/2010/main" val="1180920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B177-C5CA-0988-C2E0-E1DBCF955D8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7480A4B-7D1B-8FC1-B621-6BD479AEB408}"/>
              </a:ext>
            </a:extLst>
          </p:cNvPr>
          <p:cNvSpPr>
            <a:spLocks noGrp="1"/>
          </p:cNvSpPr>
          <p:nvPr>
            <p:ph idx="1"/>
          </p:nvPr>
        </p:nvSpPr>
        <p:spPr/>
        <p:txBody>
          <a:bodyPr>
            <a:normAutofit fontScale="85000" lnSpcReduction="20000"/>
          </a:bodyPr>
          <a:lstStyle/>
          <a:p>
            <a:pPr marL="0" indent="0" algn="l">
              <a:buNone/>
            </a:pPr>
            <a:r>
              <a:rPr lang="en-ID" b="1" i="0" u="none" strike="noStrike" dirty="0">
                <a:solidFill>
                  <a:srgbClr val="000000"/>
                </a:solidFill>
                <a:effectLst/>
              </a:rPr>
              <a:t>Step 5: Move the Structuring Element</a:t>
            </a:r>
          </a:p>
          <a:p>
            <a:pPr algn="l">
              <a:buFont typeface="Arial" panose="020B0604020202020204" pitchFamily="34" charset="0"/>
              <a:buChar char="•"/>
            </a:pPr>
            <a:r>
              <a:rPr lang="en-ID" b="0" i="0" u="none" strike="noStrike" dirty="0">
                <a:solidFill>
                  <a:srgbClr val="000000"/>
                </a:solidFill>
                <a:effectLst/>
              </a:rPr>
              <a:t>Slide the structuring element over to the next pixel, usually in a raster scan (left to right, top to bottom).</a:t>
            </a:r>
          </a:p>
          <a:p>
            <a:pPr algn="l">
              <a:buFont typeface="Arial" panose="020B0604020202020204" pitchFamily="34" charset="0"/>
              <a:buChar char="•"/>
            </a:pPr>
            <a:r>
              <a:rPr lang="en-ID" b="0" i="0" u="none" strike="noStrike" dirty="0">
                <a:solidFill>
                  <a:srgbClr val="000000"/>
                </a:solidFill>
                <a:effectLst/>
              </a:rPr>
              <a:t>Repeat the erosion process for each pixel in the image.</a:t>
            </a:r>
          </a:p>
          <a:p>
            <a:pPr marL="0" indent="0" algn="l">
              <a:buNone/>
            </a:pPr>
            <a:r>
              <a:rPr lang="en-ID" b="1" i="0" u="none" strike="noStrike" dirty="0">
                <a:solidFill>
                  <a:srgbClr val="000000"/>
                </a:solidFill>
                <a:effectLst/>
              </a:rPr>
              <a:t>Step 6: Repeat the Process</a:t>
            </a:r>
          </a:p>
          <a:p>
            <a:pPr algn="l">
              <a:buFont typeface="Arial" panose="020B0604020202020204" pitchFamily="34" charset="0"/>
              <a:buChar char="•"/>
            </a:pPr>
            <a:r>
              <a:rPr lang="en-ID" b="0" i="0" u="none" strike="noStrike" dirty="0">
                <a:solidFill>
                  <a:srgbClr val="000000"/>
                </a:solidFill>
                <a:effectLst/>
              </a:rPr>
              <a:t>If further erosion is needed (to smooth more), the process can be repeated multiple times.</a:t>
            </a:r>
          </a:p>
          <a:p>
            <a:pPr algn="l">
              <a:buFont typeface="Arial" panose="020B0604020202020204" pitchFamily="34" charset="0"/>
              <a:buChar char="•"/>
            </a:pPr>
            <a:r>
              <a:rPr lang="en-ID" b="0" i="0" u="none" strike="noStrike" dirty="0">
                <a:solidFill>
                  <a:srgbClr val="000000"/>
                </a:solidFill>
                <a:effectLst/>
              </a:rPr>
              <a:t>The more you erode, the more small details and thin structures will be removed from the image.</a:t>
            </a:r>
          </a:p>
          <a:p>
            <a:pPr marL="0" indent="0" algn="l">
              <a:buNone/>
            </a:pPr>
            <a:r>
              <a:rPr lang="en-ID" b="1" i="0" u="none" strike="noStrike" dirty="0">
                <a:solidFill>
                  <a:srgbClr val="000000"/>
                </a:solidFill>
                <a:effectLst/>
              </a:rPr>
              <a:t>Step 7: Resulting Image</a:t>
            </a:r>
          </a:p>
          <a:p>
            <a:pPr algn="l">
              <a:buFont typeface="Arial" panose="020B0604020202020204" pitchFamily="34" charset="0"/>
              <a:buChar char="•"/>
            </a:pPr>
            <a:r>
              <a:rPr lang="en-ID" b="0" i="0" u="none" strike="noStrike" dirty="0">
                <a:solidFill>
                  <a:srgbClr val="000000"/>
                </a:solidFill>
                <a:effectLst/>
              </a:rPr>
              <a:t>The result is a </a:t>
            </a:r>
            <a:r>
              <a:rPr lang="en-ID" b="1" i="0" u="none" strike="noStrike" dirty="0">
                <a:solidFill>
                  <a:srgbClr val="000000"/>
                </a:solidFill>
                <a:effectLst/>
              </a:rPr>
              <a:t>smoother image</a:t>
            </a:r>
            <a:r>
              <a:rPr lang="en-ID" b="0" i="0" u="none" strike="noStrike" dirty="0">
                <a:solidFill>
                  <a:srgbClr val="000000"/>
                </a:solidFill>
                <a:effectLst/>
              </a:rPr>
              <a:t> with small objects and noise removed. Thin structures may also be reduced or eliminated.</a:t>
            </a:r>
          </a:p>
        </p:txBody>
      </p:sp>
    </p:spTree>
    <p:extLst>
      <p:ext uri="{BB962C8B-B14F-4D97-AF65-F5344CB8AC3E}">
        <p14:creationId xmlns:p14="http://schemas.microsoft.com/office/powerpoint/2010/main" val="87989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095F-FD7A-86F1-577A-BD9B0853AADF}"/>
              </a:ext>
            </a:extLst>
          </p:cNvPr>
          <p:cNvSpPr>
            <a:spLocks noGrp="1"/>
          </p:cNvSpPr>
          <p:nvPr>
            <p:ph type="title"/>
          </p:nvPr>
        </p:nvSpPr>
        <p:spPr/>
        <p:txBody>
          <a:bodyPr/>
          <a:lstStyle/>
          <a:p>
            <a:r>
              <a:rPr lang="en-ID" b="1" i="0" u="none" strike="noStrike" dirty="0">
                <a:solidFill>
                  <a:srgbClr val="000000"/>
                </a:solidFill>
                <a:effectLst/>
              </a:rPr>
              <a:t>structuring element (kernel)</a:t>
            </a:r>
            <a:r>
              <a:rPr lang="en-ID" b="0" i="0" u="none" strike="noStrike" dirty="0">
                <a:solidFill>
                  <a:srgbClr val="000000"/>
                </a:solidFill>
                <a:effectLst/>
              </a:rPr>
              <a:t> moves</a:t>
            </a:r>
            <a:endParaRPr lang="en-US" dirty="0"/>
          </a:p>
        </p:txBody>
      </p:sp>
      <p:sp>
        <p:nvSpPr>
          <p:cNvPr id="3" name="Content Placeholder 2">
            <a:extLst>
              <a:ext uri="{FF2B5EF4-FFF2-40B4-BE49-F238E27FC236}">
                <a16:creationId xmlns:a16="http://schemas.microsoft.com/office/drawing/2014/main" id="{DBBC1828-C42A-117B-DE5A-809C5ECF59F9}"/>
              </a:ext>
            </a:extLst>
          </p:cNvPr>
          <p:cNvSpPr>
            <a:spLocks noGrp="1"/>
          </p:cNvSpPr>
          <p:nvPr>
            <p:ph idx="1"/>
          </p:nvPr>
        </p:nvSpPr>
        <p:spPr/>
        <p:txBody>
          <a:bodyPr>
            <a:normAutofit fontScale="92500" lnSpcReduction="10000"/>
          </a:bodyPr>
          <a:lstStyle/>
          <a:p>
            <a:pPr marL="0" indent="0" algn="l">
              <a:buNone/>
            </a:pPr>
            <a:r>
              <a:rPr lang="en-ID" b="0" i="0" u="none" strike="noStrike" dirty="0">
                <a:solidFill>
                  <a:srgbClr val="000000"/>
                </a:solidFill>
                <a:effectLst/>
              </a:rPr>
              <a:t>To understand how the </a:t>
            </a:r>
            <a:r>
              <a:rPr lang="en-ID" b="1" i="0" u="none" strike="noStrike" dirty="0">
                <a:solidFill>
                  <a:srgbClr val="000000"/>
                </a:solidFill>
                <a:effectLst/>
              </a:rPr>
              <a:t>structuring element (kernel)</a:t>
            </a:r>
            <a:r>
              <a:rPr lang="en-ID" b="0" i="0" u="none" strike="noStrike" dirty="0">
                <a:solidFill>
                  <a:srgbClr val="000000"/>
                </a:solidFill>
                <a:effectLst/>
              </a:rPr>
              <a:t> moves across an image during erosion, let's break it down step-by-step with an example using a simple 5x5 binary image and a 3x3 structuring element.</a:t>
            </a:r>
          </a:p>
          <a:p>
            <a:pPr marL="0" indent="0" algn="l">
              <a:buNone/>
            </a:pPr>
            <a:r>
              <a:rPr lang="en-ID" b="1" i="0" u="none" strike="noStrike" dirty="0">
                <a:solidFill>
                  <a:srgbClr val="000000"/>
                </a:solidFill>
                <a:effectLst/>
              </a:rPr>
              <a:t>Binary Image (5x5):</a:t>
            </a:r>
          </a:p>
          <a:p>
            <a:pPr marL="0" indent="0" rtl="0">
              <a:buNone/>
            </a:pPr>
            <a:r>
              <a:rPr lang="en-ID" dirty="0"/>
              <a:t>1 1 1 0 0 </a:t>
            </a:r>
          </a:p>
          <a:p>
            <a:pPr marL="0" indent="0" rtl="0">
              <a:buNone/>
            </a:pPr>
            <a:r>
              <a:rPr lang="en-ID" dirty="0"/>
              <a:t>1 0 1 0 0 </a:t>
            </a:r>
          </a:p>
          <a:p>
            <a:pPr marL="0" indent="0" rtl="0">
              <a:buNone/>
            </a:pPr>
            <a:r>
              <a:rPr lang="en-ID" dirty="0"/>
              <a:t>1 1 1 1 1 </a:t>
            </a:r>
          </a:p>
          <a:p>
            <a:pPr marL="0" indent="0" rtl="0">
              <a:buNone/>
            </a:pPr>
            <a:r>
              <a:rPr lang="en-ID" dirty="0"/>
              <a:t>0 0 1 1 0 </a:t>
            </a:r>
          </a:p>
          <a:p>
            <a:pPr marL="0" indent="0" rtl="0">
              <a:buNone/>
            </a:pPr>
            <a:r>
              <a:rPr lang="en-ID" dirty="0"/>
              <a:t>0 0 1 1 1 </a:t>
            </a:r>
          </a:p>
          <a:p>
            <a:pPr marL="0" indent="0" algn="l">
              <a:buNone/>
            </a:pPr>
            <a:r>
              <a:rPr lang="en-ID" b="0" i="0" u="none" strike="noStrike" dirty="0">
                <a:solidFill>
                  <a:srgbClr val="000000"/>
                </a:solidFill>
                <a:effectLst/>
              </a:rPr>
              <a:t>Where: 1 represents a white pixel.  0 represents a black pixel.</a:t>
            </a:r>
          </a:p>
          <a:p>
            <a:endParaRPr lang="en-US" dirty="0"/>
          </a:p>
        </p:txBody>
      </p:sp>
    </p:spTree>
    <p:extLst>
      <p:ext uri="{BB962C8B-B14F-4D97-AF65-F5344CB8AC3E}">
        <p14:creationId xmlns:p14="http://schemas.microsoft.com/office/powerpoint/2010/main" val="437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AA96-119E-3860-9E4E-27BA5E0E0D82}"/>
              </a:ext>
            </a:extLst>
          </p:cNvPr>
          <p:cNvSpPr>
            <a:spLocks noGrp="1"/>
          </p:cNvSpPr>
          <p:nvPr>
            <p:ph type="title"/>
          </p:nvPr>
        </p:nvSpPr>
        <p:spPr/>
        <p:txBody>
          <a:bodyPr/>
          <a:lstStyle/>
          <a:p>
            <a:r>
              <a:rPr lang="en-ID" b="1" i="0" u="none" strike="noStrike" dirty="0">
                <a:solidFill>
                  <a:srgbClr val="000000"/>
                </a:solidFill>
                <a:effectLst/>
              </a:rPr>
              <a:t>Smoothing:</a:t>
            </a:r>
            <a:endParaRPr lang="en-US" dirty="0"/>
          </a:p>
        </p:txBody>
      </p:sp>
      <p:sp>
        <p:nvSpPr>
          <p:cNvPr id="3" name="Content Placeholder 2">
            <a:extLst>
              <a:ext uri="{FF2B5EF4-FFF2-40B4-BE49-F238E27FC236}">
                <a16:creationId xmlns:a16="http://schemas.microsoft.com/office/drawing/2014/main" id="{C385D474-7EFE-EBCE-4866-8D145E6046CE}"/>
              </a:ext>
            </a:extLst>
          </p:cNvPr>
          <p:cNvSpPr>
            <a:spLocks noGrp="1"/>
          </p:cNvSpPr>
          <p:nvPr>
            <p:ph idx="1"/>
          </p:nvPr>
        </p:nvSpPr>
        <p:spPr/>
        <p:txBody>
          <a:bodyPr>
            <a:normAutofit/>
          </a:bodyPr>
          <a:lstStyle/>
          <a:p>
            <a:pPr algn="l">
              <a:buFont typeface="Arial" panose="020B0604020202020204" pitchFamily="34" charset="0"/>
              <a:buChar char="•"/>
            </a:pPr>
            <a:r>
              <a:rPr lang="en-ID" b="1" i="0" u="none" strike="noStrike" dirty="0">
                <a:solidFill>
                  <a:srgbClr val="000000"/>
                </a:solidFill>
                <a:effectLst/>
              </a:rPr>
              <a:t>Averaging:</a:t>
            </a:r>
            <a:r>
              <a:rPr lang="en-ID" b="0" i="0" u="none" strike="noStrike" dirty="0">
                <a:solidFill>
                  <a:srgbClr val="000000"/>
                </a:solidFill>
                <a:effectLst/>
              </a:rPr>
              <a:t> The value of each pixel in the output image is replaced by the average of the pixel values in its </a:t>
            </a:r>
            <a:r>
              <a:rPr lang="en-ID" b="0" i="0" u="none" strike="noStrike" dirty="0" err="1">
                <a:solidFill>
                  <a:srgbClr val="000000"/>
                </a:solidFill>
                <a:effectLst/>
              </a:rPr>
              <a:t>neighborhood</a:t>
            </a:r>
            <a:r>
              <a:rPr lang="en-ID" b="0" i="0" u="none" strike="noStrike" dirty="0">
                <a:solidFill>
                  <a:srgbClr val="000000"/>
                </a:solidFill>
                <a:effectLst/>
              </a:rPr>
              <a:t>. This reduces noise and blurs edges.</a:t>
            </a:r>
          </a:p>
          <a:p>
            <a:pPr algn="l">
              <a:buFont typeface="Arial" panose="020B0604020202020204" pitchFamily="34" charset="0"/>
              <a:buChar char="•"/>
            </a:pPr>
            <a:r>
              <a:rPr lang="en-ID" b="1" i="0" u="none" strike="noStrike" dirty="0">
                <a:solidFill>
                  <a:srgbClr val="000000"/>
                </a:solidFill>
                <a:effectLst/>
              </a:rPr>
              <a:t>Median filtering:</a:t>
            </a:r>
            <a:r>
              <a:rPr lang="en-ID" b="0" i="0" u="none" strike="noStrike" dirty="0">
                <a:solidFill>
                  <a:srgbClr val="000000"/>
                </a:solidFill>
                <a:effectLst/>
              </a:rPr>
              <a:t> The value of each pixel in the output image is replaced by the median of the pixel values in its </a:t>
            </a:r>
            <a:r>
              <a:rPr lang="en-ID" b="0" i="0" u="none" strike="noStrike" dirty="0" err="1">
                <a:solidFill>
                  <a:srgbClr val="000000"/>
                </a:solidFill>
                <a:effectLst/>
              </a:rPr>
              <a:t>neighborhood</a:t>
            </a:r>
            <a:r>
              <a:rPr lang="en-ID" b="0" i="0" u="none" strike="noStrike" dirty="0">
                <a:solidFill>
                  <a:srgbClr val="000000"/>
                </a:solidFill>
                <a:effectLst/>
              </a:rPr>
              <a:t>. This is more robust to noise than averaging and preserves edges better.</a:t>
            </a:r>
          </a:p>
          <a:p>
            <a:pPr algn="l">
              <a:buFont typeface="Arial" panose="020B0604020202020204" pitchFamily="34" charset="0"/>
              <a:buChar char="•"/>
            </a:pPr>
            <a:r>
              <a:rPr lang="en-ID" b="1" i="0" u="none" strike="noStrike" dirty="0">
                <a:solidFill>
                  <a:srgbClr val="000000"/>
                </a:solidFill>
                <a:effectLst/>
              </a:rPr>
              <a:t>Gaussian filtering:</a:t>
            </a:r>
            <a:r>
              <a:rPr lang="en-ID" b="0" i="0" u="none" strike="noStrike" dirty="0">
                <a:solidFill>
                  <a:srgbClr val="000000"/>
                </a:solidFill>
                <a:effectLst/>
              </a:rPr>
              <a:t> Weights are assigned to pixels in the </a:t>
            </a:r>
            <a:r>
              <a:rPr lang="en-ID" b="0" i="0" u="none" strike="noStrike" dirty="0" err="1">
                <a:solidFill>
                  <a:srgbClr val="000000"/>
                </a:solidFill>
                <a:effectLst/>
              </a:rPr>
              <a:t>neighborhood</a:t>
            </a:r>
            <a:r>
              <a:rPr lang="en-ID" b="0" i="0" u="none" strike="noStrike" dirty="0">
                <a:solidFill>
                  <a:srgbClr val="000000"/>
                </a:solidFill>
                <a:effectLst/>
              </a:rPr>
              <a:t> based on a Gaussian distribution, with the </a:t>
            </a:r>
            <a:r>
              <a:rPr lang="en-ID" b="0" i="0" u="none" strike="noStrike" dirty="0" err="1">
                <a:solidFill>
                  <a:srgbClr val="000000"/>
                </a:solidFill>
                <a:effectLst/>
              </a:rPr>
              <a:t>center</a:t>
            </a:r>
            <a:r>
              <a:rPr lang="en-ID" b="0" i="0" u="none" strike="noStrike" dirty="0">
                <a:solidFill>
                  <a:srgbClr val="000000"/>
                </a:solidFill>
                <a:effectLst/>
              </a:rPr>
              <a:t> pixel having the highest weight. This produces a smoother result than averaging or median filtering.</a:t>
            </a:r>
          </a:p>
          <a:p>
            <a:pPr marL="0" indent="0">
              <a:buNone/>
            </a:pPr>
            <a:endParaRPr lang="en-US" dirty="0"/>
          </a:p>
        </p:txBody>
      </p:sp>
    </p:spTree>
    <p:extLst>
      <p:ext uri="{BB962C8B-B14F-4D97-AF65-F5344CB8AC3E}">
        <p14:creationId xmlns:p14="http://schemas.microsoft.com/office/powerpoint/2010/main" val="279023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B579-A656-B483-C938-E71A8F16C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0AB59-ED54-3A6C-8692-47BB7C7BB7E1}"/>
              </a:ext>
            </a:extLst>
          </p:cNvPr>
          <p:cNvSpPr>
            <a:spLocks noGrp="1"/>
          </p:cNvSpPr>
          <p:nvPr>
            <p:ph idx="1"/>
          </p:nvPr>
        </p:nvSpPr>
        <p:spPr/>
        <p:txBody>
          <a:bodyPr/>
          <a:lstStyle/>
          <a:p>
            <a:pPr marL="0" indent="0" algn="l">
              <a:buNone/>
            </a:pPr>
            <a:r>
              <a:rPr lang="en-ID" b="1" i="0" u="none" strike="noStrike" dirty="0">
                <a:solidFill>
                  <a:srgbClr val="000000"/>
                </a:solidFill>
                <a:effectLst/>
              </a:rPr>
              <a:t>Structuring Element (3x3):</a:t>
            </a:r>
          </a:p>
          <a:p>
            <a:pPr marL="0" indent="0" algn="l">
              <a:buNone/>
            </a:pPr>
            <a:endParaRPr lang="en-ID" b="1" i="0" u="none" strike="noStrike" dirty="0">
              <a:solidFill>
                <a:srgbClr val="000000"/>
              </a:solidFill>
              <a:effectLst/>
            </a:endParaRPr>
          </a:p>
          <a:p>
            <a:pPr marL="0" indent="0" rtl="0">
              <a:buNone/>
            </a:pPr>
            <a:r>
              <a:rPr lang="en-ID" dirty="0"/>
              <a:t>1 1 1 </a:t>
            </a:r>
          </a:p>
          <a:p>
            <a:pPr marL="0" indent="0" rtl="0">
              <a:buNone/>
            </a:pPr>
            <a:r>
              <a:rPr lang="en-ID" dirty="0"/>
              <a:t>1 1 1 </a:t>
            </a:r>
          </a:p>
          <a:p>
            <a:pPr marL="0" indent="0" rtl="0">
              <a:buNone/>
            </a:pPr>
            <a:r>
              <a:rPr lang="en-ID" dirty="0"/>
              <a:t>1 1 1 </a:t>
            </a:r>
          </a:p>
          <a:p>
            <a:pPr marL="0" indent="0" algn="l">
              <a:buNone/>
            </a:pPr>
            <a:endParaRPr lang="en-ID" b="0" i="0" u="none" strike="noStrike" dirty="0">
              <a:solidFill>
                <a:srgbClr val="000000"/>
              </a:solidFill>
              <a:effectLst/>
            </a:endParaRPr>
          </a:p>
          <a:p>
            <a:pPr marL="0" indent="0" algn="l">
              <a:buNone/>
            </a:pPr>
            <a:r>
              <a:rPr lang="en-ID" b="0" i="0" u="none" strike="noStrike" dirty="0">
                <a:solidFill>
                  <a:srgbClr val="000000"/>
                </a:solidFill>
                <a:effectLst/>
              </a:rPr>
              <a:t>The structuring element (or kernel) is applied to each pixel and its 8 </a:t>
            </a:r>
            <a:r>
              <a:rPr lang="en-ID" b="0" i="0" u="none" strike="noStrike" dirty="0" err="1">
                <a:solidFill>
                  <a:srgbClr val="000000"/>
                </a:solidFill>
                <a:effectLst/>
              </a:rPr>
              <a:t>neighbors</a:t>
            </a:r>
            <a:r>
              <a:rPr lang="en-ID" b="0" i="0" u="none" strike="noStrike" dirty="0">
                <a:solidFill>
                  <a:srgbClr val="000000"/>
                </a:solidFill>
                <a:effectLst/>
              </a:rPr>
              <a:t>. It moves across the entire image, starting from the top-left corner.</a:t>
            </a:r>
          </a:p>
          <a:p>
            <a:endParaRPr lang="en-US" dirty="0"/>
          </a:p>
        </p:txBody>
      </p:sp>
    </p:spTree>
    <p:extLst>
      <p:ext uri="{BB962C8B-B14F-4D97-AF65-F5344CB8AC3E}">
        <p14:creationId xmlns:p14="http://schemas.microsoft.com/office/powerpoint/2010/main" val="26838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D54D-7D67-0B1D-829D-0DB18A956E67}"/>
              </a:ext>
            </a:extLst>
          </p:cNvPr>
          <p:cNvSpPr>
            <a:spLocks noGrp="1"/>
          </p:cNvSpPr>
          <p:nvPr>
            <p:ph type="title"/>
          </p:nvPr>
        </p:nvSpPr>
        <p:spPr/>
        <p:txBody>
          <a:bodyPr>
            <a:normAutofit fontScale="90000"/>
          </a:bodyPr>
          <a:lstStyle/>
          <a:p>
            <a:r>
              <a:rPr lang="en-ID" b="1" i="0" u="none" strike="noStrike" dirty="0">
                <a:solidFill>
                  <a:srgbClr val="000000"/>
                </a:solidFill>
                <a:effectLst/>
              </a:rPr>
              <a:t>Step-by-Step Example of Moving the Structuring Element</a:t>
            </a:r>
            <a:br>
              <a:rPr lang="en-ID" b="1"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7E284558-739B-2177-3CD9-12BC7623980C}"/>
              </a:ext>
            </a:extLst>
          </p:cNvPr>
          <p:cNvSpPr>
            <a:spLocks noGrp="1"/>
          </p:cNvSpPr>
          <p:nvPr>
            <p:ph idx="1"/>
          </p:nvPr>
        </p:nvSpPr>
        <p:spPr/>
        <p:txBody>
          <a:bodyPr>
            <a:normAutofit fontScale="92500" lnSpcReduction="20000"/>
          </a:bodyPr>
          <a:lstStyle/>
          <a:p>
            <a:pPr marL="0" indent="0" algn="l">
              <a:buNone/>
            </a:pPr>
            <a:r>
              <a:rPr lang="en-ID" b="1" i="0" u="none" strike="noStrike" dirty="0">
                <a:solidFill>
                  <a:srgbClr val="000000"/>
                </a:solidFill>
                <a:effectLst/>
              </a:rPr>
              <a:t>Initial Position: </a:t>
            </a:r>
            <a:r>
              <a:rPr lang="en-ID" b="1" i="0" u="none" strike="noStrike" dirty="0" err="1">
                <a:solidFill>
                  <a:srgbClr val="000000"/>
                </a:solidFill>
                <a:effectLst/>
              </a:rPr>
              <a:t>Centered</a:t>
            </a:r>
            <a:r>
              <a:rPr lang="en-ID" b="1" i="0" u="none" strike="noStrike" dirty="0">
                <a:solidFill>
                  <a:srgbClr val="000000"/>
                </a:solidFill>
                <a:effectLst/>
              </a:rPr>
              <a:t> on Pixel (1,1)</a:t>
            </a:r>
          </a:p>
          <a:p>
            <a:pPr marL="0" indent="0" algn="l">
              <a:buNone/>
            </a:pPr>
            <a:r>
              <a:rPr lang="en-ID" b="0" i="0" u="none" strike="noStrike" dirty="0">
                <a:solidFill>
                  <a:srgbClr val="000000"/>
                </a:solidFill>
                <a:effectLst/>
              </a:rPr>
              <a:t>The structuring element is first placed over the top-left corner, </a:t>
            </a:r>
            <a:r>
              <a:rPr lang="en-ID" b="0" i="0" u="none" strike="noStrike" dirty="0" err="1">
                <a:solidFill>
                  <a:srgbClr val="000000"/>
                </a:solidFill>
                <a:effectLst/>
              </a:rPr>
              <a:t>centered</a:t>
            </a:r>
            <a:r>
              <a:rPr lang="en-ID" b="0" i="0" u="none" strike="noStrike" dirty="0">
                <a:solidFill>
                  <a:srgbClr val="000000"/>
                </a:solidFill>
                <a:effectLst/>
              </a:rPr>
              <a:t> on the first pixel (1,1):</a:t>
            </a:r>
          </a:p>
          <a:p>
            <a:pPr marL="0" indent="0" rtl="0">
              <a:buNone/>
            </a:pPr>
            <a:r>
              <a:rPr lang="en-ID" dirty="0"/>
              <a:t>Image: Structuring Element (Kernel): </a:t>
            </a:r>
          </a:p>
          <a:p>
            <a:pPr marL="0" indent="0" rtl="0">
              <a:buNone/>
            </a:pPr>
            <a:r>
              <a:rPr lang="en-ID" dirty="0"/>
              <a:t>1 1 1 0 0 		1 1 1 </a:t>
            </a:r>
          </a:p>
          <a:p>
            <a:pPr marL="0" indent="0" rtl="0">
              <a:buNone/>
            </a:pPr>
            <a:r>
              <a:rPr lang="en-ID" dirty="0"/>
              <a:t>1 0 1 0 0 	--&gt; 	1 1 1 (aligned with the first pixel at position (1,1)) </a:t>
            </a:r>
          </a:p>
          <a:p>
            <a:pPr marL="0" indent="0" rtl="0">
              <a:buNone/>
            </a:pPr>
            <a:r>
              <a:rPr lang="en-ID" dirty="0"/>
              <a:t>1 1 1 1 1 		1 1 1 </a:t>
            </a:r>
          </a:p>
          <a:p>
            <a:pPr marL="0" indent="0" algn="l">
              <a:buNone/>
            </a:pPr>
            <a:r>
              <a:rPr lang="en-ID" b="0" i="0" u="none" strike="noStrike" dirty="0">
                <a:solidFill>
                  <a:srgbClr val="000000"/>
                </a:solidFill>
                <a:effectLst/>
              </a:rPr>
              <a:t>The kernel covers the area around pixel (1,1).</a:t>
            </a:r>
          </a:p>
          <a:p>
            <a:pPr marL="0" indent="0" algn="l">
              <a:buNone/>
            </a:pPr>
            <a:r>
              <a:rPr lang="en-ID" b="0" i="0" u="none" strike="noStrike" dirty="0">
                <a:solidFill>
                  <a:srgbClr val="000000"/>
                </a:solidFill>
                <a:effectLst/>
              </a:rPr>
              <a:t>Check if all the corresponding pixels in this 3x3 region in the image are 1.</a:t>
            </a:r>
          </a:p>
          <a:p>
            <a:pPr marL="0" indent="0" algn="l">
              <a:buNone/>
            </a:pPr>
            <a:r>
              <a:rPr lang="en-ID" b="0" i="0" u="none" strike="noStrike" dirty="0">
                <a:solidFill>
                  <a:srgbClr val="000000"/>
                </a:solidFill>
                <a:effectLst/>
              </a:rPr>
              <a:t>If they are not (like in this case, where there's a 0 in the middle row), the </a:t>
            </a:r>
            <a:r>
              <a:rPr lang="en-ID" b="0" i="0" u="none" strike="noStrike" dirty="0" err="1">
                <a:solidFill>
                  <a:srgbClr val="000000"/>
                </a:solidFill>
                <a:effectLst/>
              </a:rPr>
              <a:t>center</a:t>
            </a:r>
            <a:r>
              <a:rPr lang="en-ID" b="0" i="0" u="none" strike="noStrike" dirty="0">
                <a:solidFill>
                  <a:srgbClr val="000000"/>
                </a:solidFill>
                <a:effectLst/>
              </a:rPr>
              <a:t> pixel is </a:t>
            </a:r>
            <a:r>
              <a:rPr lang="en-ID" b="1" i="0" u="none" strike="noStrike" dirty="0">
                <a:solidFill>
                  <a:srgbClr val="000000"/>
                </a:solidFill>
                <a:effectLst/>
              </a:rPr>
              <a:t>eroded</a:t>
            </a:r>
            <a:r>
              <a:rPr lang="en-ID" b="0" i="0" u="none" strike="noStrike" dirty="0">
                <a:solidFill>
                  <a:srgbClr val="000000"/>
                </a:solidFill>
                <a:effectLst/>
              </a:rPr>
              <a:t> to 0.</a:t>
            </a:r>
          </a:p>
          <a:p>
            <a:endParaRPr lang="en-US" dirty="0"/>
          </a:p>
        </p:txBody>
      </p:sp>
    </p:spTree>
    <p:extLst>
      <p:ext uri="{BB962C8B-B14F-4D97-AF65-F5344CB8AC3E}">
        <p14:creationId xmlns:p14="http://schemas.microsoft.com/office/powerpoint/2010/main" val="2100387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BD60-DF22-48C7-82FB-9CC09E2F64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51DAC2-DA4C-060C-7115-0F186EF2C9AE}"/>
              </a:ext>
            </a:extLst>
          </p:cNvPr>
          <p:cNvSpPr>
            <a:spLocks noGrp="1"/>
          </p:cNvSpPr>
          <p:nvPr>
            <p:ph idx="1"/>
          </p:nvPr>
        </p:nvSpPr>
        <p:spPr/>
        <p:txBody>
          <a:bodyPr>
            <a:normAutofit fontScale="92500" lnSpcReduction="10000"/>
          </a:bodyPr>
          <a:lstStyle/>
          <a:p>
            <a:pPr marL="0" indent="0" algn="l">
              <a:buNone/>
            </a:pPr>
            <a:r>
              <a:rPr lang="en-ID" b="1" i="0" u="none" strike="noStrike" dirty="0">
                <a:solidFill>
                  <a:srgbClr val="000000"/>
                </a:solidFill>
                <a:effectLst/>
              </a:rPr>
              <a:t>Move the Structuring Element Right: </a:t>
            </a:r>
            <a:r>
              <a:rPr lang="en-ID" b="1" i="0" u="none" strike="noStrike" dirty="0" err="1">
                <a:solidFill>
                  <a:srgbClr val="000000"/>
                </a:solidFill>
                <a:effectLst/>
              </a:rPr>
              <a:t>Centered</a:t>
            </a:r>
            <a:r>
              <a:rPr lang="en-ID" b="1" i="0" u="none" strike="noStrike" dirty="0">
                <a:solidFill>
                  <a:srgbClr val="000000"/>
                </a:solidFill>
                <a:effectLst/>
              </a:rPr>
              <a:t> on Pixel (1,2)</a:t>
            </a:r>
          </a:p>
          <a:p>
            <a:pPr marL="0" indent="0" algn="l">
              <a:buNone/>
            </a:pPr>
            <a:r>
              <a:rPr lang="en-ID" b="0" i="0" u="none" strike="noStrike" dirty="0">
                <a:solidFill>
                  <a:srgbClr val="000000"/>
                </a:solidFill>
                <a:effectLst/>
              </a:rPr>
              <a:t>Now, the kernel moves one pixel to the right, </a:t>
            </a:r>
            <a:r>
              <a:rPr lang="en-ID" b="0" i="0" u="none" strike="noStrike" dirty="0" err="1">
                <a:solidFill>
                  <a:srgbClr val="000000"/>
                </a:solidFill>
                <a:effectLst/>
              </a:rPr>
              <a:t>centered</a:t>
            </a:r>
            <a:r>
              <a:rPr lang="en-ID" b="0" i="0" u="none" strike="noStrike" dirty="0">
                <a:solidFill>
                  <a:srgbClr val="000000"/>
                </a:solidFill>
                <a:effectLst/>
              </a:rPr>
              <a:t> on pixel (1,2):</a:t>
            </a:r>
          </a:p>
          <a:p>
            <a:pPr marL="0" indent="0" rtl="0">
              <a:buNone/>
            </a:pPr>
            <a:r>
              <a:rPr lang="en-ID" dirty="0"/>
              <a:t>Image: Structuring Element: </a:t>
            </a:r>
          </a:p>
          <a:p>
            <a:pPr marL="0" indent="0" rtl="0">
              <a:buNone/>
            </a:pPr>
            <a:r>
              <a:rPr lang="en-ID" dirty="0"/>
              <a:t>1 1 1 0 0 	1 1 1 </a:t>
            </a:r>
          </a:p>
          <a:p>
            <a:pPr marL="0" indent="0" rtl="0">
              <a:buNone/>
            </a:pPr>
            <a:r>
              <a:rPr lang="en-ID" dirty="0"/>
              <a:t>1 0 1 0 0 --&gt; 	1 1 1 (aligned with the second pixel at position (1,2)) </a:t>
            </a:r>
          </a:p>
          <a:p>
            <a:pPr marL="0" indent="0" rtl="0">
              <a:buNone/>
            </a:pPr>
            <a:r>
              <a:rPr lang="en-ID" dirty="0"/>
              <a:t>1 1 1 1 1 	1 1 1 </a:t>
            </a:r>
          </a:p>
          <a:p>
            <a:pPr marL="0" indent="0" algn="l">
              <a:buNone/>
            </a:pPr>
            <a:r>
              <a:rPr lang="en-ID" b="0" i="0" u="none" strike="noStrike" dirty="0">
                <a:solidFill>
                  <a:srgbClr val="000000"/>
                </a:solidFill>
                <a:effectLst/>
              </a:rPr>
              <a:t>The kernel now covers the </a:t>
            </a:r>
            <a:r>
              <a:rPr lang="en-ID" b="0" i="0" u="none" strike="noStrike" dirty="0" err="1">
                <a:solidFill>
                  <a:srgbClr val="000000"/>
                </a:solidFill>
                <a:effectLst/>
              </a:rPr>
              <a:t>neighborhood</a:t>
            </a:r>
            <a:r>
              <a:rPr lang="en-ID" b="0" i="0" u="none" strike="noStrike" dirty="0">
                <a:solidFill>
                  <a:srgbClr val="000000"/>
                </a:solidFill>
                <a:effectLst/>
              </a:rPr>
              <a:t> around pixel (1,2).</a:t>
            </a:r>
          </a:p>
          <a:p>
            <a:pPr marL="0" indent="0" algn="l">
              <a:buNone/>
            </a:pPr>
            <a:r>
              <a:rPr lang="en-ID" b="0" i="0" u="none" strike="noStrike" dirty="0">
                <a:solidFill>
                  <a:srgbClr val="000000"/>
                </a:solidFill>
                <a:effectLst/>
              </a:rPr>
              <a:t>If the corresponding pixels in the image match the structuring element (all 1s), the pixel remains unchanged. If not, the </a:t>
            </a:r>
            <a:r>
              <a:rPr lang="en-ID" b="0" i="0" u="none" strike="noStrike" dirty="0" err="1">
                <a:solidFill>
                  <a:srgbClr val="000000"/>
                </a:solidFill>
                <a:effectLst/>
              </a:rPr>
              <a:t>center</a:t>
            </a:r>
            <a:r>
              <a:rPr lang="en-ID" b="0" i="0" u="none" strike="noStrike" dirty="0">
                <a:solidFill>
                  <a:srgbClr val="000000"/>
                </a:solidFill>
                <a:effectLst/>
              </a:rPr>
              <a:t> pixel is </a:t>
            </a:r>
            <a:r>
              <a:rPr lang="en-ID" b="1" i="0" u="none" strike="noStrike" dirty="0">
                <a:solidFill>
                  <a:srgbClr val="000000"/>
                </a:solidFill>
                <a:effectLst/>
              </a:rPr>
              <a:t>eroded</a:t>
            </a:r>
            <a:r>
              <a:rPr lang="en-ID" b="0" i="0" u="none" strike="noStrike" dirty="0">
                <a:solidFill>
                  <a:srgbClr val="000000"/>
                </a:solidFill>
                <a:effectLst/>
              </a:rPr>
              <a:t> (set to 0).</a:t>
            </a:r>
          </a:p>
          <a:p>
            <a:endParaRPr lang="en-US" dirty="0"/>
          </a:p>
        </p:txBody>
      </p:sp>
    </p:spTree>
    <p:extLst>
      <p:ext uri="{BB962C8B-B14F-4D97-AF65-F5344CB8AC3E}">
        <p14:creationId xmlns:p14="http://schemas.microsoft.com/office/powerpoint/2010/main" val="3861192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F67C-D830-4741-B00A-380E5B3D248A}"/>
              </a:ext>
            </a:extLst>
          </p:cNvPr>
          <p:cNvSpPr>
            <a:spLocks noGrp="1"/>
          </p:cNvSpPr>
          <p:nvPr>
            <p:ph type="title"/>
          </p:nvPr>
        </p:nvSpPr>
        <p:spPr/>
        <p:txBody>
          <a:bodyPr/>
          <a:lstStyle/>
          <a:p>
            <a:r>
              <a:rPr lang="en-ID" b="1" i="0" u="none" strike="noStrike" dirty="0">
                <a:solidFill>
                  <a:srgbClr val="000000"/>
                </a:solidFill>
                <a:effectLst/>
              </a:rPr>
              <a:t>Continue Moving the Structuring Element Across the Image</a:t>
            </a:r>
            <a:endParaRPr lang="en-US" dirty="0"/>
          </a:p>
        </p:txBody>
      </p:sp>
      <p:sp>
        <p:nvSpPr>
          <p:cNvPr id="3" name="Content Placeholder 2">
            <a:extLst>
              <a:ext uri="{FF2B5EF4-FFF2-40B4-BE49-F238E27FC236}">
                <a16:creationId xmlns:a16="http://schemas.microsoft.com/office/drawing/2014/main" id="{5AD51E7D-ED31-6765-23A8-A6C9AE5ABDAF}"/>
              </a:ext>
            </a:extLst>
          </p:cNvPr>
          <p:cNvSpPr>
            <a:spLocks noGrp="1"/>
          </p:cNvSpPr>
          <p:nvPr>
            <p:ph idx="1"/>
          </p:nvPr>
        </p:nvSpPr>
        <p:spPr/>
        <p:txBody>
          <a:bodyPr>
            <a:normAutofit/>
          </a:bodyPr>
          <a:lstStyle/>
          <a:p>
            <a:pPr marL="0" indent="0" algn="l">
              <a:buNone/>
            </a:pPr>
            <a:r>
              <a:rPr lang="en-ID" b="0" i="0" u="none" strike="noStrike" dirty="0">
                <a:solidFill>
                  <a:srgbClr val="000000"/>
                </a:solidFill>
                <a:effectLst/>
              </a:rPr>
              <a:t>Repeat this process for each pixel in the image. The kernel moves </a:t>
            </a:r>
            <a:r>
              <a:rPr lang="en-ID" b="1" i="0" u="none" strike="noStrike" dirty="0">
                <a:solidFill>
                  <a:srgbClr val="000000"/>
                </a:solidFill>
                <a:effectLst/>
              </a:rPr>
              <a:t>left-to-right</a:t>
            </a:r>
            <a:r>
              <a:rPr lang="en-ID" b="0" i="0" u="none" strike="noStrike" dirty="0">
                <a:solidFill>
                  <a:srgbClr val="000000"/>
                </a:solidFill>
                <a:effectLst/>
              </a:rPr>
              <a:t> along the row, and once it finishes the first row, it moves </a:t>
            </a:r>
            <a:r>
              <a:rPr lang="en-ID" b="1" i="0" u="none" strike="noStrike" dirty="0">
                <a:solidFill>
                  <a:srgbClr val="000000"/>
                </a:solidFill>
                <a:effectLst/>
              </a:rPr>
              <a:t>down</a:t>
            </a:r>
            <a:r>
              <a:rPr lang="en-ID" b="0" i="0" u="none" strike="noStrike" dirty="0">
                <a:solidFill>
                  <a:srgbClr val="000000"/>
                </a:solidFill>
                <a:effectLst/>
              </a:rPr>
              <a:t> to the next row.</a:t>
            </a:r>
          </a:p>
          <a:p>
            <a:pPr marL="0" indent="0" algn="l">
              <a:buNone/>
            </a:pPr>
            <a:r>
              <a:rPr lang="en-ID" b="0" i="0" u="none" strike="noStrike" dirty="0">
                <a:solidFill>
                  <a:srgbClr val="000000"/>
                </a:solidFill>
                <a:effectLst/>
              </a:rPr>
              <a:t>For example:</a:t>
            </a:r>
          </a:p>
          <a:p>
            <a:pPr algn="l">
              <a:buFont typeface="+mj-lt"/>
              <a:buAutoNum type="arabicPeriod"/>
            </a:pPr>
            <a:r>
              <a:rPr lang="en-ID" b="0" i="0" u="none" strike="noStrike" dirty="0" err="1">
                <a:solidFill>
                  <a:srgbClr val="000000"/>
                </a:solidFill>
                <a:effectLst/>
              </a:rPr>
              <a:t>Center</a:t>
            </a:r>
            <a:r>
              <a:rPr lang="en-ID" b="0" i="0" u="none" strike="noStrike" dirty="0">
                <a:solidFill>
                  <a:srgbClr val="000000"/>
                </a:solidFill>
                <a:effectLst/>
              </a:rPr>
              <a:t> on (1,3): Check the </a:t>
            </a:r>
            <a:r>
              <a:rPr lang="en-ID" b="0" i="0" u="none" strike="noStrike" dirty="0" err="1">
                <a:solidFill>
                  <a:srgbClr val="000000"/>
                </a:solidFill>
                <a:effectLst/>
              </a:rPr>
              <a:t>neighborhood</a:t>
            </a:r>
            <a:r>
              <a:rPr lang="en-ID" b="0" i="0" u="none" strike="noStrike" dirty="0">
                <a:solidFill>
                  <a:srgbClr val="000000"/>
                </a:solidFill>
                <a:effectLst/>
              </a:rPr>
              <a:t> and apply the same rule.</a:t>
            </a:r>
          </a:p>
          <a:p>
            <a:pPr algn="l">
              <a:buFont typeface="+mj-lt"/>
              <a:buAutoNum type="arabicPeriod"/>
            </a:pPr>
            <a:r>
              <a:rPr lang="en-ID" b="0" i="0" u="none" strike="noStrike" dirty="0" err="1">
                <a:solidFill>
                  <a:srgbClr val="000000"/>
                </a:solidFill>
                <a:effectLst/>
              </a:rPr>
              <a:t>Center</a:t>
            </a:r>
            <a:r>
              <a:rPr lang="en-ID" b="0" i="0" u="none" strike="noStrike" dirty="0">
                <a:solidFill>
                  <a:srgbClr val="000000"/>
                </a:solidFill>
                <a:effectLst/>
              </a:rPr>
              <a:t> on (1,4): Move to the next pixel.</a:t>
            </a:r>
          </a:p>
          <a:p>
            <a:pPr algn="l">
              <a:buFont typeface="+mj-lt"/>
              <a:buAutoNum type="arabicPeriod"/>
            </a:pPr>
            <a:r>
              <a:rPr lang="en-ID" b="0" i="0" u="none" strike="noStrike" dirty="0">
                <a:solidFill>
                  <a:srgbClr val="000000"/>
                </a:solidFill>
                <a:effectLst/>
              </a:rPr>
              <a:t>After finishing the top row, move down to the second row, </a:t>
            </a:r>
            <a:r>
              <a:rPr lang="en-ID" b="0" i="0" u="none" strike="noStrike" dirty="0" err="1">
                <a:solidFill>
                  <a:srgbClr val="000000"/>
                </a:solidFill>
                <a:effectLst/>
              </a:rPr>
              <a:t>center</a:t>
            </a:r>
            <a:r>
              <a:rPr lang="en-ID" b="0" i="0" u="none" strike="noStrike" dirty="0">
                <a:solidFill>
                  <a:srgbClr val="000000"/>
                </a:solidFill>
                <a:effectLst/>
              </a:rPr>
              <a:t> the kernel on (2,1), and repeat.</a:t>
            </a:r>
          </a:p>
          <a:p>
            <a:pPr marL="0" indent="0" algn="l">
              <a:buNone/>
            </a:pPr>
            <a:endParaRPr lang="en-ID" b="0" i="0" u="none" strike="noStrike" dirty="0">
              <a:solidFill>
                <a:srgbClr val="000000"/>
              </a:solidFill>
              <a:effectLst/>
            </a:endParaRPr>
          </a:p>
          <a:p>
            <a:endParaRPr lang="en-US" dirty="0"/>
          </a:p>
        </p:txBody>
      </p:sp>
    </p:spTree>
    <p:extLst>
      <p:ext uri="{BB962C8B-B14F-4D97-AF65-F5344CB8AC3E}">
        <p14:creationId xmlns:p14="http://schemas.microsoft.com/office/powerpoint/2010/main" val="3469154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F136-2D62-EAB8-2760-5C24ACE48211}"/>
              </a:ext>
            </a:extLst>
          </p:cNvPr>
          <p:cNvSpPr>
            <a:spLocks noGrp="1"/>
          </p:cNvSpPr>
          <p:nvPr>
            <p:ph idx="1"/>
          </p:nvPr>
        </p:nvSpPr>
        <p:spPr>
          <a:xfrm>
            <a:off x="838200" y="1078992"/>
            <a:ext cx="10515600" cy="5097971"/>
          </a:xfrm>
        </p:spPr>
        <p:txBody>
          <a:bodyPr>
            <a:normAutofit fontScale="92500" lnSpcReduction="20000"/>
          </a:bodyPr>
          <a:lstStyle/>
          <a:p>
            <a:pPr marL="0" indent="0" algn="l">
              <a:buNone/>
            </a:pPr>
            <a:r>
              <a:rPr lang="en-ID" b="1" i="0" u="none" strike="noStrike" dirty="0">
                <a:solidFill>
                  <a:srgbClr val="000000"/>
                </a:solidFill>
                <a:effectLst/>
              </a:rPr>
              <a:t>Final Eroded Image:</a:t>
            </a:r>
          </a:p>
          <a:p>
            <a:pPr marL="0" indent="0" algn="l">
              <a:buNone/>
            </a:pPr>
            <a:r>
              <a:rPr lang="en-ID" b="0" i="0" u="none" strike="noStrike" dirty="0">
                <a:solidFill>
                  <a:srgbClr val="000000"/>
                </a:solidFill>
                <a:effectLst/>
              </a:rPr>
              <a:t>After the entire image is processed using the erosion operation, the final image will look something like this (assuming the structuring element is applied thoroughly):</a:t>
            </a:r>
          </a:p>
          <a:p>
            <a:pPr marL="0" indent="0" rtl="0">
              <a:buNone/>
            </a:pPr>
            <a:r>
              <a:rPr lang="en-ID" dirty="0"/>
              <a:t>1 0 0 0 0 </a:t>
            </a:r>
          </a:p>
          <a:p>
            <a:pPr marL="0" indent="0" rtl="0">
              <a:buNone/>
            </a:pPr>
            <a:r>
              <a:rPr lang="en-ID" dirty="0"/>
              <a:t>0 0 0 0 0 </a:t>
            </a:r>
          </a:p>
          <a:p>
            <a:pPr marL="0" indent="0" rtl="0">
              <a:buNone/>
            </a:pPr>
            <a:r>
              <a:rPr lang="en-ID" dirty="0"/>
              <a:t>1 0 0 0 1 </a:t>
            </a:r>
          </a:p>
          <a:p>
            <a:pPr marL="0" indent="0" rtl="0">
              <a:buNone/>
            </a:pPr>
            <a:r>
              <a:rPr lang="en-ID" dirty="0"/>
              <a:t>0 0 0 0 0 </a:t>
            </a:r>
          </a:p>
          <a:p>
            <a:pPr marL="0" indent="0" rtl="0">
              <a:buNone/>
            </a:pPr>
            <a:r>
              <a:rPr lang="en-ID" dirty="0"/>
              <a:t>0 0 0 0 0 </a:t>
            </a:r>
          </a:p>
          <a:p>
            <a:pPr marL="0" indent="0" algn="l">
              <a:buNone/>
            </a:pPr>
            <a:r>
              <a:rPr lang="en-ID" b="0" i="0" u="none" strike="noStrike" dirty="0">
                <a:solidFill>
                  <a:srgbClr val="000000"/>
                </a:solidFill>
                <a:effectLst/>
              </a:rPr>
              <a:t>In this example:</a:t>
            </a:r>
          </a:p>
          <a:p>
            <a:pPr algn="l">
              <a:buFont typeface="Arial" panose="020B0604020202020204" pitchFamily="34" charset="0"/>
              <a:buChar char="•"/>
            </a:pPr>
            <a:r>
              <a:rPr lang="en-ID" b="0" i="0" u="none" strike="noStrike" dirty="0">
                <a:solidFill>
                  <a:srgbClr val="000000"/>
                </a:solidFill>
                <a:effectLst/>
              </a:rPr>
              <a:t>Small clusters of white pixels have been eroded away.</a:t>
            </a:r>
          </a:p>
          <a:p>
            <a:pPr algn="l">
              <a:buFont typeface="Arial" panose="020B0604020202020204" pitchFamily="34" charset="0"/>
              <a:buChar char="•"/>
            </a:pPr>
            <a:r>
              <a:rPr lang="en-ID" b="0" i="0" u="none" strike="noStrike" dirty="0">
                <a:solidFill>
                  <a:srgbClr val="000000"/>
                </a:solidFill>
                <a:effectLst/>
              </a:rPr>
              <a:t>The remaining pixels are the ones whose surrounding pixels matched the kernel configuration.</a:t>
            </a:r>
            <a:endParaRPr lang="en-US" dirty="0"/>
          </a:p>
        </p:txBody>
      </p:sp>
    </p:spTree>
    <p:extLst>
      <p:ext uri="{BB962C8B-B14F-4D97-AF65-F5344CB8AC3E}">
        <p14:creationId xmlns:p14="http://schemas.microsoft.com/office/powerpoint/2010/main" val="467731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E3AB-373D-BBD8-4FA0-D8CCEA2610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0D37C8-D494-06D5-289D-42A0174C8EE6}"/>
              </a:ext>
            </a:extLst>
          </p:cNvPr>
          <p:cNvSpPr>
            <a:spLocks noGrp="1"/>
          </p:cNvSpPr>
          <p:nvPr>
            <p:ph idx="1"/>
          </p:nvPr>
        </p:nvSpPr>
        <p:spPr/>
        <p:txBody>
          <a:bodyPr/>
          <a:lstStyle/>
          <a:p>
            <a:pPr marL="0" indent="0" algn="l">
              <a:buNone/>
            </a:pPr>
            <a:r>
              <a:rPr lang="en-ID" b="1" i="0" u="none" strike="noStrike" dirty="0">
                <a:solidFill>
                  <a:srgbClr val="000000"/>
                </a:solidFill>
                <a:effectLst/>
              </a:rPr>
              <a:t>Summary of Movement:</a:t>
            </a:r>
          </a:p>
          <a:p>
            <a:pPr algn="l">
              <a:buFont typeface="+mj-lt"/>
              <a:buAutoNum type="arabicPeriod"/>
            </a:pPr>
            <a:r>
              <a:rPr lang="en-ID" b="0" i="0" u="none" strike="noStrike" dirty="0">
                <a:solidFill>
                  <a:srgbClr val="000000"/>
                </a:solidFill>
                <a:effectLst/>
              </a:rPr>
              <a:t>The kernel starts at the top-left of the image.</a:t>
            </a:r>
          </a:p>
          <a:p>
            <a:pPr algn="l">
              <a:buFont typeface="+mj-lt"/>
              <a:buAutoNum type="arabicPeriod"/>
            </a:pPr>
            <a:r>
              <a:rPr lang="en-ID" b="0" i="0" u="none" strike="noStrike" dirty="0">
                <a:solidFill>
                  <a:srgbClr val="000000"/>
                </a:solidFill>
                <a:effectLst/>
              </a:rPr>
              <a:t>It moves </a:t>
            </a:r>
            <a:r>
              <a:rPr lang="en-ID" b="1" i="0" u="none" strike="noStrike" dirty="0">
                <a:solidFill>
                  <a:srgbClr val="000000"/>
                </a:solidFill>
                <a:effectLst/>
              </a:rPr>
              <a:t>horizontally</a:t>
            </a:r>
            <a:r>
              <a:rPr lang="en-ID" b="0" i="0" u="none" strike="noStrike" dirty="0">
                <a:solidFill>
                  <a:srgbClr val="000000"/>
                </a:solidFill>
                <a:effectLst/>
              </a:rPr>
              <a:t> across the row.</a:t>
            </a:r>
          </a:p>
          <a:p>
            <a:pPr algn="l">
              <a:buFont typeface="+mj-lt"/>
              <a:buAutoNum type="arabicPeriod"/>
            </a:pPr>
            <a:r>
              <a:rPr lang="en-ID" b="0" i="0" u="none" strike="noStrike" dirty="0">
                <a:solidFill>
                  <a:srgbClr val="000000"/>
                </a:solidFill>
                <a:effectLst/>
              </a:rPr>
              <a:t>When the end of a row is reached, it moves </a:t>
            </a:r>
            <a:r>
              <a:rPr lang="en-ID" b="1" i="0" u="none" strike="noStrike" dirty="0">
                <a:solidFill>
                  <a:srgbClr val="000000"/>
                </a:solidFill>
                <a:effectLst/>
              </a:rPr>
              <a:t>vertically</a:t>
            </a:r>
            <a:r>
              <a:rPr lang="en-ID" b="0" i="0" u="none" strike="noStrike" dirty="0">
                <a:solidFill>
                  <a:srgbClr val="000000"/>
                </a:solidFill>
                <a:effectLst/>
              </a:rPr>
              <a:t> down to the next row.</a:t>
            </a:r>
          </a:p>
          <a:p>
            <a:pPr algn="l">
              <a:buFont typeface="+mj-lt"/>
              <a:buAutoNum type="arabicPeriod"/>
            </a:pPr>
            <a:r>
              <a:rPr lang="en-ID" b="0" i="0" u="none" strike="noStrike" dirty="0">
                <a:solidFill>
                  <a:srgbClr val="000000"/>
                </a:solidFill>
                <a:effectLst/>
              </a:rPr>
              <a:t>This process continues until the kernel covers the entire image.</a:t>
            </a:r>
          </a:p>
          <a:p>
            <a:pPr marL="0" indent="0" algn="l">
              <a:buNone/>
            </a:pPr>
            <a:endParaRPr lang="en-ID" b="0" i="0" u="none" strike="noStrike" dirty="0">
              <a:solidFill>
                <a:srgbClr val="000000"/>
              </a:solidFill>
              <a:effectLst/>
            </a:endParaRPr>
          </a:p>
          <a:p>
            <a:pPr marL="0" indent="0" algn="l">
              <a:buNone/>
            </a:pPr>
            <a:r>
              <a:rPr lang="en-ID" b="0" i="0" u="none" strike="noStrike" dirty="0">
                <a:solidFill>
                  <a:srgbClr val="000000"/>
                </a:solidFill>
                <a:effectLst/>
              </a:rPr>
              <a:t>This movement is often called a </a:t>
            </a:r>
            <a:r>
              <a:rPr lang="en-ID" b="1" i="0" u="none" strike="noStrike" dirty="0">
                <a:solidFill>
                  <a:srgbClr val="000000"/>
                </a:solidFill>
                <a:effectLst/>
              </a:rPr>
              <a:t>sliding window</a:t>
            </a:r>
            <a:r>
              <a:rPr lang="en-ID" b="0" i="0" u="none" strike="noStrike" dirty="0">
                <a:solidFill>
                  <a:srgbClr val="000000"/>
                </a:solidFill>
                <a:effectLst/>
              </a:rPr>
              <a:t> operation, as the structuring element "slides" over the image, pixel by pixel.</a:t>
            </a:r>
          </a:p>
        </p:txBody>
      </p:sp>
    </p:spTree>
    <p:extLst>
      <p:ext uri="{BB962C8B-B14F-4D97-AF65-F5344CB8AC3E}">
        <p14:creationId xmlns:p14="http://schemas.microsoft.com/office/powerpoint/2010/main" val="1158095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9E7B-BD8D-55CF-DE56-8E145A68AF85}"/>
              </a:ext>
            </a:extLst>
          </p:cNvPr>
          <p:cNvSpPr>
            <a:spLocks noGrp="1"/>
          </p:cNvSpPr>
          <p:nvPr>
            <p:ph type="title"/>
          </p:nvPr>
        </p:nvSpPr>
        <p:spPr/>
        <p:txBody>
          <a:bodyPr/>
          <a:lstStyle/>
          <a:p>
            <a:r>
              <a:rPr lang="en-ID" b="1" i="0" u="none" strike="noStrike" dirty="0">
                <a:solidFill>
                  <a:srgbClr val="000000"/>
                </a:solidFill>
                <a:effectLst/>
              </a:rPr>
              <a:t>Dilation</a:t>
            </a:r>
            <a:endParaRPr lang="en-US" dirty="0"/>
          </a:p>
        </p:txBody>
      </p:sp>
      <p:sp>
        <p:nvSpPr>
          <p:cNvPr id="3" name="Content Placeholder 2">
            <a:extLst>
              <a:ext uri="{FF2B5EF4-FFF2-40B4-BE49-F238E27FC236}">
                <a16:creationId xmlns:a16="http://schemas.microsoft.com/office/drawing/2014/main" id="{153E9689-BB57-9342-4E6A-810C3859A346}"/>
              </a:ext>
            </a:extLst>
          </p:cNvPr>
          <p:cNvSpPr>
            <a:spLocks noGrp="1"/>
          </p:cNvSpPr>
          <p:nvPr>
            <p:ph idx="1"/>
          </p:nvPr>
        </p:nvSpPr>
        <p:spPr/>
        <p:txBody>
          <a:bodyPr/>
          <a:lstStyle/>
          <a:p>
            <a:pPr marL="0" indent="0" algn="l">
              <a:buNone/>
            </a:pPr>
            <a:r>
              <a:rPr lang="en-ID" b="1" i="0" u="none" strike="noStrike" dirty="0">
                <a:solidFill>
                  <a:srgbClr val="000000"/>
                </a:solidFill>
                <a:effectLst/>
              </a:rPr>
              <a:t>Process:</a:t>
            </a:r>
            <a:endParaRPr lang="en-ID" b="0" i="0" u="none" strike="noStrike" dirty="0">
              <a:solidFill>
                <a:srgbClr val="000000"/>
              </a:solidFill>
              <a:effectLst/>
            </a:endParaRPr>
          </a:p>
          <a:p>
            <a:pPr marL="514350" indent="-514350" algn="l">
              <a:buFont typeface="+mj-lt"/>
              <a:buAutoNum type="arabicPeriod"/>
            </a:pPr>
            <a:r>
              <a:rPr lang="en-ID" b="1" i="0" u="none" strike="noStrike" dirty="0">
                <a:solidFill>
                  <a:srgbClr val="000000"/>
                </a:solidFill>
                <a:effectLst/>
              </a:rPr>
              <a:t>Place the structuring element:</a:t>
            </a:r>
            <a:r>
              <a:rPr lang="en-ID" b="0" i="0" u="none" strike="noStrike" dirty="0">
                <a:solidFill>
                  <a:srgbClr val="000000"/>
                </a:solidFill>
                <a:effectLst/>
              </a:rPr>
              <a:t> Place the structuring element at each pixel in the image.</a:t>
            </a:r>
          </a:p>
          <a:p>
            <a:pPr marL="514350" indent="-514350" algn="l">
              <a:buFont typeface="+mj-lt"/>
              <a:buAutoNum type="arabicPeriod"/>
            </a:pPr>
            <a:r>
              <a:rPr lang="en-ID" b="1" i="0" u="none" strike="noStrike" dirty="0">
                <a:solidFill>
                  <a:srgbClr val="000000"/>
                </a:solidFill>
                <a:effectLst/>
              </a:rPr>
              <a:t>Check for overlap:</a:t>
            </a:r>
            <a:r>
              <a:rPr lang="en-ID" b="0" i="0" u="none" strike="noStrike" dirty="0">
                <a:solidFill>
                  <a:srgbClr val="000000"/>
                </a:solidFill>
                <a:effectLst/>
              </a:rPr>
              <a:t> If any of the pixels in the structuring element overlap with an object pixel, the current pixel is set to 1.</a:t>
            </a:r>
          </a:p>
          <a:p>
            <a:pPr marL="514350" indent="-514350" algn="l">
              <a:buFont typeface="+mj-lt"/>
              <a:buAutoNum type="arabicPeriod"/>
            </a:pPr>
            <a:r>
              <a:rPr lang="en-ID" b="1" i="0" u="none" strike="noStrike" dirty="0">
                <a:solidFill>
                  <a:srgbClr val="000000"/>
                </a:solidFill>
                <a:effectLst/>
              </a:rPr>
              <a:t>Add pixels:</a:t>
            </a:r>
            <a:r>
              <a:rPr lang="en-ID" b="0" i="0" u="none" strike="noStrike" dirty="0">
                <a:solidFill>
                  <a:srgbClr val="000000"/>
                </a:solidFill>
                <a:effectLst/>
              </a:rPr>
              <a:t> This process adds pixels to the boundaries of objects.</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Effect:</a:t>
            </a:r>
            <a:r>
              <a:rPr lang="en-ID" b="0" i="0" u="none" strike="noStrike" dirty="0">
                <a:solidFill>
                  <a:srgbClr val="000000"/>
                </a:solidFill>
                <a:effectLst/>
              </a:rPr>
              <a:t> Dilation expands objects and fills in holes.</a:t>
            </a:r>
          </a:p>
          <a:p>
            <a:endParaRPr lang="en-US" dirty="0"/>
          </a:p>
        </p:txBody>
      </p:sp>
    </p:spTree>
    <p:extLst>
      <p:ext uri="{BB962C8B-B14F-4D97-AF65-F5344CB8AC3E}">
        <p14:creationId xmlns:p14="http://schemas.microsoft.com/office/powerpoint/2010/main" val="2157429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4AA7B-A4EF-8898-6098-B3855167A6FD}"/>
              </a:ext>
            </a:extLst>
          </p:cNvPr>
          <p:cNvPicPr>
            <a:picLocks noChangeAspect="1"/>
          </p:cNvPicPr>
          <p:nvPr/>
        </p:nvPicPr>
        <p:blipFill>
          <a:blip r:embed="rId2"/>
          <a:stretch>
            <a:fillRect/>
          </a:stretch>
        </p:blipFill>
        <p:spPr>
          <a:xfrm>
            <a:off x="845820" y="429006"/>
            <a:ext cx="4722876" cy="2361438"/>
          </a:xfrm>
          <a:prstGeom prst="rect">
            <a:avLst/>
          </a:prstGeom>
        </p:spPr>
      </p:pic>
      <p:pic>
        <p:nvPicPr>
          <p:cNvPr id="5" name="Picture 4">
            <a:extLst>
              <a:ext uri="{FF2B5EF4-FFF2-40B4-BE49-F238E27FC236}">
                <a16:creationId xmlns:a16="http://schemas.microsoft.com/office/drawing/2014/main" id="{AAF58FB4-F6D2-3BB7-BE88-B1393FC78037}"/>
              </a:ext>
            </a:extLst>
          </p:cNvPr>
          <p:cNvPicPr>
            <a:picLocks noChangeAspect="1"/>
          </p:cNvPicPr>
          <p:nvPr/>
        </p:nvPicPr>
        <p:blipFill>
          <a:blip r:embed="rId3"/>
          <a:stretch>
            <a:fillRect/>
          </a:stretch>
        </p:blipFill>
        <p:spPr>
          <a:xfrm>
            <a:off x="3809492" y="3050286"/>
            <a:ext cx="4965700" cy="3295650"/>
          </a:xfrm>
          <a:prstGeom prst="rect">
            <a:avLst/>
          </a:prstGeom>
        </p:spPr>
      </p:pic>
    </p:spTree>
    <p:extLst>
      <p:ext uri="{BB962C8B-B14F-4D97-AF65-F5344CB8AC3E}">
        <p14:creationId xmlns:p14="http://schemas.microsoft.com/office/powerpoint/2010/main" val="2648381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FA836-9DAA-D0ED-7AFB-4486ECAEC321}"/>
              </a:ext>
            </a:extLst>
          </p:cNvPr>
          <p:cNvPicPr>
            <a:picLocks noChangeAspect="1"/>
          </p:cNvPicPr>
          <p:nvPr/>
        </p:nvPicPr>
        <p:blipFill>
          <a:blip r:embed="rId2"/>
          <a:stretch>
            <a:fillRect/>
          </a:stretch>
        </p:blipFill>
        <p:spPr>
          <a:xfrm>
            <a:off x="2679192" y="3311652"/>
            <a:ext cx="6184900" cy="3092450"/>
          </a:xfrm>
          <a:prstGeom prst="rect">
            <a:avLst/>
          </a:prstGeom>
        </p:spPr>
      </p:pic>
      <p:pic>
        <p:nvPicPr>
          <p:cNvPr id="3" name="Picture 2">
            <a:extLst>
              <a:ext uri="{FF2B5EF4-FFF2-40B4-BE49-F238E27FC236}">
                <a16:creationId xmlns:a16="http://schemas.microsoft.com/office/drawing/2014/main" id="{526B62EF-DE22-45E6-E071-5A2F00B2A9FA}"/>
              </a:ext>
            </a:extLst>
          </p:cNvPr>
          <p:cNvPicPr>
            <a:picLocks noChangeAspect="1"/>
          </p:cNvPicPr>
          <p:nvPr/>
        </p:nvPicPr>
        <p:blipFill>
          <a:blip r:embed="rId3"/>
          <a:stretch>
            <a:fillRect/>
          </a:stretch>
        </p:blipFill>
        <p:spPr>
          <a:xfrm>
            <a:off x="109727" y="100584"/>
            <a:ext cx="5075595" cy="3520853"/>
          </a:xfrm>
          <a:prstGeom prst="rect">
            <a:avLst/>
          </a:prstGeom>
        </p:spPr>
      </p:pic>
    </p:spTree>
    <p:extLst>
      <p:ext uri="{BB962C8B-B14F-4D97-AF65-F5344CB8AC3E}">
        <p14:creationId xmlns:p14="http://schemas.microsoft.com/office/powerpoint/2010/main" val="164823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D2DB-E521-55E1-743F-3A9E704B3182}"/>
              </a:ext>
            </a:extLst>
          </p:cNvPr>
          <p:cNvSpPr>
            <a:spLocks noGrp="1"/>
          </p:cNvSpPr>
          <p:nvPr>
            <p:ph type="title"/>
          </p:nvPr>
        </p:nvSpPr>
        <p:spPr/>
        <p:txBody>
          <a:bodyPr/>
          <a:lstStyle/>
          <a:p>
            <a:r>
              <a:rPr lang="en-US" dirty="0"/>
              <a:t>Erosion and Dilation</a:t>
            </a:r>
          </a:p>
        </p:txBody>
      </p:sp>
      <p:sp>
        <p:nvSpPr>
          <p:cNvPr id="5" name="TextBox 4">
            <a:extLst>
              <a:ext uri="{FF2B5EF4-FFF2-40B4-BE49-F238E27FC236}">
                <a16:creationId xmlns:a16="http://schemas.microsoft.com/office/drawing/2014/main" id="{754B0261-AB29-F043-6580-28A1B75B4CEC}"/>
              </a:ext>
            </a:extLst>
          </p:cNvPr>
          <p:cNvSpPr txBox="1"/>
          <p:nvPr/>
        </p:nvSpPr>
        <p:spPr>
          <a:xfrm>
            <a:off x="3050628" y="3244334"/>
            <a:ext cx="6101254" cy="369332"/>
          </a:xfrm>
          <a:prstGeom prst="rect">
            <a:avLst/>
          </a:prstGeom>
          <a:noFill/>
        </p:spPr>
        <p:txBody>
          <a:bodyPr wrap="square">
            <a:spAutoFit/>
          </a:bodyPr>
          <a:lstStyle/>
          <a:p>
            <a:r>
              <a:rPr lang="en-US" dirty="0">
                <a:hlinkClick r:id="rId2"/>
              </a:rPr>
              <a:t>https://</a:t>
            </a:r>
            <a:r>
              <a:rPr lang="en-US" dirty="0" err="1">
                <a:hlinkClick r:id="rId2"/>
              </a:rPr>
              <a:t>youtu.be</a:t>
            </a:r>
            <a:r>
              <a:rPr lang="en-US" dirty="0">
                <a:hlinkClick r:id="rId2"/>
              </a:rPr>
              <a:t>/uUweXBmm978?si=</a:t>
            </a:r>
            <a:r>
              <a:rPr lang="en-US" dirty="0" err="1">
                <a:hlinkClick r:id="rId2"/>
              </a:rPr>
              <a:t>ofNIGhLoL_sGRDBc</a:t>
            </a:r>
            <a:endParaRPr lang="en-US" dirty="0"/>
          </a:p>
        </p:txBody>
      </p:sp>
    </p:spTree>
    <p:extLst>
      <p:ext uri="{BB962C8B-B14F-4D97-AF65-F5344CB8AC3E}">
        <p14:creationId xmlns:p14="http://schemas.microsoft.com/office/powerpoint/2010/main" val="422471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05DB-FA39-9926-1DE4-D07BF765FC3D}"/>
              </a:ext>
            </a:extLst>
          </p:cNvPr>
          <p:cNvSpPr>
            <a:spLocks noGrp="1"/>
          </p:cNvSpPr>
          <p:nvPr>
            <p:ph type="title"/>
          </p:nvPr>
        </p:nvSpPr>
        <p:spPr/>
        <p:txBody>
          <a:bodyPr/>
          <a:lstStyle/>
          <a:p>
            <a:r>
              <a:rPr lang="en-ID" b="1" i="0" u="none" strike="noStrike" dirty="0">
                <a:solidFill>
                  <a:srgbClr val="000000"/>
                </a:solidFill>
                <a:effectLst/>
              </a:rPr>
              <a:t>Smoothing Averaging:</a:t>
            </a:r>
            <a:endParaRPr lang="en-US" dirty="0"/>
          </a:p>
        </p:txBody>
      </p:sp>
      <p:sp>
        <p:nvSpPr>
          <p:cNvPr id="3" name="Content Placeholder 2">
            <a:extLst>
              <a:ext uri="{FF2B5EF4-FFF2-40B4-BE49-F238E27FC236}">
                <a16:creationId xmlns:a16="http://schemas.microsoft.com/office/drawing/2014/main" id="{5566C169-8E92-9B1B-078F-CE3377D78A13}"/>
              </a:ext>
            </a:extLst>
          </p:cNvPr>
          <p:cNvSpPr>
            <a:spLocks noGrp="1"/>
          </p:cNvSpPr>
          <p:nvPr>
            <p:ph idx="1"/>
          </p:nvPr>
        </p:nvSpPr>
        <p:spPr/>
        <p:txBody>
          <a:bodyPr/>
          <a:lstStyle/>
          <a:p>
            <a:pPr marL="0" indent="0" algn="l">
              <a:buNone/>
            </a:pPr>
            <a:r>
              <a:rPr lang="en-ID" b="1" i="0" u="none" strike="noStrike" dirty="0">
                <a:solidFill>
                  <a:srgbClr val="000000"/>
                </a:solidFill>
                <a:effectLst/>
              </a:rPr>
              <a:t>A Technique for Noise Reduction</a:t>
            </a:r>
          </a:p>
          <a:p>
            <a:pPr marL="0" indent="0" algn="l">
              <a:buNone/>
            </a:pPr>
            <a:r>
              <a:rPr lang="en-ID" b="1" i="0" u="none" strike="noStrike" dirty="0">
                <a:solidFill>
                  <a:srgbClr val="000000"/>
                </a:solidFill>
                <a:effectLst/>
              </a:rPr>
              <a:t>Smoothing averaging</a:t>
            </a:r>
            <a:r>
              <a:rPr lang="en-ID" b="0" i="0" u="none" strike="noStrike" dirty="0">
                <a:solidFill>
                  <a:srgbClr val="000000"/>
                </a:solidFill>
                <a:effectLst/>
              </a:rPr>
              <a:t> is a simple technique used to reduce noise in images. It involves replacing the value of each pixel with the average of the pixel values in its </a:t>
            </a:r>
            <a:r>
              <a:rPr lang="en-ID" b="0" i="0" u="none" strike="noStrike" dirty="0" err="1">
                <a:solidFill>
                  <a:srgbClr val="000000"/>
                </a:solidFill>
                <a:effectLst/>
              </a:rPr>
              <a:t>neighborhood</a:t>
            </a:r>
            <a:r>
              <a:rPr lang="en-ID" b="0" i="0" u="none" strike="noStrike" dirty="0">
                <a:solidFill>
                  <a:srgbClr val="000000"/>
                </a:solidFill>
                <a:effectLst/>
              </a:rPr>
              <a:t>. This process helps to smooth out random fluctuations in the image intensity, making the image appear less noisy.</a:t>
            </a:r>
          </a:p>
          <a:p>
            <a:endParaRPr lang="en-US" dirty="0"/>
          </a:p>
        </p:txBody>
      </p:sp>
    </p:spTree>
    <p:extLst>
      <p:ext uri="{BB962C8B-B14F-4D97-AF65-F5344CB8AC3E}">
        <p14:creationId xmlns:p14="http://schemas.microsoft.com/office/powerpoint/2010/main" val="421421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D767-8CB8-1EC9-4C6A-56E84FFABCEA}"/>
              </a:ext>
            </a:extLst>
          </p:cNvPr>
          <p:cNvSpPr>
            <a:spLocks noGrp="1"/>
          </p:cNvSpPr>
          <p:nvPr>
            <p:ph type="title"/>
          </p:nvPr>
        </p:nvSpPr>
        <p:spPr/>
        <p:txBody>
          <a:bodyPr/>
          <a:lstStyle/>
          <a:p>
            <a:r>
              <a:rPr lang="en-ID" b="1" i="0" u="none" strike="noStrike" dirty="0">
                <a:solidFill>
                  <a:srgbClr val="000000"/>
                </a:solidFill>
                <a:effectLst/>
              </a:rPr>
              <a:t>Opening</a:t>
            </a:r>
            <a:endParaRPr lang="en-US" dirty="0"/>
          </a:p>
        </p:txBody>
      </p:sp>
      <p:sp>
        <p:nvSpPr>
          <p:cNvPr id="3" name="Content Placeholder 2">
            <a:extLst>
              <a:ext uri="{FF2B5EF4-FFF2-40B4-BE49-F238E27FC236}">
                <a16:creationId xmlns:a16="http://schemas.microsoft.com/office/drawing/2014/main" id="{8E888BAA-D8A1-6340-5835-8B92F653AAD7}"/>
              </a:ext>
            </a:extLst>
          </p:cNvPr>
          <p:cNvSpPr>
            <a:spLocks noGrp="1"/>
          </p:cNvSpPr>
          <p:nvPr>
            <p:ph idx="1"/>
          </p:nvPr>
        </p:nvSpPr>
        <p:spPr/>
        <p:txBody>
          <a:bodyPr/>
          <a:lstStyle/>
          <a:p>
            <a:pPr marL="0" indent="0" algn="l">
              <a:buNone/>
            </a:pPr>
            <a:r>
              <a:rPr lang="en-ID" b="1" i="0" u="none" strike="noStrike" dirty="0">
                <a:solidFill>
                  <a:srgbClr val="000000"/>
                </a:solidFill>
                <a:effectLst/>
              </a:rPr>
              <a:t>Process:</a:t>
            </a:r>
          </a:p>
          <a:p>
            <a:pPr marL="0" indent="0" algn="l">
              <a:buNone/>
            </a:pPr>
            <a:endParaRPr lang="en-ID" b="1" i="0" u="none" strike="noStrike" dirty="0">
              <a:solidFill>
                <a:srgbClr val="000000"/>
              </a:solidFill>
              <a:effectLst/>
            </a:endParaRPr>
          </a:p>
          <a:p>
            <a:pPr marL="514350" indent="-514350" algn="l">
              <a:buFont typeface="+mj-lt"/>
              <a:buAutoNum type="arabicPeriod"/>
            </a:pPr>
            <a:r>
              <a:rPr lang="en-ID" b="1" i="0" u="none" strike="noStrike" dirty="0">
                <a:solidFill>
                  <a:srgbClr val="000000"/>
                </a:solidFill>
                <a:effectLst/>
              </a:rPr>
              <a:t>Erosion:</a:t>
            </a:r>
            <a:r>
              <a:rPr lang="en-ID" b="0" i="0" u="none" strike="noStrike" dirty="0">
                <a:solidFill>
                  <a:srgbClr val="000000"/>
                </a:solidFill>
                <a:effectLst/>
              </a:rPr>
              <a:t> Apply erosion to the image.</a:t>
            </a:r>
          </a:p>
          <a:p>
            <a:pPr marL="514350" indent="-514350" algn="l">
              <a:buFont typeface="+mj-lt"/>
              <a:buAutoNum type="arabicPeriod"/>
            </a:pPr>
            <a:r>
              <a:rPr lang="en-ID" b="1" i="0" u="none" strike="noStrike" dirty="0">
                <a:solidFill>
                  <a:srgbClr val="000000"/>
                </a:solidFill>
                <a:effectLst/>
              </a:rPr>
              <a:t>Dilation:</a:t>
            </a:r>
            <a:r>
              <a:rPr lang="en-ID" b="0" i="0" u="none" strike="noStrike" dirty="0">
                <a:solidFill>
                  <a:srgbClr val="000000"/>
                </a:solidFill>
                <a:effectLst/>
              </a:rPr>
              <a:t> Apply dilation to the eroded image.</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Effect:</a:t>
            </a:r>
            <a:r>
              <a:rPr lang="en-ID" b="0" i="0" u="none" strike="noStrike" dirty="0">
                <a:solidFill>
                  <a:srgbClr val="000000"/>
                </a:solidFill>
                <a:effectLst/>
              </a:rPr>
              <a:t> Opening removes small objects and noise while preserving the overall shape of larger objects.</a:t>
            </a:r>
          </a:p>
          <a:p>
            <a:endParaRPr lang="en-US" dirty="0"/>
          </a:p>
        </p:txBody>
      </p:sp>
    </p:spTree>
    <p:extLst>
      <p:ext uri="{BB962C8B-B14F-4D97-AF65-F5344CB8AC3E}">
        <p14:creationId xmlns:p14="http://schemas.microsoft.com/office/powerpoint/2010/main" val="4136934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7EBB-609F-65F1-6407-A7B47E98553B}"/>
              </a:ext>
            </a:extLst>
          </p:cNvPr>
          <p:cNvSpPr>
            <a:spLocks noGrp="1"/>
          </p:cNvSpPr>
          <p:nvPr>
            <p:ph type="title"/>
          </p:nvPr>
        </p:nvSpPr>
        <p:spPr/>
        <p:txBody>
          <a:bodyPr/>
          <a:lstStyle/>
          <a:p>
            <a:r>
              <a:rPr lang="en-ID" b="1" i="0" u="none" strike="noStrike" dirty="0">
                <a:solidFill>
                  <a:srgbClr val="000000"/>
                </a:solidFill>
                <a:effectLst/>
              </a:rPr>
              <a:t>Closing</a:t>
            </a:r>
            <a:endParaRPr lang="en-US" dirty="0"/>
          </a:p>
        </p:txBody>
      </p:sp>
      <p:sp>
        <p:nvSpPr>
          <p:cNvPr id="3" name="Content Placeholder 2">
            <a:extLst>
              <a:ext uri="{FF2B5EF4-FFF2-40B4-BE49-F238E27FC236}">
                <a16:creationId xmlns:a16="http://schemas.microsoft.com/office/drawing/2014/main" id="{1295EF98-CF32-1A96-AE66-75597D9CD371}"/>
              </a:ext>
            </a:extLst>
          </p:cNvPr>
          <p:cNvSpPr>
            <a:spLocks noGrp="1"/>
          </p:cNvSpPr>
          <p:nvPr>
            <p:ph idx="1"/>
          </p:nvPr>
        </p:nvSpPr>
        <p:spPr/>
        <p:txBody>
          <a:bodyPr/>
          <a:lstStyle/>
          <a:p>
            <a:pPr marL="0" indent="0" algn="l">
              <a:buNone/>
            </a:pPr>
            <a:r>
              <a:rPr lang="en-ID" b="1" i="0" u="none" strike="noStrike" dirty="0">
                <a:solidFill>
                  <a:srgbClr val="000000"/>
                </a:solidFill>
                <a:effectLst/>
              </a:rPr>
              <a:t>Process:</a:t>
            </a:r>
          </a:p>
          <a:p>
            <a:pPr marL="0" indent="0" algn="l">
              <a:buNone/>
            </a:pPr>
            <a:endParaRPr lang="en-ID" b="0" i="0" u="none" strike="noStrike" dirty="0">
              <a:solidFill>
                <a:srgbClr val="000000"/>
              </a:solidFill>
              <a:effectLst/>
            </a:endParaRPr>
          </a:p>
          <a:p>
            <a:pPr marL="514350" indent="-514350" algn="l">
              <a:buFont typeface="+mj-lt"/>
              <a:buAutoNum type="arabicPeriod"/>
            </a:pPr>
            <a:r>
              <a:rPr lang="en-ID" b="1" i="0" u="none" strike="noStrike" dirty="0">
                <a:solidFill>
                  <a:srgbClr val="000000"/>
                </a:solidFill>
                <a:effectLst/>
              </a:rPr>
              <a:t>Dilation:</a:t>
            </a:r>
            <a:r>
              <a:rPr lang="en-ID" b="0" i="0" u="none" strike="noStrike" dirty="0">
                <a:solidFill>
                  <a:srgbClr val="000000"/>
                </a:solidFill>
                <a:effectLst/>
              </a:rPr>
              <a:t> Apply dilation to the image.</a:t>
            </a:r>
          </a:p>
          <a:p>
            <a:pPr marL="514350" indent="-514350" algn="l">
              <a:buFont typeface="+mj-lt"/>
              <a:buAutoNum type="arabicPeriod"/>
            </a:pPr>
            <a:r>
              <a:rPr lang="en-ID" b="1" i="0" u="none" strike="noStrike" dirty="0">
                <a:solidFill>
                  <a:srgbClr val="000000"/>
                </a:solidFill>
                <a:effectLst/>
              </a:rPr>
              <a:t>Erosion:</a:t>
            </a:r>
            <a:r>
              <a:rPr lang="en-ID" b="0" i="0" u="none" strike="noStrike" dirty="0">
                <a:solidFill>
                  <a:srgbClr val="000000"/>
                </a:solidFill>
                <a:effectLst/>
              </a:rPr>
              <a:t> Apply erosion to the dilated image.</a:t>
            </a:r>
          </a:p>
          <a:p>
            <a:pPr marL="0" indent="0" algn="l">
              <a:buNone/>
            </a:pPr>
            <a:endParaRPr lang="en-ID" b="1" i="0" u="none" strike="noStrike" dirty="0">
              <a:solidFill>
                <a:srgbClr val="000000"/>
              </a:solidFill>
              <a:effectLst/>
            </a:endParaRPr>
          </a:p>
          <a:p>
            <a:pPr marL="0" indent="0" algn="l">
              <a:buNone/>
            </a:pPr>
            <a:r>
              <a:rPr lang="en-ID" b="1" i="0" u="none" strike="noStrike" dirty="0">
                <a:solidFill>
                  <a:srgbClr val="000000"/>
                </a:solidFill>
                <a:effectLst/>
              </a:rPr>
              <a:t>Effect:</a:t>
            </a:r>
            <a:r>
              <a:rPr lang="en-ID" b="0" i="0" u="none" strike="noStrike" dirty="0">
                <a:solidFill>
                  <a:srgbClr val="000000"/>
                </a:solidFill>
                <a:effectLst/>
              </a:rPr>
              <a:t> Closing fills in holes and connects nearby objects.</a:t>
            </a:r>
          </a:p>
          <a:p>
            <a:endParaRPr lang="en-US" dirty="0"/>
          </a:p>
        </p:txBody>
      </p:sp>
    </p:spTree>
    <p:extLst>
      <p:ext uri="{BB962C8B-B14F-4D97-AF65-F5344CB8AC3E}">
        <p14:creationId xmlns:p14="http://schemas.microsoft.com/office/powerpoint/2010/main" val="2752584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12B9-2ACE-C4CC-337C-ED473658F4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83B72F-3B2C-6B80-D035-C001F003A730}"/>
              </a:ext>
            </a:extLst>
          </p:cNvPr>
          <p:cNvSpPr>
            <a:spLocks noGrp="1"/>
          </p:cNvSpPr>
          <p:nvPr>
            <p:ph idx="1"/>
          </p:nvPr>
        </p:nvSpPr>
        <p:spPr/>
        <p:txBody>
          <a:bodyPr>
            <a:normAutofit fontScale="70000" lnSpcReduction="20000"/>
          </a:bodyPr>
          <a:lstStyle/>
          <a:p>
            <a:pPr algn="l"/>
            <a:r>
              <a:rPr lang="en-ID" b="0" i="0" u="none" strike="noStrike" dirty="0">
                <a:solidFill>
                  <a:srgbClr val="000000"/>
                </a:solidFill>
                <a:effectLst/>
              </a:rPr>
              <a:t>The size and shape of the structuring element used in morphological operations can significantly affect the results. Here are some guidelines for choosing a suitable structuring element:</a:t>
            </a:r>
          </a:p>
          <a:p>
            <a:pPr algn="l"/>
            <a:r>
              <a:rPr lang="en-ID" b="1" i="0" u="none" strike="noStrike" dirty="0">
                <a:solidFill>
                  <a:srgbClr val="000000"/>
                </a:solidFill>
                <a:effectLst/>
              </a:rPr>
              <a:t>1. Size:</a:t>
            </a:r>
            <a:endParaRPr lang="en-ID" b="0" i="0" u="none" strike="noStrike" dirty="0">
              <a:solidFill>
                <a:srgbClr val="000000"/>
              </a:solidFill>
              <a:effectLst/>
            </a:endParaRPr>
          </a:p>
          <a:p>
            <a:pPr algn="l">
              <a:buFont typeface="Arial" panose="020B0604020202020204" pitchFamily="34" charset="0"/>
              <a:buChar char="•"/>
            </a:pPr>
            <a:r>
              <a:rPr lang="en-ID" b="1" i="0" u="none" strike="noStrike" dirty="0">
                <a:solidFill>
                  <a:srgbClr val="000000"/>
                </a:solidFill>
                <a:effectLst/>
              </a:rPr>
              <a:t>Small structuring elements:</a:t>
            </a:r>
            <a:r>
              <a:rPr lang="en-ID" b="0" i="0" u="none" strike="noStrike" dirty="0">
                <a:solidFill>
                  <a:srgbClr val="000000"/>
                </a:solidFill>
                <a:effectLst/>
              </a:rPr>
              <a:t> These are typically used for removing small details or noise.</a:t>
            </a:r>
          </a:p>
          <a:p>
            <a:pPr algn="l">
              <a:buFont typeface="Arial" panose="020B0604020202020204" pitchFamily="34" charset="0"/>
              <a:buChar char="•"/>
            </a:pPr>
            <a:r>
              <a:rPr lang="en-ID" b="1" i="0" u="none" strike="noStrike" dirty="0">
                <a:solidFill>
                  <a:srgbClr val="000000"/>
                </a:solidFill>
                <a:effectLst/>
              </a:rPr>
              <a:t>Large structuring elements:</a:t>
            </a:r>
            <a:r>
              <a:rPr lang="en-ID" b="0" i="0" u="none" strike="noStrike" dirty="0">
                <a:solidFill>
                  <a:srgbClr val="000000"/>
                </a:solidFill>
                <a:effectLst/>
              </a:rPr>
              <a:t> These are typically used for filling in holes or connecting nearby objects.</a:t>
            </a:r>
          </a:p>
          <a:p>
            <a:pPr algn="l"/>
            <a:r>
              <a:rPr lang="en-ID" b="0" i="0" u="none" strike="noStrike" dirty="0">
                <a:solidFill>
                  <a:srgbClr val="000000"/>
                </a:solidFill>
                <a:effectLst/>
              </a:rPr>
              <a:t>The size of the structuring element should be chosen based on the size of the features you want to modify.</a:t>
            </a:r>
          </a:p>
          <a:p>
            <a:pPr algn="l"/>
            <a:r>
              <a:rPr lang="en-ID" b="1" i="0" u="none" strike="noStrike" dirty="0">
                <a:solidFill>
                  <a:srgbClr val="000000"/>
                </a:solidFill>
                <a:effectLst/>
              </a:rPr>
              <a:t>2. Shape:</a:t>
            </a:r>
            <a:endParaRPr lang="en-ID" b="0" i="0" u="none" strike="noStrike" dirty="0">
              <a:solidFill>
                <a:srgbClr val="000000"/>
              </a:solidFill>
              <a:effectLst/>
            </a:endParaRPr>
          </a:p>
          <a:p>
            <a:pPr algn="l">
              <a:buFont typeface="Arial" panose="020B0604020202020204" pitchFamily="34" charset="0"/>
              <a:buChar char="•"/>
            </a:pPr>
            <a:r>
              <a:rPr lang="en-ID" b="1" i="0" u="none" strike="noStrike" dirty="0">
                <a:solidFill>
                  <a:srgbClr val="000000"/>
                </a:solidFill>
                <a:effectLst/>
              </a:rPr>
              <a:t>Square or rectangular structuring elements:</a:t>
            </a:r>
            <a:r>
              <a:rPr lang="en-ID" b="0" i="0" u="none" strike="noStrike" dirty="0">
                <a:solidFill>
                  <a:srgbClr val="000000"/>
                </a:solidFill>
                <a:effectLst/>
              </a:rPr>
              <a:t> These are the most common shapes. They are suitable for general-purpose morphological operations.</a:t>
            </a:r>
          </a:p>
          <a:p>
            <a:pPr algn="l">
              <a:buFont typeface="Arial" panose="020B0604020202020204" pitchFamily="34" charset="0"/>
              <a:buChar char="•"/>
            </a:pPr>
            <a:r>
              <a:rPr lang="en-ID" b="1" i="0" u="none" strike="noStrike" dirty="0">
                <a:solidFill>
                  <a:srgbClr val="000000"/>
                </a:solidFill>
                <a:effectLst/>
              </a:rPr>
              <a:t>Circular structuring elements:</a:t>
            </a:r>
            <a:r>
              <a:rPr lang="en-ID" b="0" i="0" u="none" strike="noStrike" dirty="0">
                <a:solidFill>
                  <a:srgbClr val="000000"/>
                </a:solidFill>
                <a:effectLst/>
              </a:rPr>
              <a:t> These are useful for removing or adding circular features.</a:t>
            </a:r>
          </a:p>
          <a:p>
            <a:pPr algn="l">
              <a:buFont typeface="Arial" panose="020B0604020202020204" pitchFamily="34" charset="0"/>
              <a:buChar char="•"/>
            </a:pPr>
            <a:r>
              <a:rPr lang="en-ID" b="1" i="0" u="none" strike="noStrike" dirty="0">
                <a:solidFill>
                  <a:srgbClr val="000000"/>
                </a:solidFill>
                <a:effectLst/>
              </a:rPr>
              <a:t>Cross-shaped structuring elements:</a:t>
            </a:r>
            <a:r>
              <a:rPr lang="en-ID" b="0" i="0" u="none" strike="noStrike" dirty="0">
                <a:solidFill>
                  <a:srgbClr val="000000"/>
                </a:solidFill>
                <a:effectLst/>
              </a:rPr>
              <a:t> These are useful for removing or adding horizontal or vertical lines.</a:t>
            </a:r>
          </a:p>
          <a:p>
            <a:endParaRPr lang="en-US" dirty="0"/>
          </a:p>
        </p:txBody>
      </p:sp>
    </p:spTree>
    <p:extLst>
      <p:ext uri="{BB962C8B-B14F-4D97-AF65-F5344CB8AC3E}">
        <p14:creationId xmlns:p14="http://schemas.microsoft.com/office/powerpoint/2010/main" val="11155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041A-0134-0BB9-D161-0A6FFCB50A7C}"/>
              </a:ext>
            </a:extLst>
          </p:cNvPr>
          <p:cNvSpPr>
            <a:spLocks noGrp="1"/>
          </p:cNvSpPr>
          <p:nvPr>
            <p:ph type="title"/>
          </p:nvPr>
        </p:nvSpPr>
        <p:spPr/>
        <p:txBody>
          <a:bodyPr/>
          <a:lstStyle/>
          <a:p>
            <a:r>
              <a:rPr lang="en-US" dirty="0"/>
              <a:t>Opening and Closing</a:t>
            </a:r>
          </a:p>
        </p:txBody>
      </p:sp>
      <p:sp>
        <p:nvSpPr>
          <p:cNvPr id="5" name="TextBox 4">
            <a:extLst>
              <a:ext uri="{FF2B5EF4-FFF2-40B4-BE49-F238E27FC236}">
                <a16:creationId xmlns:a16="http://schemas.microsoft.com/office/drawing/2014/main" id="{FBDB0EDF-63D7-237C-A714-ED928480365E}"/>
              </a:ext>
            </a:extLst>
          </p:cNvPr>
          <p:cNvSpPr txBox="1"/>
          <p:nvPr/>
        </p:nvSpPr>
        <p:spPr>
          <a:xfrm>
            <a:off x="3050628" y="3244334"/>
            <a:ext cx="6101254" cy="369332"/>
          </a:xfrm>
          <a:prstGeom prst="rect">
            <a:avLst/>
          </a:prstGeom>
          <a:noFill/>
        </p:spPr>
        <p:txBody>
          <a:bodyPr wrap="square">
            <a:spAutoFit/>
          </a:bodyPr>
          <a:lstStyle/>
          <a:p>
            <a:r>
              <a:rPr lang="en-US" dirty="0">
                <a:hlinkClick r:id="rId2"/>
              </a:rPr>
              <a:t>https://</a:t>
            </a:r>
            <a:r>
              <a:rPr lang="en-US" dirty="0" err="1">
                <a:hlinkClick r:id="rId2"/>
              </a:rPr>
              <a:t>youtu.be</a:t>
            </a:r>
            <a:r>
              <a:rPr lang="en-US" dirty="0">
                <a:hlinkClick r:id="rId2"/>
              </a:rPr>
              <a:t>/1owu136z1zI?si=MGsYvwOy5FbaOasp</a:t>
            </a:r>
            <a:endParaRPr lang="en-US" dirty="0"/>
          </a:p>
        </p:txBody>
      </p:sp>
    </p:spTree>
    <p:extLst>
      <p:ext uri="{BB962C8B-B14F-4D97-AF65-F5344CB8AC3E}">
        <p14:creationId xmlns:p14="http://schemas.microsoft.com/office/powerpoint/2010/main" val="178492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FF51-126C-6043-2C50-E6D387005CFA}"/>
              </a:ext>
            </a:extLst>
          </p:cNvPr>
          <p:cNvSpPr>
            <a:spLocks noGrp="1"/>
          </p:cNvSpPr>
          <p:nvPr>
            <p:ph type="title"/>
          </p:nvPr>
        </p:nvSpPr>
        <p:spPr/>
        <p:txBody>
          <a:bodyPr/>
          <a:lstStyle/>
          <a:p>
            <a:r>
              <a:rPr lang="en-ID" b="1" i="0" u="none" strike="noStrike" dirty="0">
                <a:solidFill>
                  <a:srgbClr val="000000"/>
                </a:solidFill>
                <a:effectLst/>
              </a:rPr>
              <a:t>Kernel for Smoothing Averaging</a:t>
            </a:r>
            <a:br>
              <a:rPr lang="en-ID" b="1"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A0A9592D-BCDB-0B7A-A58A-32AD5FA98D2B}"/>
              </a:ext>
            </a:extLst>
          </p:cNvPr>
          <p:cNvSpPr>
            <a:spLocks noGrp="1"/>
          </p:cNvSpPr>
          <p:nvPr>
            <p:ph idx="1"/>
          </p:nvPr>
        </p:nvSpPr>
        <p:spPr/>
        <p:txBody>
          <a:bodyPr/>
          <a:lstStyle/>
          <a:p>
            <a:pPr marL="0" indent="0" algn="l">
              <a:buNone/>
            </a:pPr>
            <a:r>
              <a:rPr lang="en-ID" b="0" i="0" u="none" strike="noStrike" dirty="0">
                <a:solidFill>
                  <a:srgbClr val="000000"/>
                </a:solidFill>
                <a:effectLst/>
              </a:rPr>
              <a:t>The kernel for smoothing averaging is typically a square matrix of equal values, where the sum of all elements is 1. </a:t>
            </a:r>
          </a:p>
          <a:p>
            <a:pPr marL="0" indent="0" algn="l">
              <a:buNone/>
            </a:pPr>
            <a:r>
              <a:rPr lang="en-ID" b="0" i="0" u="none" strike="noStrike" dirty="0">
                <a:solidFill>
                  <a:srgbClr val="000000"/>
                </a:solidFill>
                <a:effectLst/>
              </a:rPr>
              <a:t>For example, a 3x3 averaging kernel would be:</a:t>
            </a:r>
          </a:p>
          <a:p>
            <a:pPr marL="0" indent="0" algn="ctr">
              <a:buNone/>
            </a:pPr>
            <a:r>
              <a:rPr lang="en-ID" dirty="0">
                <a:effectLst/>
              </a:rPr>
              <a:t>1/9 	1/9	 1/9 </a:t>
            </a:r>
          </a:p>
          <a:p>
            <a:pPr marL="0" indent="0" algn="ctr">
              <a:buNone/>
            </a:pPr>
            <a:r>
              <a:rPr lang="en-ID" dirty="0">
                <a:effectLst/>
              </a:rPr>
              <a:t>1/9 	1/9 	1/9 </a:t>
            </a:r>
          </a:p>
          <a:p>
            <a:pPr marL="0" indent="0" algn="ctr">
              <a:buNone/>
            </a:pPr>
            <a:r>
              <a:rPr lang="en-ID" dirty="0">
                <a:effectLst/>
              </a:rPr>
              <a:t>1/9 	1/9 	1/9</a:t>
            </a:r>
          </a:p>
          <a:p>
            <a:endParaRPr lang="en-US" dirty="0"/>
          </a:p>
        </p:txBody>
      </p:sp>
    </p:spTree>
    <p:extLst>
      <p:ext uri="{BB962C8B-B14F-4D97-AF65-F5344CB8AC3E}">
        <p14:creationId xmlns:p14="http://schemas.microsoft.com/office/powerpoint/2010/main" val="180080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291531-0553-5517-4745-EB15C099A48B}"/>
              </a:ext>
            </a:extLst>
          </p:cNvPr>
          <p:cNvSpPr txBox="1"/>
          <p:nvPr/>
        </p:nvSpPr>
        <p:spPr>
          <a:xfrm>
            <a:off x="3050628" y="3244334"/>
            <a:ext cx="6101254" cy="369332"/>
          </a:xfrm>
          <a:prstGeom prst="rect">
            <a:avLst/>
          </a:prstGeom>
          <a:noFill/>
        </p:spPr>
        <p:txBody>
          <a:bodyPr wrap="square">
            <a:spAutoFit/>
          </a:bodyPr>
          <a:lstStyle/>
          <a:p>
            <a:r>
              <a:rPr lang="en-US" dirty="0">
                <a:hlinkClick r:id="rId2"/>
              </a:rPr>
              <a:t>https://</a:t>
            </a:r>
            <a:r>
              <a:rPr lang="en-US" dirty="0" err="1">
                <a:hlinkClick r:id="rId2"/>
              </a:rPr>
              <a:t>youtu.be</a:t>
            </a:r>
            <a:r>
              <a:rPr lang="en-US" dirty="0">
                <a:hlinkClick r:id="rId2"/>
              </a:rPr>
              <a:t>/07qT2L1ZKQA?si=</a:t>
            </a:r>
            <a:r>
              <a:rPr lang="en-US" dirty="0" err="1">
                <a:hlinkClick r:id="rId2"/>
              </a:rPr>
              <a:t>VSbDIspLneEdBCur</a:t>
            </a:r>
            <a:endParaRPr lang="en-US" dirty="0"/>
          </a:p>
        </p:txBody>
      </p:sp>
    </p:spTree>
    <p:extLst>
      <p:ext uri="{BB962C8B-B14F-4D97-AF65-F5344CB8AC3E}">
        <p14:creationId xmlns:p14="http://schemas.microsoft.com/office/powerpoint/2010/main" val="150226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BAAF-60EF-14D3-36FE-0B8DB58D556C}"/>
              </a:ext>
            </a:extLst>
          </p:cNvPr>
          <p:cNvSpPr>
            <a:spLocks noGrp="1"/>
          </p:cNvSpPr>
          <p:nvPr>
            <p:ph type="title"/>
          </p:nvPr>
        </p:nvSpPr>
        <p:spPr/>
        <p:txBody>
          <a:bodyPr/>
          <a:lstStyle/>
          <a:p>
            <a:r>
              <a:rPr lang="en-ID" b="1" i="0" u="none" strike="noStrike" dirty="0">
                <a:solidFill>
                  <a:srgbClr val="000000"/>
                </a:solidFill>
                <a:effectLst/>
              </a:rPr>
              <a:t>Median Filtering:</a:t>
            </a:r>
            <a:endParaRPr lang="en-US" dirty="0"/>
          </a:p>
        </p:txBody>
      </p:sp>
      <p:sp>
        <p:nvSpPr>
          <p:cNvPr id="3" name="Content Placeholder 2">
            <a:extLst>
              <a:ext uri="{FF2B5EF4-FFF2-40B4-BE49-F238E27FC236}">
                <a16:creationId xmlns:a16="http://schemas.microsoft.com/office/drawing/2014/main" id="{87062B90-37FD-2981-8D68-16440BC2FB18}"/>
              </a:ext>
            </a:extLst>
          </p:cNvPr>
          <p:cNvSpPr>
            <a:spLocks noGrp="1"/>
          </p:cNvSpPr>
          <p:nvPr>
            <p:ph idx="1"/>
          </p:nvPr>
        </p:nvSpPr>
        <p:spPr/>
        <p:txBody>
          <a:bodyPr>
            <a:normAutofit/>
          </a:bodyPr>
          <a:lstStyle/>
          <a:p>
            <a:pPr marL="0" indent="0" algn="l">
              <a:buNone/>
            </a:pPr>
            <a:r>
              <a:rPr lang="en-ID" b="1" i="0" u="none" strike="noStrike" dirty="0">
                <a:solidFill>
                  <a:srgbClr val="000000"/>
                </a:solidFill>
                <a:effectLst/>
              </a:rPr>
              <a:t>A Noise Reduction Technique</a:t>
            </a:r>
          </a:p>
          <a:p>
            <a:pPr marL="0" indent="0" algn="l">
              <a:buNone/>
            </a:pPr>
            <a:r>
              <a:rPr lang="en-ID" b="1" i="0" u="none" strike="noStrike" dirty="0">
                <a:solidFill>
                  <a:srgbClr val="000000"/>
                </a:solidFill>
                <a:effectLst/>
              </a:rPr>
              <a:t>Median filtering</a:t>
            </a:r>
            <a:r>
              <a:rPr lang="en-ID" b="0" i="0" u="none" strike="noStrike" dirty="0">
                <a:solidFill>
                  <a:srgbClr val="000000"/>
                </a:solidFill>
                <a:effectLst/>
              </a:rPr>
              <a:t> is a non-linear technique used to reduce noise in images while preserving edges. It replaces each pixel's value with the median of the pixel values in its </a:t>
            </a:r>
            <a:r>
              <a:rPr lang="en-ID" b="0" i="0" u="none" strike="noStrike" dirty="0" err="1">
                <a:solidFill>
                  <a:srgbClr val="000000"/>
                </a:solidFill>
                <a:effectLst/>
              </a:rPr>
              <a:t>neighborhood</a:t>
            </a:r>
            <a:r>
              <a:rPr lang="en-ID" b="0" i="0" u="none" strike="noStrike" dirty="0">
                <a:solidFill>
                  <a:srgbClr val="000000"/>
                </a:solidFill>
                <a:effectLst/>
              </a:rPr>
              <a:t>. This helps to remove outliers (e.g., noise spikes) without significantly blurring edges.</a:t>
            </a:r>
          </a:p>
          <a:p>
            <a:pPr marL="0" indent="0">
              <a:buNone/>
            </a:pPr>
            <a:endParaRPr lang="en-US" dirty="0"/>
          </a:p>
        </p:txBody>
      </p:sp>
    </p:spTree>
    <p:extLst>
      <p:ext uri="{BB962C8B-B14F-4D97-AF65-F5344CB8AC3E}">
        <p14:creationId xmlns:p14="http://schemas.microsoft.com/office/powerpoint/2010/main" val="88933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7A30-541C-5F92-F427-F6A8279C69CD}"/>
              </a:ext>
            </a:extLst>
          </p:cNvPr>
          <p:cNvSpPr>
            <a:spLocks noGrp="1"/>
          </p:cNvSpPr>
          <p:nvPr>
            <p:ph type="title"/>
          </p:nvPr>
        </p:nvSpPr>
        <p:spPr/>
        <p:txBody>
          <a:bodyPr/>
          <a:lstStyle/>
          <a:p>
            <a:r>
              <a:rPr lang="en-ID" b="1" i="0" u="none" strike="noStrike" dirty="0">
                <a:solidFill>
                  <a:srgbClr val="000000"/>
                </a:solidFill>
                <a:effectLst/>
              </a:rPr>
              <a:t>How Median Filtering Works</a:t>
            </a:r>
            <a:endParaRPr lang="en-US" dirty="0"/>
          </a:p>
        </p:txBody>
      </p:sp>
      <p:sp>
        <p:nvSpPr>
          <p:cNvPr id="3" name="Content Placeholder 2">
            <a:extLst>
              <a:ext uri="{FF2B5EF4-FFF2-40B4-BE49-F238E27FC236}">
                <a16:creationId xmlns:a16="http://schemas.microsoft.com/office/drawing/2014/main" id="{3AC1D361-3264-3281-E847-7644250786E9}"/>
              </a:ext>
            </a:extLst>
          </p:cNvPr>
          <p:cNvSpPr>
            <a:spLocks noGrp="1"/>
          </p:cNvSpPr>
          <p:nvPr>
            <p:ph idx="1"/>
          </p:nvPr>
        </p:nvSpPr>
        <p:spPr/>
        <p:txBody>
          <a:bodyPr/>
          <a:lstStyle/>
          <a:p>
            <a:pPr algn="l">
              <a:buFont typeface="+mj-lt"/>
              <a:buAutoNum type="arabicPeriod"/>
            </a:pPr>
            <a:r>
              <a:rPr lang="en-ID" b="1" i="0" u="none" strike="noStrike" dirty="0" err="1">
                <a:solidFill>
                  <a:srgbClr val="000000"/>
                </a:solidFill>
                <a:effectLst/>
              </a:rPr>
              <a:t>Neighborhood</a:t>
            </a:r>
            <a:r>
              <a:rPr lang="en-ID" b="1" i="0" u="none" strike="noStrike" dirty="0">
                <a:solidFill>
                  <a:srgbClr val="000000"/>
                </a:solidFill>
                <a:effectLst/>
              </a:rPr>
              <a:t> Selection:</a:t>
            </a:r>
            <a:r>
              <a:rPr lang="en-ID" b="0" i="0" u="none" strike="noStrike" dirty="0">
                <a:solidFill>
                  <a:srgbClr val="000000"/>
                </a:solidFill>
                <a:effectLst/>
              </a:rPr>
              <a:t> A </a:t>
            </a:r>
            <a:r>
              <a:rPr lang="en-ID" b="0" i="0" u="none" strike="noStrike" dirty="0" err="1">
                <a:solidFill>
                  <a:srgbClr val="000000"/>
                </a:solidFill>
                <a:effectLst/>
              </a:rPr>
              <a:t>neighborhood</a:t>
            </a:r>
            <a:r>
              <a:rPr lang="en-ID" b="0" i="0" u="none" strike="noStrike" dirty="0">
                <a:solidFill>
                  <a:srgbClr val="000000"/>
                </a:solidFill>
                <a:effectLst/>
              </a:rPr>
              <a:t> (e.g., a 3x3 square) is defined around each pixel.</a:t>
            </a:r>
          </a:p>
          <a:p>
            <a:pPr algn="l">
              <a:buFont typeface="+mj-lt"/>
              <a:buAutoNum type="arabicPeriod"/>
            </a:pPr>
            <a:r>
              <a:rPr lang="en-ID" b="1" i="0" u="none" strike="noStrike" dirty="0">
                <a:solidFill>
                  <a:srgbClr val="000000"/>
                </a:solidFill>
                <a:effectLst/>
              </a:rPr>
              <a:t>Pixel Value Sorting:</a:t>
            </a:r>
            <a:r>
              <a:rPr lang="en-ID" b="0" i="0" u="none" strike="noStrike" dirty="0">
                <a:solidFill>
                  <a:srgbClr val="000000"/>
                </a:solidFill>
                <a:effectLst/>
              </a:rPr>
              <a:t> The pixel values within the </a:t>
            </a:r>
            <a:r>
              <a:rPr lang="en-ID" b="0" i="0" u="none" strike="noStrike" dirty="0" err="1">
                <a:solidFill>
                  <a:srgbClr val="000000"/>
                </a:solidFill>
                <a:effectLst/>
              </a:rPr>
              <a:t>neighborhood</a:t>
            </a:r>
            <a:r>
              <a:rPr lang="en-ID" b="0" i="0" u="none" strike="noStrike" dirty="0">
                <a:solidFill>
                  <a:srgbClr val="000000"/>
                </a:solidFill>
                <a:effectLst/>
              </a:rPr>
              <a:t> are sorted in ascending order.</a:t>
            </a:r>
          </a:p>
          <a:p>
            <a:pPr algn="l">
              <a:buFont typeface="+mj-lt"/>
              <a:buAutoNum type="arabicPeriod"/>
            </a:pPr>
            <a:r>
              <a:rPr lang="en-ID" b="1" i="0" u="none" strike="noStrike" dirty="0">
                <a:solidFill>
                  <a:srgbClr val="000000"/>
                </a:solidFill>
                <a:effectLst/>
              </a:rPr>
              <a:t>Median Calculation:</a:t>
            </a:r>
            <a:r>
              <a:rPr lang="en-ID" b="0" i="0" u="none" strike="noStrike" dirty="0">
                <a:solidFill>
                  <a:srgbClr val="000000"/>
                </a:solidFill>
                <a:effectLst/>
              </a:rPr>
              <a:t> The median value (the middle value in the sorted list) is determined.</a:t>
            </a:r>
          </a:p>
          <a:p>
            <a:pPr algn="l">
              <a:buFont typeface="+mj-lt"/>
              <a:buAutoNum type="arabicPeriod"/>
            </a:pPr>
            <a:r>
              <a:rPr lang="en-ID" b="1" i="0" u="none" strike="noStrike" dirty="0">
                <a:solidFill>
                  <a:srgbClr val="000000"/>
                </a:solidFill>
                <a:effectLst/>
              </a:rPr>
              <a:t>Pixel Value Replacement:</a:t>
            </a:r>
            <a:r>
              <a:rPr lang="en-ID" b="0" i="0" u="none" strike="noStrike" dirty="0">
                <a:solidFill>
                  <a:srgbClr val="000000"/>
                </a:solidFill>
                <a:effectLst/>
              </a:rPr>
              <a:t> The original pixel's value is replaced with the calculated median value.</a:t>
            </a:r>
          </a:p>
          <a:p>
            <a:endParaRPr lang="en-US" dirty="0"/>
          </a:p>
        </p:txBody>
      </p:sp>
    </p:spTree>
    <p:extLst>
      <p:ext uri="{BB962C8B-B14F-4D97-AF65-F5344CB8AC3E}">
        <p14:creationId xmlns:p14="http://schemas.microsoft.com/office/powerpoint/2010/main" val="130224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1389</TotalTime>
  <Words>3600</Words>
  <Application>Microsoft Macintosh PowerPoint</Application>
  <PresentationFormat>Widescreen</PresentationFormat>
  <Paragraphs>293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-webkit-standard</vt:lpstr>
      <vt:lpstr>Arial</vt:lpstr>
      <vt:lpstr>Calibri</vt:lpstr>
      <vt:lpstr>Calibri Light</vt:lpstr>
      <vt:lpstr>Office Theme</vt:lpstr>
      <vt:lpstr>Spatial Domain Operations</vt:lpstr>
      <vt:lpstr>Common Spatial Domain Operations</vt:lpstr>
      <vt:lpstr>Neighborhood Processing:</vt:lpstr>
      <vt:lpstr>Smoothing:</vt:lpstr>
      <vt:lpstr>Smoothing Averaging:</vt:lpstr>
      <vt:lpstr>Kernel for Smoothing Averaging </vt:lpstr>
      <vt:lpstr>PowerPoint Presentation</vt:lpstr>
      <vt:lpstr>Median Filtering:</vt:lpstr>
      <vt:lpstr>How Median Filtering Works</vt:lpstr>
      <vt:lpstr>Explanation:</vt:lpstr>
      <vt:lpstr>Advantages &amp; Disadvantages</vt:lpstr>
      <vt:lpstr>PowerPoint Presentation</vt:lpstr>
      <vt:lpstr>Gaussian Filtering:</vt:lpstr>
      <vt:lpstr>Gaussian Kernel</vt:lpstr>
      <vt:lpstr>Explanation:</vt:lpstr>
      <vt:lpstr>How Gaussian Filtering Works</vt:lpstr>
      <vt:lpstr>Gaussian kernel</vt:lpstr>
      <vt:lpstr>How to calculate a Gaussian kernel:</vt:lpstr>
      <vt:lpstr>PowerPoint Presentation</vt:lpstr>
      <vt:lpstr>5x5 Gaussian kernel</vt:lpstr>
      <vt:lpstr>Sharpening:</vt:lpstr>
      <vt:lpstr>Laplacian sharpening </vt:lpstr>
      <vt:lpstr>PowerPoint Presentation</vt:lpstr>
      <vt:lpstr>Explanation:</vt:lpstr>
      <vt:lpstr>Unsharp masking</vt:lpstr>
      <vt:lpstr>How Unsharp Masking Works</vt:lpstr>
      <vt:lpstr>PowerPoint Presentation</vt:lpstr>
      <vt:lpstr>np.uint8(...):</vt:lpstr>
      <vt:lpstr>np.clip(..., 0, 255):</vt:lpstr>
      <vt:lpstr>Stretching the histogram to improve contrast. </vt:lpstr>
      <vt:lpstr>stretching factor</vt:lpstr>
      <vt:lpstr>PowerPoint Presentation</vt:lpstr>
      <vt:lpstr>Observations:</vt:lpstr>
      <vt:lpstr>Morphological operations: </vt:lpstr>
      <vt:lpstr>erosion</vt:lpstr>
      <vt:lpstr>step-by-step guide to how the erosion process works:</vt:lpstr>
      <vt:lpstr>Cont.</vt:lpstr>
      <vt:lpstr>Cont.</vt:lpstr>
      <vt:lpstr>structuring element (kernel) moves</vt:lpstr>
      <vt:lpstr>PowerPoint Presentation</vt:lpstr>
      <vt:lpstr>Step-by-Step Example of Moving the Structuring Element </vt:lpstr>
      <vt:lpstr>PowerPoint Presentation</vt:lpstr>
      <vt:lpstr>Continue Moving the Structuring Element Across the Image</vt:lpstr>
      <vt:lpstr>PowerPoint Presentation</vt:lpstr>
      <vt:lpstr>PowerPoint Presentation</vt:lpstr>
      <vt:lpstr>Dilation</vt:lpstr>
      <vt:lpstr>PowerPoint Presentation</vt:lpstr>
      <vt:lpstr>PowerPoint Presentation</vt:lpstr>
      <vt:lpstr>Erosion and Dilation</vt:lpstr>
      <vt:lpstr>Opening</vt:lpstr>
      <vt:lpstr>Closing</vt:lpstr>
      <vt:lpstr>PowerPoint Presentation</vt:lpstr>
      <vt:lpstr>Opening and 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Domain Operations</dc:title>
  <dc:creator>Shinta Estri</dc:creator>
  <cp:lastModifiedBy>Shinta Estri</cp:lastModifiedBy>
  <cp:revision>2</cp:revision>
  <dcterms:created xsi:type="dcterms:W3CDTF">2024-09-22T07:17:58Z</dcterms:created>
  <dcterms:modified xsi:type="dcterms:W3CDTF">2024-09-23T06:27:23Z</dcterms:modified>
</cp:coreProperties>
</file>