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74" r:id="rId9"/>
    <p:sldId id="275" r:id="rId10"/>
    <p:sldId id="277" r:id="rId11"/>
    <p:sldId id="278" r:id="rId12"/>
    <p:sldId id="279" r:id="rId13"/>
    <p:sldId id="257" r:id="rId14"/>
    <p:sldId id="27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3"/>
  </p:normalViewPr>
  <p:slideViewPr>
    <p:cSldViewPr snapToGrid="0">
      <p:cViewPr varScale="1">
        <p:scale>
          <a:sx n="147" d="100"/>
          <a:sy n="147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20D9-A61D-6A0C-7702-07FCFE109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8D50-5533-5430-D496-767AB36A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BAEB-A79C-A26E-DB8D-F9EC57DE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AC26-ADDC-3C69-47B6-D048E3B2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CB4B-79F1-041E-A828-F1406E00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108D-ABC0-9EBF-38BF-07C2BDB6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A9FA3-190A-2BE1-5600-C66B8964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7EA2-17C5-AC15-5A5B-C93BEA52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B7CE-6B30-797B-6A6C-1EC26132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D2CA-F0BE-F85B-4579-ABBFFC62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3A29C-CB4A-72D3-5CA2-094C4E55D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D4F9-B184-D860-B79C-2F334FA6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0D67C-EAFE-D793-5448-1544D702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3FCD-F8B1-3A1D-B1B2-08312BB2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95F1-657E-DF5F-7463-C3EA1972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1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72A9-8F8C-098E-1580-FC045CC2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B35E-A975-4A2B-521C-21D571CD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1B9B-7405-60D9-E1A1-056506F5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E59F-C6C7-1B91-0608-CC4894A7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195EA-B7EF-E377-6649-49D3186B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04AD-E693-256B-2C81-414F8027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5464C-E12B-6816-DA3D-9284588F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B16A-B696-CA3E-E1C1-CE0ABFE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41B3-FCF9-105C-FC2E-2F785C42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9A47-77CB-A0E8-05AA-FE87674E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A778-4CFA-CA5E-0E6A-90A183F0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866F-48C3-A580-A972-D49B0FFB9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F45A2-84D9-FC7C-CB95-C15797535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178F-0DD6-D83C-F4A6-E4807CD7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E1A63-587D-8DB5-5696-6C1EDCC0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C2E7D-C16A-C9D7-9BA3-FF8FF39F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D073-3642-4DEA-4576-72E98B1B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49D25-8FDF-4C6E-9C18-98084116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56C2-CA02-9831-1A0D-E4BC846ED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FEB6D-0429-CD6B-E045-33016A1CC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861E7-920D-2CF3-91A5-C7A9EF7A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9A148-15CD-567F-E78A-863CBB9E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C24EB-3AB9-4387-5DAF-F500678A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3F503-3B9C-8857-8240-D8863AA3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D013-1B18-54A7-CFC3-6B50B324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558B7-E8D6-F55B-8F5B-DBB0BD31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53C31-E34C-0260-AD09-8F402BC8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A04B2-E156-1272-7CCD-C21AA2C5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748C7-23FC-C442-6404-C51A522B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D5FC8-E122-8629-86AB-378CCAB0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E8F1-CC6C-F91B-093E-80FB4502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A265-1D9D-90D0-D06C-12D193A8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1833-864B-50F6-A101-99D2072F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696B7-40E7-F86A-8806-2E90D101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4301-FF4E-653D-239E-6EDD3907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937D-F00A-067B-0C05-CFEE0E24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07BF-3236-F200-3125-5B12E695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3637-A523-78FB-BCC6-92B3C376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C494E-B5E6-CC4C-52F5-3D04D363B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90EA4-5F4B-057F-8AEC-121B8ECC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5C7D-2293-EDDD-FA97-DC48D311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CE6-8BC3-76EE-3B94-34508280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8DE4-25AA-FFFB-6919-3FF815C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FF15A-83DC-BA57-B1FA-6C366801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3C9D-AA65-04A6-5AD5-487DBF63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19A2-047F-1B87-A42C-21417BBA6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8C83-5980-F140-83A4-E04727142B8B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8F82-E31C-7CA4-FE19-A3963ABB2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1FEE-2948-F029-F028-6EF7AC642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7447-D77F-E142-AAF3-B69EC450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A6EA-D1D5-B9E8-23EE-D9D7D6C4B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Contour,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Corner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6F524-3121-C36B-BC19-9706FE5DC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Shinta</a:t>
            </a:r>
            <a:r>
              <a:rPr lang="en-US" dirty="0"/>
              <a:t> </a:t>
            </a:r>
            <a:r>
              <a:rPr lang="en-US" dirty="0" err="1"/>
              <a:t>Estri</a:t>
            </a:r>
            <a:r>
              <a:rPr lang="en-US" dirty="0"/>
              <a:t> </a:t>
            </a:r>
          </a:p>
          <a:p>
            <a:r>
              <a:rPr lang="en-US" dirty="0"/>
              <a:t>11 Nov 2024</a:t>
            </a:r>
          </a:p>
        </p:txBody>
      </p:sp>
    </p:spTree>
    <p:extLst>
      <p:ext uri="{BB962C8B-B14F-4D97-AF65-F5344CB8AC3E}">
        <p14:creationId xmlns:p14="http://schemas.microsoft.com/office/powerpoint/2010/main" val="209726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3118320-39EC-427E-1751-049CBFCC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91"/>
            <a:ext cx="6311834" cy="44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04F2A7A-C051-25B8-B711-95A954925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032" y="397418"/>
            <a:ext cx="5532627" cy="429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69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0B8C816-BBC0-637E-CEDB-0D8397B2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5" y="975360"/>
            <a:ext cx="5776685" cy="43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B1EEF2B-EA2E-45B1-5D21-3AFD1126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903" y="975360"/>
            <a:ext cx="5669280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555EE75-DF35-BFFD-D44A-1D7A68CB8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066800"/>
            <a:ext cx="6299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EF78BB6-9055-C64E-DC25-B459DF70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37" y="1171303"/>
            <a:ext cx="6159863" cy="46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58AC-48D1-770F-3229-F450B173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Contour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8344-65F1-5B8D-3C81-0464A9F6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Contour detection is the process of identifying the boundaries of objects within an image.</a:t>
            </a:r>
          </a:p>
          <a:p>
            <a:r>
              <a:rPr lang="en-US" dirty="0"/>
              <a:t>Applications: Shape analysis, object detection, and recognition.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4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gure 3 from Object Contour Detection ...">
            <a:extLst>
              <a:ext uri="{FF2B5EF4-FFF2-40B4-BE49-F238E27FC236}">
                <a16:creationId xmlns:a16="http://schemas.microsoft.com/office/drawing/2014/main" id="{C2178349-DBD7-377F-0B40-2E0B56714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1" y="544786"/>
            <a:ext cx="3263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nding extreme points in contours with ...">
            <a:extLst>
              <a:ext uri="{FF2B5EF4-FFF2-40B4-BE49-F238E27FC236}">
                <a16:creationId xmlns:a16="http://schemas.microsoft.com/office/drawing/2014/main" id="{FE5846E8-AA37-73B6-56E6-0BB76B0D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69" y="429610"/>
            <a:ext cx="3429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 of Contour Detection . Contour ...">
            <a:extLst>
              <a:ext uri="{FF2B5EF4-FFF2-40B4-BE49-F238E27FC236}">
                <a16:creationId xmlns:a16="http://schemas.microsoft.com/office/drawing/2014/main" id="{AB7E26A8-DB29-31FE-86B8-24F3012ED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1" y="3824015"/>
            <a:ext cx="41021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of Contour Detection on Natural ...">
            <a:extLst>
              <a:ext uri="{FF2B5EF4-FFF2-40B4-BE49-F238E27FC236}">
                <a16:creationId xmlns:a16="http://schemas.microsoft.com/office/drawing/2014/main" id="{DB29AA08-B95F-DF38-16EF-15BD557B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11" y="429610"/>
            <a:ext cx="29083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ombat Jagged Corners - Document ...">
            <a:extLst>
              <a:ext uri="{FF2B5EF4-FFF2-40B4-BE49-F238E27FC236}">
                <a16:creationId xmlns:a16="http://schemas.microsoft.com/office/drawing/2014/main" id="{06DF6884-9DAF-130C-E8F7-44FD7C80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11" y="4066191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3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367A-3646-6826-B09D-8CE20182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FF0000"/>
                </a:solidFill>
                <a:effectLst/>
              </a:rPr>
              <a:t>Thresholding-Based Contour Detection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6E26-4949-2524-D403-3A035A66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Method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 Thresholding converts a grayscale image into a binary image (black and white), which simplifies contour detection by isolating the objects from the background.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Usage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Use functions like cv2.threshold() or cv2.adaptiveThreshold() to create a binary image.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Apply cv2.findContours() to detect the contours in the binary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5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F992-DFB6-EE0F-552D-35F78AD5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i="0" u="none" strike="noStrike" dirty="0">
                <a:solidFill>
                  <a:srgbClr val="FF0000"/>
                </a:solidFill>
                <a:effectLst/>
              </a:rPr>
              <a:t>Canny Edge Detection-Based Contour Detection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032F-781E-C1C3-8593-FC89DEE5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Method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 Canny edge detection is a multi-stage edge detection algorithm that identifies edges in the image based on gradients. These edges can then be used as contours.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Usage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Apply cv2.Canny() to detect edges in the image.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Use cv2.findContours() on the edge-detected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9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5F77-86B5-D32E-DF12-BE03AE7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b="1" i="0" u="none" strike="noStrike" dirty="0">
                <a:solidFill>
                  <a:srgbClr val="FF0000"/>
                </a:solidFill>
                <a:effectLst/>
              </a:rPr>
              <a:t>Gradient-Based Contour Detection (Sobel, Laplacian)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3C1F-B88D-647D-D292-BFE2F241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Method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 Gradients like Sobel and Laplacian calculate intensity changes in an image, highlighting edges that can then be used to detect contours.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Usage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Apply cv2.Sobel() or cv2.Laplacian() to detect gradients.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Use cv2.findContours() to detect contours from the gradient-based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1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8BC4-90DD-C8EB-25DC-0C69F7AB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FF0000"/>
                </a:solidFill>
                <a:effectLst/>
              </a:rPr>
              <a:t>Watershed Algorithm for Contour Detection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81D1-C27A-563A-D80D-06D0DD18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Method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 The watershed algorithm is a region-based segmentation technique used to detect object boundaries, often applied when objects are touching.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Usage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Convert the image to grayscale, apply thresholding, and use distance transforms to separate objects.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Mark the sure background and foreground regions, then use cv2.watershed() to refine contours.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5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5D3A-C010-BE99-0CBA-911294EE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FF0000"/>
                </a:solidFill>
                <a:effectLst/>
              </a:rPr>
              <a:t>Active Contours (Snakes)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8920-9727-EB83-9A5B-BA595553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Method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 Active contour models (Snakes) iteratively adjust a curve around the object’s boundary to "snap" onto the edges.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Usage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Initialize the contour around the object.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Use cv2.createActiveContourModel() and adjust with energy functions.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D" b="1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Note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 Active contours are more complex to implement and are not directly available in OpenCV but can be used via libraries like scikit-image.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0CBA-28E5-4149-E02F-297B4077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7A11-F7F5-B3CA-1456-208E34BC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Line detection is a fundamental task in image processing that involves identifying linear features within an image.</a:t>
            </a:r>
          </a:p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These lines can represent edges, boundaries, or other significant structures that define the image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0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85A8-DC0C-950C-B128-7C0B5910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b="1" i="0" u="none" strike="noStrike" dirty="0">
                <a:solidFill>
                  <a:srgbClr val="FF0000"/>
                </a:solidFill>
                <a:effectLst/>
              </a:rPr>
              <a:t>Contour Approximation (Polygonal Approximation)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912B-4DFF-9AC4-9E7C-FB5F5CC0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Method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 Contour approximation simplifies contours by reducing the number of points, making them easier to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Usage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457200" lvl="1" indent="0" algn="l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Use cv2.approxPolyDP() to approximate contours, typically after detection with one of the above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88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6C9D-C252-C6C8-CBA2-467640C5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FF0000"/>
                </a:solidFill>
                <a:effectLst/>
              </a:rPr>
              <a:t>Hierarchical Contour Detection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7112-B1FA-673E-5AF2-D61E57E3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Method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 This method groups contours hierarchically (e.g., parent-child relationships), useful for detecting nested contours like holes within objects.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Usage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457200" lvl="1" indent="0" algn="l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Use cv2.findContours() with retrieval modes like cv2.RETR_TREE for hierarchical contour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19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4931-EC8B-C942-143C-538DC74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Advantages of each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B2C1-398D-D03A-864C-51FB7B72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Thresholding</a:t>
            </a:r>
            <a:r>
              <a:rPr lang="en-ID" dirty="0"/>
              <a:t> and </a:t>
            </a:r>
            <a:r>
              <a:rPr lang="en-ID" b="1" dirty="0"/>
              <a:t>Canny Edge Detection</a:t>
            </a:r>
            <a:r>
              <a:rPr lang="en-ID" dirty="0"/>
              <a:t> are straightforward for clear images.</a:t>
            </a:r>
          </a:p>
          <a:p>
            <a:pPr marL="0" indent="0">
              <a:buNone/>
            </a:pPr>
            <a:r>
              <a:rPr lang="en-ID" b="1" dirty="0"/>
              <a:t>Gradient-based methods</a:t>
            </a:r>
            <a:r>
              <a:rPr lang="en-ID" dirty="0"/>
              <a:t> handle varying lighting conditions.</a:t>
            </a:r>
          </a:p>
          <a:p>
            <a:pPr marL="0" indent="0">
              <a:buNone/>
            </a:pPr>
            <a:r>
              <a:rPr lang="en-ID" b="1" dirty="0"/>
              <a:t>Watershed</a:t>
            </a:r>
            <a:r>
              <a:rPr lang="en-ID" dirty="0"/>
              <a:t> is effective for segmenting touching objects.</a:t>
            </a:r>
          </a:p>
          <a:p>
            <a:pPr marL="0" indent="0">
              <a:buNone/>
            </a:pPr>
            <a:r>
              <a:rPr lang="en-ID" b="1" dirty="0"/>
              <a:t>Active contours</a:t>
            </a:r>
            <a:r>
              <a:rPr lang="en-ID" dirty="0"/>
              <a:t> work well for complex shapes, and </a:t>
            </a:r>
            <a:r>
              <a:rPr lang="en-ID" b="1" dirty="0"/>
              <a:t>hierarchical detection</a:t>
            </a:r>
            <a:r>
              <a:rPr lang="en-ID" dirty="0"/>
              <a:t> aids in structured scenes.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85D-E958-C776-A059-ED8FE38E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Line Detection Methods: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FF34-CEDC-5264-0D71-72D3130C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Hough Transform: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Principle: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Converts image space to parameter space (Hough space). Each point in the image space corresponds to a curve in the Hough space. Lines in the image space are represented by peaks in the Hough space.   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Steps:</a:t>
            </a:r>
          </a:p>
          <a:p>
            <a:pPr algn="l" fontAlgn="base">
              <a:buFont typeface="+mj-lt"/>
              <a:buAutoNum type="arabicPeriod"/>
            </a:pPr>
            <a:r>
              <a:rPr lang="en-ID" sz="2600" b="1" i="0" u="none" strike="noStrike" dirty="0">
                <a:solidFill>
                  <a:srgbClr val="555555"/>
                </a:solidFill>
                <a:effectLst/>
              </a:rPr>
              <a:t>Corner or edge detection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. (E.g. using canny</a:t>
            </a:r>
            <a:r>
              <a:rPr lang="en-ID" sz="2600" b="0" i="0" strike="noStrike" dirty="0">
                <a:effectLst/>
              </a:rPr>
              <a:t>, </a:t>
            </a:r>
            <a:r>
              <a:rPr lang="en-ID" sz="2600" b="0" i="0" strike="noStrike" dirty="0" err="1">
                <a:effectLst/>
              </a:rPr>
              <a:t>sobel</a:t>
            </a:r>
            <a:r>
              <a:rPr lang="en-ID" sz="2600" b="0" i="0" strike="noStrike" dirty="0">
                <a:effectLst/>
              </a:rPr>
              <a:t>, adaptive thresholding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). The resultant binary/grey image will have 0s indicating non-edges and 1s or above indicating edges. </a:t>
            </a:r>
          </a:p>
          <a:p>
            <a:pPr algn="l" fontAlgn="base">
              <a:buFont typeface="+mj-lt"/>
              <a:buAutoNum type="arabicPeriod"/>
            </a:pPr>
            <a:r>
              <a:rPr lang="en-ID" sz="2600" b="1" i="0" u="none" strike="noStrike" dirty="0">
                <a:solidFill>
                  <a:srgbClr val="555555"/>
                </a:solidFill>
                <a:effectLst/>
              </a:rPr>
              <a:t>Rho range and Theta range creation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. </a:t>
            </a:r>
            <a:r>
              <a:rPr lang="el-GR" sz="2600" b="0" i="0" u="none" strike="noStrike" dirty="0">
                <a:solidFill>
                  <a:srgbClr val="555555"/>
                </a:solidFill>
                <a:effectLst/>
              </a:rPr>
              <a:t>ρ 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ranges from -</a:t>
            </a:r>
            <a:r>
              <a:rPr lang="en-ID" sz="2600" b="0" i="0" u="none" strike="noStrike" dirty="0" err="1">
                <a:solidFill>
                  <a:srgbClr val="555555"/>
                </a:solidFill>
                <a:effectLst/>
              </a:rPr>
              <a:t>max_dist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 to </a:t>
            </a:r>
            <a:r>
              <a:rPr lang="en-ID" sz="2600" b="0" i="0" u="none" strike="noStrike" dirty="0" err="1">
                <a:solidFill>
                  <a:srgbClr val="555555"/>
                </a:solidFill>
                <a:effectLst/>
              </a:rPr>
              <a:t>max_dist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 where </a:t>
            </a:r>
            <a:r>
              <a:rPr lang="en-ID" sz="2600" b="0" i="0" u="none" strike="noStrike" dirty="0" err="1">
                <a:solidFill>
                  <a:srgbClr val="555555"/>
                </a:solidFill>
                <a:effectLst/>
              </a:rPr>
              <a:t>max_dist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 is the diagonal length of the input image. </a:t>
            </a:r>
            <a:r>
              <a:rPr lang="el-GR" sz="2600" b="0" i="0" u="none" strike="noStrike" dirty="0">
                <a:solidFill>
                  <a:srgbClr val="555555"/>
                </a:solidFill>
                <a:effectLst/>
              </a:rPr>
              <a:t>θ 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ranges from −90∘ to 90∘. You can have more or less bins in the ranges to </a:t>
            </a:r>
            <a:r>
              <a:rPr lang="en-ID" sz="2600" b="0" i="0" u="none" strike="noStrike" dirty="0" err="1">
                <a:solidFill>
                  <a:srgbClr val="555555"/>
                </a:solidFill>
                <a:effectLst/>
              </a:rPr>
              <a:t>tradeoff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 accuracy, space and speed. </a:t>
            </a:r>
          </a:p>
          <a:p>
            <a:pPr algn="l" fontAlgn="base">
              <a:buFont typeface="+mj-lt"/>
              <a:buAutoNum type="arabicPeriod"/>
            </a:pPr>
            <a:r>
              <a:rPr lang="en-ID" sz="2600" b="1" i="0" u="none" strike="noStrike" dirty="0">
                <a:solidFill>
                  <a:srgbClr val="555555"/>
                </a:solidFill>
                <a:effectLst/>
              </a:rPr>
              <a:t>Hough accumulator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 of </a:t>
            </a:r>
            <a:r>
              <a:rPr lang="el-GR" sz="2600" b="0" i="0" u="none" strike="noStrike" dirty="0">
                <a:solidFill>
                  <a:srgbClr val="555555"/>
                </a:solidFill>
                <a:effectLst/>
              </a:rPr>
              <a:t>θ 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vs </a:t>
            </a:r>
            <a:r>
              <a:rPr lang="el-GR" sz="2600" b="0" i="0" u="none" strike="noStrike" dirty="0">
                <a:solidFill>
                  <a:srgbClr val="555555"/>
                </a:solidFill>
                <a:effectLst/>
              </a:rPr>
              <a:t>ρ. 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It is a 2D array with the number of rows equal to the number of </a:t>
            </a:r>
            <a:r>
              <a:rPr lang="el-GR" sz="2600" b="0" i="0" u="none" strike="noStrike" dirty="0">
                <a:solidFill>
                  <a:srgbClr val="555555"/>
                </a:solidFill>
                <a:effectLst/>
              </a:rPr>
              <a:t>ρ 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values and the number of columns equal to the number of </a:t>
            </a:r>
            <a:r>
              <a:rPr lang="el-GR" sz="2600" b="0" i="0" u="none" strike="noStrike" dirty="0">
                <a:solidFill>
                  <a:srgbClr val="555555"/>
                </a:solidFill>
                <a:effectLst/>
              </a:rPr>
              <a:t>θ 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values.</a:t>
            </a:r>
          </a:p>
          <a:p>
            <a:pPr algn="l" fontAlgn="base">
              <a:buFont typeface="+mj-lt"/>
              <a:buAutoNum type="arabicPeriod"/>
            </a:pPr>
            <a:r>
              <a:rPr lang="en-ID" sz="2600" b="1" i="0" u="none" strike="noStrike" dirty="0">
                <a:solidFill>
                  <a:srgbClr val="555555"/>
                </a:solidFill>
                <a:effectLst/>
              </a:rPr>
              <a:t>Voting in the accumulator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. For each edge point and for each </a:t>
            </a:r>
            <a:r>
              <a:rPr lang="el-GR" sz="2600" b="0" i="0" u="none" strike="noStrike" dirty="0">
                <a:solidFill>
                  <a:srgbClr val="555555"/>
                </a:solidFill>
                <a:effectLst/>
              </a:rPr>
              <a:t>θ 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value, find the nearest </a:t>
            </a:r>
            <a:r>
              <a:rPr lang="el-GR" sz="2600" b="0" i="0" u="none" strike="noStrike" dirty="0">
                <a:solidFill>
                  <a:srgbClr val="555555"/>
                </a:solidFill>
                <a:effectLst/>
              </a:rPr>
              <a:t>ρ 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value and increment that index in the accumulator. Each element tells how many points/pixels contributed “votes” for potential line candidates with parameters (</a:t>
            </a:r>
            <a:r>
              <a:rPr lang="el-GR" sz="2600" b="0" i="0" u="none" strike="noStrike" dirty="0" err="1">
                <a:solidFill>
                  <a:srgbClr val="555555"/>
                </a:solidFill>
                <a:effectLst/>
              </a:rPr>
              <a:t>ρ,θ</a:t>
            </a:r>
            <a:r>
              <a:rPr lang="el-GR" sz="2600" b="0" i="0" u="none" strike="noStrike" dirty="0">
                <a:solidFill>
                  <a:srgbClr val="555555"/>
                </a:solidFill>
                <a:effectLst/>
              </a:rPr>
              <a:t>).</a:t>
            </a:r>
          </a:p>
          <a:p>
            <a:pPr algn="l" fontAlgn="base">
              <a:buFont typeface="+mj-lt"/>
              <a:buAutoNum type="arabicPeriod"/>
            </a:pPr>
            <a:r>
              <a:rPr lang="en-ID" sz="2600" b="1" i="0" u="none" strike="noStrike" dirty="0">
                <a:solidFill>
                  <a:srgbClr val="555555"/>
                </a:solidFill>
                <a:effectLst/>
              </a:rPr>
              <a:t>Peak finding</a:t>
            </a:r>
            <a:r>
              <a:rPr lang="en-ID" sz="2600" b="0" i="0" u="none" strike="noStrike" dirty="0">
                <a:solidFill>
                  <a:srgbClr val="555555"/>
                </a:solidFill>
                <a:effectLst/>
              </a:rPr>
              <a:t>. Local maxima in the accumulator indicates the parameters of the most prominent lines in the input image. Peaks can be found most easily by applying a threshold or a relative threshold (values equal to or greater than some fixed percentage of the global maximum value).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9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4F60-C374-C2F0-D2D1-A1D8C151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Line Detection Methods: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0DB8-1304-C0F9-D62B-141ECC17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Convolution-Based Methods: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Principle: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Use filters or kernels to detect lines of specific orientations and widths.   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Steps: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Filter Design: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Create filters that respond to lines of different orientations (horizontal, vertical, diagonal).  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Convolution: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Apply the filters to the image using convolution operation.  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Thresholding: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Threshold the output of the convolution to identify line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5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06F7-C6CD-9346-E75F-BD07FB6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chemeClr val="accent1"/>
                </a:solidFill>
                <a:effectLst/>
              </a:rPr>
              <a:t>How Line Detection Works: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D1F0-7A4B-7557-4FEB-88DAEA4C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Edge Detection: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Identify points in the image where there is a significant change in intensity.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Techniques like 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Canny edge detection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are commonly used to extract edges.  </a:t>
            </a:r>
          </a:p>
          <a:p>
            <a:pPr marL="457200" lvl="1" indent="0" algn="l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Line Parameterization: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 algn="l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Represent lines using mathematical equations 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(e.g., y = mx + b or </a:t>
            </a:r>
            <a:r>
              <a:rPr lang="el-GR" b="1" i="0" u="none" strike="noStrike" dirty="0">
                <a:solidFill>
                  <a:srgbClr val="000000"/>
                </a:solidFill>
                <a:effectLst/>
              </a:rPr>
              <a:t>ρ = 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x cos </a:t>
            </a:r>
            <a:r>
              <a:rPr lang="el-GR" b="1" i="0" u="none" strike="noStrike" dirty="0">
                <a:solidFill>
                  <a:srgbClr val="000000"/>
                </a:solidFill>
                <a:effectLst/>
              </a:rPr>
              <a:t>θ + 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y sin </a:t>
            </a:r>
            <a:r>
              <a:rPr lang="el-GR" b="1" i="0" u="none" strike="noStrike" dirty="0">
                <a:solidFill>
                  <a:srgbClr val="000000"/>
                </a:solidFill>
                <a:effectLst/>
              </a:rPr>
              <a:t>θ)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 algn="l">
              <a:buNone/>
            </a:pP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  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Line Detection Algorithm: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Apply the chosen method (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Hough transform</a:t>
            </a:r>
            <a:r>
              <a:rPr lang="en-ID" b="1" dirty="0">
                <a:solidFill>
                  <a:srgbClr val="000000"/>
                </a:solidFill>
              </a:rPr>
              <a:t> or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 convolution-based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) to identify lines in the image.   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The algorithm typically involves voting or filtering to accumulate evidence for line segments.   </a:t>
            </a:r>
          </a:p>
          <a:p>
            <a:pPr marL="457200" lvl="1" indent="0">
              <a:buNone/>
            </a:pP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Post-Processing: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Refine the detected lines by removing false positives or merging overlapping segments.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Apply techniques like line thinning or smoothing to improve the quality of the detected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A88E-6ADB-454C-D695-20BD986A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HOUGH </a:t>
            </a:r>
            <a:r>
              <a:rPr lang="en-ID" b="0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Detection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97E2-E549-1EC3-9441-E08D8260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lines = cv2.HoughLinesP(edges, 1, </a:t>
            </a:r>
            <a:r>
              <a:rPr lang="en-US" dirty="0" err="1">
                <a:latin typeface="AkayaKanadaka" panose="02010502080401010103" pitchFamily="2" charset="77"/>
                <a:cs typeface="AkayaKanadaka" panose="02010502080401010103" pitchFamily="2" charset="77"/>
              </a:rPr>
              <a:t>np.pi</a:t>
            </a:r>
            <a:r>
              <a:rPr 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/180,</a:t>
            </a:r>
          </a:p>
          <a:p>
            <a:pPr marL="0" indent="0">
              <a:buNone/>
            </a:pPr>
            <a:r>
              <a:rPr 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 100, </a:t>
            </a:r>
            <a:r>
              <a:rPr lang="en-US" dirty="0" err="1">
                <a:latin typeface="AkayaKanadaka" panose="02010502080401010103" pitchFamily="2" charset="77"/>
                <a:cs typeface="AkayaKanadaka" panose="02010502080401010103" pitchFamily="2" charset="77"/>
              </a:rPr>
              <a:t>minLineLength</a:t>
            </a:r>
            <a:r>
              <a:rPr 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=100, </a:t>
            </a:r>
            <a:r>
              <a:rPr lang="en-US" dirty="0" err="1">
                <a:latin typeface="AkayaKanadaka" panose="02010502080401010103" pitchFamily="2" charset="77"/>
                <a:cs typeface="AkayaKanadaka" panose="02010502080401010103" pitchFamily="2" charset="77"/>
              </a:rPr>
              <a:t>maxLineGap</a:t>
            </a:r>
            <a:r>
              <a:rPr 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=10)</a:t>
            </a:r>
          </a:p>
          <a:p>
            <a:pPr marL="0" indent="0">
              <a:buNone/>
            </a:pPr>
            <a:endParaRPr lang="en-US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  <a:p>
            <a:r>
              <a:rPr lang="en-ID" b="0" i="0" u="none" strike="noStrike" dirty="0" err="1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circles_img</a:t>
            </a:r>
            <a:r>
              <a:rPr lang="en-ID" b="0" i="0" u="none" strike="noStrike" dirty="0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 = cv2.HoughCircles(</a:t>
            </a:r>
            <a:r>
              <a:rPr lang="en-ID" b="0" i="0" u="none" strike="noStrike" dirty="0" err="1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image_edges</a:t>
            </a:r>
            <a:r>
              <a:rPr lang="en-ID" b="0" i="0" u="none" strike="noStrike" dirty="0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, cv2</a:t>
            </a:r>
            <a:r>
              <a:rPr lang="en-ID" b="0" i="0" u="none" strike="noStrike" dirty="0">
                <a:solidFill>
                  <a:srgbClr val="88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.HOUGH_GRADIENT</a:t>
            </a:r>
            <a:r>
              <a:rPr lang="en-ID" b="0" i="0" u="none" strike="noStrike" dirty="0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,</a:t>
            </a:r>
            <a:r>
              <a:rPr lang="en-ID" b="0" i="0" u="none" strike="noStrike" dirty="0">
                <a:solidFill>
                  <a:srgbClr val="88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1</a:t>
            </a:r>
            <a:r>
              <a:rPr lang="en-ID" b="0" i="0" u="none" strike="noStrike" dirty="0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,</a:t>
            </a:r>
            <a:r>
              <a:rPr lang="en-ID" b="0" i="0" u="none" strike="noStrike" dirty="0">
                <a:solidFill>
                  <a:srgbClr val="88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20</a:t>
            </a:r>
            <a:r>
              <a:rPr lang="en-ID" b="0" i="0" u="none" strike="noStrike" dirty="0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, param1=</a:t>
            </a:r>
            <a:r>
              <a:rPr lang="en-ID" b="0" i="0" u="none" strike="noStrike" dirty="0">
                <a:solidFill>
                  <a:srgbClr val="88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50</a:t>
            </a:r>
            <a:r>
              <a:rPr lang="en-ID" b="0" i="0" u="none" strike="noStrike" dirty="0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,param2=</a:t>
            </a:r>
            <a:r>
              <a:rPr lang="en-ID" b="0" i="0" u="none" strike="noStrike" dirty="0">
                <a:solidFill>
                  <a:srgbClr val="88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30</a:t>
            </a:r>
            <a:r>
              <a:rPr lang="en-ID" b="0" i="0" u="none" strike="noStrike" dirty="0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,minRadius=</a:t>
            </a:r>
            <a:r>
              <a:rPr lang="en-ID" b="0" i="0" u="none" strike="noStrike" dirty="0">
                <a:solidFill>
                  <a:srgbClr val="88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40</a:t>
            </a:r>
            <a:r>
              <a:rPr lang="en-ID" b="0" i="0" u="none" strike="noStrike" dirty="0">
                <a:solidFill>
                  <a:srgbClr val="444444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)</a:t>
            </a:r>
            <a:endParaRPr lang="en-US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pic>
        <p:nvPicPr>
          <p:cNvPr id="1026" name="Picture 2" descr="OpenCV Visual">
            <a:extLst>
              <a:ext uri="{FF2B5EF4-FFF2-40B4-BE49-F238E27FC236}">
                <a16:creationId xmlns:a16="http://schemas.microsoft.com/office/drawing/2014/main" id="{C599CC4F-2204-D1F5-45D1-E9B61164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07" y="840171"/>
            <a:ext cx="3921426" cy="22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 Visual">
            <a:extLst>
              <a:ext uri="{FF2B5EF4-FFF2-40B4-BE49-F238E27FC236}">
                <a16:creationId xmlns:a16="http://schemas.microsoft.com/office/drawing/2014/main" id="{80FC4380-A07B-A98F-152B-F36AA68B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21" y="4298569"/>
            <a:ext cx="5364874" cy="235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C632-9878-C55E-BA08-0DBE8A87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Convolution-Based Line Detection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4361-6881-018F-05DD-7CEBC1F2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kernel_horizontal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([[-1, -1, -1],</a:t>
            </a:r>
          </a:p>
          <a:p>
            <a:pPr marL="0" indent="0">
              <a:buNone/>
            </a:pPr>
            <a:r>
              <a:rPr lang="en-US" dirty="0"/>
              <a:t>                             [ 0,  0,  0],</a:t>
            </a:r>
          </a:p>
          <a:p>
            <a:pPr marL="0" indent="0">
              <a:buNone/>
            </a:pPr>
            <a:r>
              <a:rPr lang="en-US" dirty="0"/>
              <a:t>                             [ 1,  1,  1]])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Apply convolution</a:t>
            </a:r>
          </a:p>
          <a:p>
            <a:pPr marL="0" indent="0">
              <a:buNone/>
            </a:pPr>
            <a:r>
              <a:rPr lang="en-US" dirty="0" err="1"/>
              <a:t>img_filtered</a:t>
            </a:r>
            <a:r>
              <a:rPr lang="en-US" dirty="0"/>
              <a:t> = cv2.filter2D(</a:t>
            </a:r>
            <a:r>
              <a:rPr lang="en-US" dirty="0" err="1"/>
              <a:t>img</a:t>
            </a:r>
            <a:r>
              <a:rPr lang="en-US" dirty="0"/>
              <a:t>, -1, </a:t>
            </a:r>
            <a:r>
              <a:rPr lang="en-US" dirty="0" err="1"/>
              <a:t>kernel_horizontal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Threshold the result</a:t>
            </a:r>
          </a:p>
          <a:p>
            <a:pPr marL="0" indent="0">
              <a:buNone/>
            </a:pPr>
            <a:r>
              <a:rPr lang="en-US" dirty="0"/>
              <a:t>thresh = cv2.threshold(</a:t>
            </a:r>
            <a:r>
              <a:rPr lang="en-US" dirty="0" err="1"/>
              <a:t>img_filtered</a:t>
            </a:r>
            <a:r>
              <a:rPr lang="en-US" dirty="0"/>
              <a:t>, 50, 255, cv2.THRESH_BINARY)[1]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1441BB-FD12-E5AD-F697-22D8CB00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059" y="1852585"/>
            <a:ext cx="4939561" cy="214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70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3E49-E7B2-2742-EDF2-E8842444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555555"/>
                </a:solidFill>
                <a:effectLst/>
                <a:latin typeface="Titillium Web" pitchFamily="2" charset="77"/>
              </a:rPr>
              <a:t>gradient-intercept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CA48-784E-E5E6-41EA-F0E30902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y = mx + b </a:t>
            </a:r>
          </a:p>
          <a:p>
            <a:pPr marL="0" indent="0">
              <a:buNone/>
            </a:pPr>
            <a:r>
              <a:rPr lang="en-ID" dirty="0"/>
              <a:t>where: </a:t>
            </a:r>
          </a:p>
          <a:p>
            <a:pPr marL="0" indent="0">
              <a:buNone/>
            </a:pPr>
            <a:r>
              <a:rPr lang="en-ID" dirty="0"/>
              <a:t>m = gradient or slope of the line (rise/run) </a:t>
            </a:r>
          </a:p>
          <a:p>
            <a:pPr marL="0" indent="0">
              <a:buNone/>
            </a:pPr>
            <a:r>
              <a:rPr lang="en-ID" dirty="0"/>
              <a:t>b = y-intercept	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6CBAEAC-7963-2C2E-F2F7-75FDC300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167" y="1778794"/>
            <a:ext cx="19685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0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b_space">
            <a:extLst>
              <a:ext uri="{FF2B5EF4-FFF2-40B4-BE49-F238E27FC236}">
                <a16:creationId xmlns:a16="http://schemas.microsoft.com/office/drawing/2014/main" id="{B842A408-1BFC-FDE0-6347-62120D5E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01" y="387713"/>
            <a:ext cx="59817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A626C87-DCB0-2586-9E4C-96B181C4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23" y="3574687"/>
            <a:ext cx="7150841" cy="31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1190</Words>
  <Application>Microsoft Macintosh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-webkit-standard</vt:lpstr>
      <vt:lpstr>AkayaKanadaka</vt:lpstr>
      <vt:lpstr>Arial</vt:lpstr>
      <vt:lpstr>Calibri</vt:lpstr>
      <vt:lpstr>Calibri Light</vt:lpstr>
      <vt:lpstr>Titillium Web</vt:lpstr>
      <vt:lpstr>Office Theme</vt:lpstr>
      <vt:lpstr>Line, Contour, and Corner Detection</vt:lpstr>
      <vt:lpstr>Line Detection</vt:lpstr>
      <vt:lpstr>Line Detection Methods:</vt:lpstr>
      <vt:lpstr>Line Detection Methods:</vt:lpstr>
      <vt:lpstr>How Line Detection Works:</vt:lpstr>
      <vt:lpstr>HOUGH Detection</vt:lpstr>
      <vt:lpstr>Convolution-Based Line Detection </vt:lpstr>
      <vt:lpstr>gradient-intercept </vt:lpstr>
      <vt:lpstr>PowerPoint Presentation</vt:lpstr>
      <vt:lpstr>PowerPoint Presentation</vt:lpstr>
      <vt:lpstr>PowerPoint Presentation</vt:lpstr>
      <vt:lpstr>PowerPoint Presentation</vt:lpstr>
      <vt:lpstr>Contour Detection</vt:lpstr>
      <vt:lpstr>PowerPoint Presentation</vt:lpstr>
      <vt:lpstr>Thresholding-Based Contour Detection</vt:lpstr>
      <vt:lpstr>Canny Edge Detection-Based Contour Detection</vt:lpstr>
      <vt:lpstr>Gradient-Based Contour Detection (Sobel, Laplacian)</vt:lpstr>
      <vt:lpstr>Watershed Algorithm for Contour Detection</vt:lpstr>
      <vt:lpstr>Active Contours (Snakes)</vt:lpstr>
      <vt:lpstr>Contour Approximation (Polygonal Approximation)</vt:lpstr>
      <vt:lpstr>Hierarchical Contour Detection</vt:lpstr>
      <vt:lpstr>Advantages of each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Line, Corner, Contour and Detection</dc:title>
  <dc:creator>Shinta Estri</dc:creator>
  <cp:lastModifiedBy>Shinta Estri</cp:lastModifiedBy>
  <cp:revision>7</cp:revision>
  <dcterms:created xsi:type="dcterms:W3CDTF">2024-11-11T00:43:02Z</dcterms:created>
  <dcterms:modified xsi:type="dcterms:W3CDTF">2024-11-11T06:31:40Z</dcterms:modified>
</cp:coreProperties>
</file>