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61" r:id="rId3"/>
    <p:sldId id="257" r:id="rId4"/>
    <p:sldId id="258" r:id="rId5"/>
    <p:sldId id="259" r:id="rId6"/>
    <p:sldId id="262" r:id="rId7"/>
    <p:sldId id="263" r:id="rId8"/>
    <p:sldId id="264" r:id="rId9"/>
    <p:sldId id="266" r:id="rId10"/>
    <p:sldId id="267" r:id="rId11"/>
    <p:sldId id="269" r:id="rId12"/>
    <p:sldId id="271" r:id="rId13"/>
    <p:sldId id="265" r:id="rId14"/>
    <p:sldId id="272" r:id="rId15"/>
    <p:sldId id="273" r:id="rId16"/>
    <p:sldId id="285" r:id="rId17"/>
    <p:sldId id="286" r:id="rId18"/>
    <p:sldId id="274" r:id="rId19"/>
    <p:sldId id="276" r:id="rId20"/>
    <p:sldId id="275"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327"/>
  </p:normalViewPr>
  <p:slideViewPr>
    <p:cSldViewPr snapToGrid="0">
      <p:cViewPr varScale="1">
        <p:scale>
          <a:sx n="143" d="100"/>
          <a:sy n="143"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tx1">
                    <a:lumMod val="65000"/>
                    <a:lumOff val="35000"/>
                  </a:schemeClr>
                </a:solidFill>
              </a:defRPr>
            </a:lvl1pPr>
          </a:lstStyle>
          <a:p>
            <a:fld id="{10B96C25-000F-1D41-A0B0-91BA2DA1E58E}" type="datetimeFigureOut">
              <a:rPr lang="en-US" smtClean="0"/>
              <a:t>11/4/24</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tx1">
                    <a:lumMod val="65000"/>
                    <a:lumOff val="35000"/>
                  </a:schemeClr>
                </a:solidFill>
              </a:defRPr>
            </a:lvl1pPr>
          </a:lstStyle>
          <a:p>
            <a:fld id="{5F48DF63-89C6-AC4C-B64B-02B4C46E967E}"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3561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96C25-000F-1D41-A0B0-91BA2DA1E58E}"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8DF63-89C6-AC4C-B64B-02B4C46E967E}" type="slidenum">
              <a:rPr lang="en-US" smtClean="0"/>
              <a:t>‹#›</a:t>
            </a:fld>
            <a:endParaRPr lang="en-US"/>
          </a:p>
        </p:txBody>
      </p:sp>
    </p:spTree>
    <p:extLst>
      <p:ext uri="{BB962C8B-B14F-4D97-AF65-F5344CB8AC3E}">
        <p14:creationId xmlns:p14="http://schemas.microsoft.com/office/powerpoint/2010/main" val="188923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96C25-000F-1D41-A0B0-91BA2DA1E58E}"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8DF63-89C6-AC4C-B64B-02B4C46E967E}" type="slidenum">
              <a:rPr lang="en-US" smtClean="0"/>
              <a:t>‹#›</a:t>
            </a:fld>
            <a:endParaRPr lang="en-US"/>
          </a:p>
        </p:txBody>
      </p:sp>
    </p:spTree>
    <p:extLst>
      <p:ext uri="{BB962C8B-B14F-4D97-AF65-F5344CB8AC3E}">
        <p14:creationId xmlns:p14="http://schemas.microsoft.com/office/powerpoint/2010/main" val="190223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96C25-000F-1D41-A0B0-91BA2DA1E58E}"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8DF63-89C6-AC4C-B64B-02B4C46E967E}" type="slidenum">
              <a:rPr lang="en-US" smtClean="0"/>
              <a:t>‹#›</a:t>
            </a:fld>
            <a:endParaRPr lang="en-US"/>
          </a:p>
        </p:txBody>
      </p:sp>
    </p:spTree>
    <p:extLst>
      <p:ext uri="{BB962C8B-B14F-4D97-AF65-F5344CB8AC3E}">
        <p14:creationId xmlns:p14="http://schemas.microsoft.com/office/powerpoint/2010/main" val="381142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0B96C25-000F-1D41-A0B0-91BA2DA1E58E}" type="datetimeFigureOut">
              <a:rPr lang="en-US" smtClean="0"/>
              <a:t>11/4/24</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F48DF63-89C6-AC4C-B64B-02B4C46E967E}"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3703434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B96C25-000F-1D41-A0B0-91BA2DA1E58E}" type="datetimeFigureOut">
              <a:rPr lang="en-US" smtClean="0"/>
              <a:t>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8DF63-89C6-AC4C-B64B-02B4C46E967E}" type="slidenum">
              <a:rPr lang="en-US" smtClean="0"/>
              <a:t>‹#›</a:t>
            </a:fld>
            <a:endParaRPr lang="en-US"/>
          </a:p>
        </p:txBody>
      </p:sp>
    </p:spTree>
    <p:extLst>
      <p:ext uri="{BB962C8B-B14F-4D97-AF65-F5344CB8AC3E}">
        <p14:creationId xmlns:p14="http://schemas.microsoft.com/office/powerpoint/2010/main" val="139762632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1">
                    <a:lumMod val="85000"/>
                    <a:lumOff val="1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1">
                    <a:lumMod val="85000"/>
                    <a:lumOff val="1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B96C25-000F-1D41-A0B0-91BA2DA1E58E}" type="datetimeFigureOut">
              <a:rPr lang="en-US" smtClean="0"/>
              <a:t>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48DF63-89C6-AC4C-B64B-02B4C46E967E}" type="slidenum">
              <a:rPr lang="en-US" smtClean="0"/>
              <a:t>‹#›</a:t>
            </a:fld>
            <a:endParaRPr lang="en-US"/>
          </a:p>
        </p:txBody>
      </p:sp>
    </p:spTree>
    <p:extLst>
      <p:ext uri="{BB962C8B-B14F-4D97-AF65-F5344CB8AC3E}">
        <p14:creationId xmlns:p14="http://schemas.microsoft.com/office/powerpoint/2010/main" val="416097174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6C25-000F-1D41-A0B0-91BA2DA1E58E}" type="datetimeFigureOut">
              <a:rPr lang="en-US" smtClean="0"/>
              <a:t>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48DF63-89C6-AC4C-B64B-02B4C46E967E}" type="slidenum">
              <a:rPr lang="en-US" smtClean="0"/>
              <a:t>‹#›</a:t>
            </a:fld>
            <a:endParaRPr lang="en-US"/>
          </a:p>
        </p:txBody>
      </p:sp>
    </p:spTree>
    <p:extLst>
      <p:ext uri="{BB962C8B-B14F-4D97-AF65-F5344CB8AC3E}">
        <p14:creationId xmlns:p14="http://schemas.microsoft.com/office/powerpoint/2010/main" val="1136444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96C25-000F-1D41-A0B0-91BA2DA1E58E}" type="datetimeFigureOut">
              <a:rPr lang="en-US" smtClean="0"/>
              <a:t>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48DF63-89C6-AC4C-B64B-02B4C46E967E}" type="slidenum">
              <a:rPr lang="en-US" smtClean="0"/>
              <a:t>‹#›</a:t>
            </a:fld>
            <a:endParaRPr lang="en-US"/>
          </a:p>
        </p:txBody>
      </p:sp>
    </p:spTree>
    <p:extLst>
      <p:ext uri="{BB962C8B-B14F-4D97-AF65-F5344CB8AC3E}">
        <p14:creationId xmlns:p14="http://schemas.microsoft.com/office/powerpoint/2010/main" val="323352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0B96C25-000F-1D41-A0B0-91BA2DA1E58E}" type="datetimeFigureOut">
              <a:rPr lang="en-US" smtClean="0"/>
              <a:t>11/4/24</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F48DF63-89C6-AC4C-B64B-02B4C46E967E}"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28792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10B96C25-000F-1D41-A0B0-91BA2DA1E58E}" type="datetimeFigureOut">
              <a:rPr lang="en-US" smtClean="0"/>
              <a:t>11/4/24</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F48DF63-89C6-AC4C-B64B-02B4C46E967E}" type="slidenum">
              <a:rPr lang="en-US" smtClean="0"/>
              <a:t>‹#›</a:t>
            </a:fld>
            <a:endParaRPr lang="en-US"/>
          </a:p>
        </p:txBody>
      </p:sp>
    </p:spTree>
    <p:extLst>
      <p:ext uri="{BB962C8B-B14F-4D97-AF65-F5344CB8AC3E}">
        <p14:creationId xmlns:p14="http://schemas.microsoft.com/office/powerpoint/2010/main" val="66795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0B96C25-000F-1D41-A0B0-91BA2DA1E58E}" type="datetimeFigureOut">
              <a:rPr lang="en-US" smtClean="0"/>
              <a:t>11/4/24</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F48DF63-89C6-AC4C-B64B-02B4C46E967E}"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lumMod val="85000"/>
              <a:lumOff val="15000"/>
            </a:schemeClr>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441155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51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BDF6-1273-5523-650E-DC4B9638ED0C}"/>
              </a:ext>
            </a:extLst>
          </p:cNvPr>
          <p:cNvSpPr>
            <a:spLocks noGrp="1"/>
          </p:cNvSpPr>
          <p:nvPr>
            <p:ph type="ctrTitle"/>
          </p:nvPr>
        </p:nvSpPr>
        <p:spPr/>
        <p:txBody>
          <a:bodyPr/>
          <a:lstStyle/>
          <a:p>
            <a:r>
              <a:rPr lang="en-US" dirty="0"/>
              <a:t>EDGE DETECTION</a:t>
            </a:r>
          </a:p>
        </p:txBody>
      </p:sp>
      <p:sp>
        <p:nvSpPr>
          <p:cNvPr id="3" name="Subtitle 2">
            <a:extLst>
              <a:ext uri="{FF2B5EF4-FFF2-40B4-BE49-F238E27FC236}">
                <a16:creationId xmlns:a16="http://schemas.microsoft.com/office/drawing/2014/main" id="{60423272-4334-C884-2153-45FB6942C4D1}"/>
              </a:ext>
            </a:extLst>
          </p:cNvPr>
          <p:cNvSpPr>
            <a:spLocks noGrp="1"/>
          </p:cNvSpPr>
          <p:nvPr>
            <p:ph type="subTitle" idx="1"/>
          </p:nvPr>
        </p:nvSpPr>
        <p:spPr/>
        <p:txBody>
          <a:bodyPr/>
          <a:lstStyle/>
          <a:p>
            <a:r>
              <a:rPr lang="en-US" dirty="0"/>
              <a:t>4 Nov 2024</a:t>
            </a:r>
          </a:p>
        </p:txBody>
      </p:sp>
    </p:spTree>
    <p:extLst>
      <p:ext uri="{BB962C8B-B14F-4D97-AF65-F5344CB8AC3E}">
        <p14:creationId xmlns:p14="http://schemas.microsoft.com/office/powerpoint/2010/main" val="4085274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E1F754-9E48-D325-9BB9-742C47AA078F}"/>
              </a:ext>
            </a:extLst>
          </p:cNvPr>
          <p:cNvPicPr>
            <a:picLocks noChangeAspect="1"/>
          </p:cNvPicPr>
          <p:nvPr/>
        </p:nvPicPr>
        <p:blipFill>
          <a:blip r:embed="rId2"/>
          <a:stretch>
            <a:fillRect/>
          </a:stretch>
        </p:blipFill>
        <p:spPr>
          <a:xfrm>
            <a:off x="2037522" y="1312692"/>
            <a:ext cx="7772400" cy="3838807"/>
          </a:xfrm>
          <a:prstGeom prst="rect">
            <a:avLst/>
          </a:prstGeom>
        </p:spPr>
      </p:pic>
    </p:spTree>
    <p:extLst>
      <p:ext uri="{BB962C8B-B14F-4D97-AF65-F5344CB8AC3E}">
        <p14:creationId xmlns:p14="http://schemas.microsoft.com/office/powerpoint/2010/main" val="103688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A520-2ED6-8EB2-3BC0-8627623E0E64}"/>
              </a:ext>
            </a:extLst>
          </p:cNvPr>
          <p:cNvSpPr>
            <a:spLocks noGrp="1"/>
          </p:cNvSpPr>
          <p:nvPr>
            <p:ph type="title"/>
          </p:nvPr>
        </p:nvSpPr>
        <p:spPr/>
        <p:txBody>
          <a:bodyPr/>
          <a:lstStyle/>
          <a:p>
            <a:r>
              <a:rPr lang="en-US" dirty="0"/>
              <a:t>SOBEL OPERATOR CODE</a:t>
            </a:r>
          </a:p>
        </p:txBody>
      </p:sp>
      <p:sp>
        <p:nvSpPr>
          <p:cNvPr id="3" name="Content Placeholder 2">
            <a:extLst>
              <a:ext uri="{FF2B5EF4-FFF2-40B4-BE49-F238E27FC236}">
                <a16:creationId xmlns:a16="http://schemas.microsoft.com/office/drawing/2014/main" id="{0046E601-16C9-15D1-73A1-492978372D38}"/>
              </a:ext>
            </a:extLst>
          </p:cNvPr>
          <p:cNvSpPr>
            <a:spLocks noGrp="1"/>
          </p:cNvSpPr>
          <p:nvPr>
            <p:ph sz="half" idx="1"/>
          </p:nvPr>
        </p:nvSpPr>
        <p:spPr>
          <a:xfrm>
            <a:off x="838199" y="1825625"/>
            <a:ext cx="5989983" cy="4351338"/>
          </a:xfrm>
        </p:spPr>
        <p:txBody>
          <a:bodyPr>
            <a:normAutofit fontScale="70000" lnSpcReduction="20000"/>
          </a:bodyPr>
          <a:lstStyle/>
          <a:p>
            <a:pPr marL="0" indent="0">
              <a:buNone/>
            </a:pPr>
            <a:r>
              <a:rPr lang="en-US" dirty="0"/>
              <a:t>import cv2</a:t>
            </a:r>
          </a:p>
          <a:p>
            <a:pPr marL="0" indent="0">
              <a:buNone/>
            </a:pPr>
            <a:r>
              <a:rPr lang="en-US" dirty="0"/>
              <a:t>import </a:t>
            </a:r>
            <a:r>
              <a:rPr lang="en-US" dirty="0" err="1"/>
              <a:t>numpy</a:t>
            </a:r>
            <a:r>
              <a:rPr lang="en-US" dirty="0"/>
              <a:t> as np</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sz="2200" i="1" dirty="0"/>
              <a:t># Load the image and convert it to grayscale</a:t>
            </a:r>
          </a:p>
          <a:p>
            <a:pPr marL="0" indent="0">
              <a:buNone/>
            </a:pPr>
            <a:r>
              <a:rPr lang="en-US" dirty="0"/>
              <a:t>image = cv2.imread('</a:t>
            </a:r>
            <a:r>
              <a:rPr lang="en-US" dirty="0" err="1"/>
              <a:t>path_to_your_image.jpg</a:t>
            </a:r>
            <a:r>
              <a:rPr lang="en-US" dirty="0"/>
              <a:t>', cv2.IMREAD_GRAYSCALE)</a:t>
            </a:r>
          </a:p>
          <a:p>
            <a:pPr marL="0" indent="0">
              <a:buNone/>
            </a:pPr>
            <a:r>
              <a:rPr lang="en-US" sz="2200" i="1" dirty="0"/>
              <a:t># Apply Sobel filter in x and y direction</a:t>
            </a:r>
          </a:p>
          <a:p>
            <a:pPr marL="0" indent="0">
              <a:buNone/>
            </a:pPr>
            <a:r>
              <a:rPr lang="en-US" sz="2200" i="1" dirty="0"/>
              <a:t># Gradient in x-direction</a:t>
            </a:r>
          </a:p>
          <a:p>
            <a:pPr marL="0" indent="0">
              <a:buNone/>
            </a:pPr>
            <a:r>
              <a:rPr lang="en-US" dirty="0" err="1"/>
              <a:t>sobel_x</a:t>
            </a:r>
            <a:r>
              <a:rPr lang="en-US" dirty="0"/>
              <a:t> = cv2.Sobel(image, cv2.CV_64F, 1, 0, </a:t>
            </a:r>
            <a:r>
              <a:rPr lang="en-US" dirty="0" err="1"/>
              <a:t>ksize</a:t>
            </a:r>
            <a:r>
              <a:rPr lang="en-US" dirty="0"/>
              <a:t>=3)  </a:t>
            </a:r>
          </a:p>
          <a:p>
            <a:pPr marL="0" indent="0">
              <a:buNone/>
            </a:pPr>
            <a:r>
              <a:rPr lang="en-US" sz="2200" i="1" dirty="0"/>
              <a:t># Gradient in y-direction</a:t>
            </a:r>
          </a:p>
          <a:p>
            <a:pPr marL="0" indent="0">
              <a:buNone/>
            </a:pPr>
            <a:r>
              <a:rPr lang="en-US" dirty="0" err="1"/>
              <a:t>sobel_y</a:t>
            </a:r>
            <a:r>
              <a:rPr lang="en-US" dirty="0"/>
              <a:t> = cv2.Sobel(image, cv2.CV_64F, 0, 1, </a:t>
            </a:r>
            <a:r>
              <a:rPr lang="en-US" dirty="0" err="1"/>
              <a:t>ksize</a:t>
            </a:r>
            <a:r>
              <a:rPr lang="en-US" dirty="0"/>
              <a:t>=3)</a:t>
            </a:r>
          </a:p>
          <a:p>
            <a:pPr marL="0" indent="0">
              <a:buNone/>
            </a:pPr>
            <a:r>
              <a:rPr lang="en-US" sz="2200" i="1" dirty="0"/>
              <a:t># Compute the gradient magnitude</a:t>
            </a:r>
          </a:p>
          <a:p>
            <a:pPr marL="0" indent="0">
              <a:buNone/>
            </a:pPr>
            <a:r>
              <a:rPr lang="en-US" dirty="0" err="1"/>
              <a:t>sobel_magnitude</a:t>
            </a:r>
            <a:r>
              <a:rPr lang="en-US" dirty="0"/>
              <a:t> = </a:t>
            </a:r>
            <a:r>
              <a:rPr lang="en-US" dirty="0" err="1"/>
              <a:t>np.sqrt</a:t>
            </a:r>
            <a:r>
              <a:rPr lang="en-US" dirty="0"/>
              <a:t>(</a:t>
            </a:r>
            <a:r>
              <a:rPr lang="en-US" dirty="0" err="1"/>
              <a:t>sobel_x</a:t>
            </a:r>
            <a:r>
              <a:rPr lang="en-US" dirty="0"/>
              <a:t>**2 + </a:t>
            </a:r>
            <a:r>
              <a:rPr lang="en-US" dirty="0" err="1"/>
              <a:t>sobel_y</a:t>
            </a:r>
            <a:r>
              <a:rPr lang="en-US" dirty="0"/>
              <a:t>**2)</a:t>
            </a:r>
          </a:p>
          <a:p>
            <a:pPr marL="0" indent="0">
              <a:buNone/>
            </a:pPr>
            <a:r>
              <a:rPr lang="en-US" sz="2200" i="1" dirty="0"/>
              <a:t># Convert to 8-bit image for display</a:t>
            </a:r>
          </a:p>
          <a:p>
            <a:pPr marL="0" indent="0">
              <a:buNone/>
            </a:pPr>
            <a:r>
              <a:rPr lang="en-US" dirty="0" err="1"/>
              <a:t>sobel_magnitude</a:t>
            </a:r>
            <a:r>
              <a:rPr lang="en-US" dirty="0"/>
              <a:t> = np.uint8(</a:t>
            </a:r>
            <a:r>
              <a:rPr lang="en-US" dirty="0" err="1"/>
              <a:t>np.absolute</a:t>
            </a:r>
            <a:r>
              <a:rPr lang="en-US" dirty="0"/>
              <a:t>(</a:t>
            </a:r>
            <a:r>
              <a:rPr lang="en-US" dirty="0" err="1"/>
              <a:t>sobel_magnitude</a:t>
            </a:r>
            <a:r>
              <a:rPr lang="en-US" dirty="0"/>
              <a:t>))  </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112671A2-9C35-6480-33E7-C8492DA8694D}"/>
              </a:ext>
            </a:extLst>
          </p:cNvPr>
          <p:cNvSpPr>
            <a:spLocks noGrp="1"/>
          </p:cNvSpPr>
          <p:nvPr>
            <p:ph sz="half" idx="2"/>
          </p:nvPr>
        </p:nvSpPr>
        <p:spPr>
          <a:xfrm>
            <a:off x="7046842" y="1825625"/>
            <a:ext cx="4306957" cy="4351338"/>
          </a:xfrm>
        </p:spPr>
        <p:txBody>
          <a:bodyPr>
            <a:normAutofit fontScale="70000" lnSpcReduction="20000"/>
          </a:bodyPr>
          <a:lstStyle/>
          <a:p>
            <a:pPr marL="0" indent="0">
              <a:buNone/>
            </a:pPr>
            <a:r>
              <a:rPr lang="en-US" dirty="0"/>
              <a:t># Display the results</a:t>
            </a:r>
          </a:p>
          <a:p>
            <a:pPr marL="0" indent="0">
              <a:buNone/>
            </a:pPr>
            <a:r>
              <a:rPr lang="en-US" dirty="0" err="1"/>
              <a:t>plt.figure</a:t>
            </a:r>
            <a:r>
              <a:rPr lang="en-US" dirty="0"/>
              <a:t>(</a:t>
            </a:r>
            <a:r>
              <a:rPr lang="en-US" dirty="0" err="1"/>
              <a:t>figsize</a:t>
            </a:r>
            <a:r>
              <a:rPr lang="en-US" dirty="0"/>
              <a:t>=(12, 8))</a:t>
            </a:r>
          </a:p>
          <a:p>
            <a:pPr marL="0" indent="0">
              <a:buNone/>
            </a:pPr>
            <a:r>
              <a:rPr lang="en-US" dirty="0" err="1"/>
              <a:t>plt.subplot</a:t>
            </a:r>
            <a:r>
              <a:rPr lang="en-US" dirty="0"/>
              <a:t>(1, 3, 1), </a:t>
            </a:r>
            <a:r>
              <a:rPr lang="en-US" dirty="0" err="1"/>
              <a:t>plt.imshow</a:t>
            </a:r>
            <a:r>
              <a:rPr lang="en-US" dirty="0"/>
              <a:t>(image, </a:t>
            </a:r>
            <a:r>
              <a:rPr lang="en-US" dirty="0" err="1"/>
              <a:t>cmap</a:t>
            </a:r>
            <a:r>
              <a:rPr lang="en-US" dirty="0"/>
              <a:t>='gray')</a:t>
            </a:r>
          </a:p>
          <a:p>
            <a:pPr marL="0" indent="0">
              <a:buNone/>
            </a:pPr>
            <a:r>
              <a:rPr lang="en-US" dirty="0" err="1"/>
              <a:t>plt.title</a:t>
            </a:r>
            <a:r>
              <a:rPr lang="en-US" dirty="0"/>
              <a:t>('Original Image'), </a:t>
            </a:r>
            <a:r>
              <a:rPr lang="en-US" dirty="0" err="1"/>
              <a:t>plt.axis</a:t>
            </a:r>
            <a:r>
              <a:rPr lang="en-US" dirty="0"/>
              <a:t>('off')</a:t>
            </a:r>
          </a:p>
          <a:p>
            <a:pPr marL="0" indent="0">
              <a:buNone/>
            </a:pPr>
            <a:r>
              <a:rPr lang="en-US" dirty="0" err="1"/>
              <a:t>plt.subplot</a:t>
            </a:r>
            <a:r>
              <a:rPr lang="en-US" dirty="0"/>
              <a:t>(1, 3, 2), </a:t>
            </a:r>
            <a:r>
              <a:rPr lang="en-US" dirty="0" err="1"/>
              <a:t>plt.imshow</a:t>
            </a:r>
            <a:r>
              <a:rPr lang="en-US" dirty="0"/>
              <a:t>(</a:t>
            </a:r>
            <a:r>
              <a:rPr lang="en-US" dirty="0" err="1"/>
              <a:t>sobel_x</a:t>
            </a:r>
            <a:r>
              <a:rPr lang="en-US" dirty="0"/>
              <a:t>, </a:t>
            </a:r>
            <a:r>
              <a:rPr lang="en-US" dirty="0" err="1"/>
              <a:t>cmap</a:t>
            </a:r>
            <a:r>
              <a:rPr lang="en-US" dirty="0"/>
              <a:t>='gray')</a:t>
            </a:r>
          </a:p>
          <a:p>
            <a:pPr marL="0" indent="0">
              <a:buNone/>
            </a:pPr>
            <a:r>
              <a:rPr lang="en-US" dirty="0" err="1"/>
              <a:t>plt.title</a:t>
            </a:r>
            <a:r>
              <a:rPr lang="en-US" dirty="0"/>
              <a:t>('Sobel X'), </a:t>
            </a:r>
            <a:r>
              <a:rPr lang="en-US" dirty="0" err="1"/>
              <a:t>plt.axis</a:t>
            </a:r>
            <a:r>
              <a:rPr lang="en-US" dirty="0"/>
              <a:t>('off')</a:t>
            </a:r>
          </a:p>
          <a:p>
            <a:pPr marL="0" indent="0">
              <a:buNone/>
            </a:pPr>
            <a:r>
              <a:rPr lang="en-US" dirty="0" err="1"/>
              <a:t>plt.subplot</a:t>
            </a:r>
            <a:r>
              <a:rPr lang="en-US" dirty="0"/>
              <a:t>(1, 3, 3), </a:t>
            </a:r>
            <a:r>
              <a:rPr lang="en-US" dirty="0" err="1"/>
              <a:t>plt.imshow</a:t>
            </a:r>
            <a:r>
              <a:rPr lang="en-US" dirty="0"/>
              <a:t>(</a:t>
            </a:r>
            <a:r>
              <a:rPr lang="en-US" dirty="0" err="1"/>
              <a:t>sobel_y</a:t>
            </a:r>
            <a:r>
              <a:rPr lang="en-US" dirty="0"/>
              <a:t>, </a:t>
            </a:r>
            <a:r>
              <a:rPr lang="en-US" dirty="0" err="1"/>
              <a:t>cmap</a:t>
            </a:r>
            <a:r>
              <a:rPr lang="en-US" dirty="0"/>
              <a:t>='gray')</a:t>
            </a:r>
          </a:p>
          <a:p>
            <a:pPr marL="0" indent="0">
              <a:buNone/>
            </a:pPr>
            <a:r>
              <a:rPr lang="en-US" dirty="0" err="1"/>
              <a:t>plt.title</a:t>
            </a:r>
            <a:r>
              <a:rPr lang="en-US" dirty="0"/>
              <a:t>('Sobel Y'), </a:t>
            </a:r>
            <a:r>
              <a:rPr lang="en-US" dirty="0" err="1"/>
              <a:t>plt.axis</a:t>
            </a:r>
            <a:r>
              <a:rPr lang="en-US" dirty="0"/>
              <a:t>('off')</a:t>
            </a:r>
          </a:p>
          <a:p>
            <a:pPr marL="0" indent="0">
              <a:buNone/>
            </a:pPr>
            <a:r>
              <a:rPr lang="en-US" dirty="0" err="1"/>
              <a:t>plt.figure</a:t>
            </a:r>
            <a:r>
              <a:rPr lang="en-US" dirty="0"/>
              <a:t>()</a:t>
            </a:r>
          </a:p>
          <a:p>
            <a:pPr marL="0" indent="0">
              <a:buNone/>
            </a:pPr>
            <a:r>
              <a:rPr lang="en-US" dirty="0" err="1"/>
              <a:t>plt.imshow</a:t>
            </a:r>
            <a:r>
              <a:rPr lang="en-US" dirty="0"/>
              <a:t>(</a:t>
            </a:r>
            <a:r>
              <a:rPr lang="en-US" dirty="0" err="1"/>
              <a:t>sobel_magnitude</a:t>
            </a:r>
            <a:r>
              <a:rPr lang="en-US" dirty="0"/>
              <a:t>, </a:t>
            </a:r>
            <a:r>
              <a:rPr lang="en-US" dirty="0" err="1"/>
              <a:t>cmap</a:t>
            </a:r>
            <a:r>
              <a:rPr lang="en-US" dirty="0"/>
              <a:t>='gray')</a:t>
            </a:r>
          </a:p>
          <a:p>
            <a:pPr marL="0" indent="0">
              <a:buNone/>
            </a:pPr>
            <a:r>
              <a:rPr lang="en-US" dirty="0" err="1"/>
              <a:t>plt.title</a:t>
            </a:r>
            <a:r>
              <a:rPr lang="en-US" dirty="0"/>
              <a:t>('Sobel Edge Magnitude'), </a:t>
            </a:r>
            <a:r>
              <a:rPr lang="en-US" dirty="0" err="1"/>
              <a:t>plt.axis</a:t>
            </a:r>
            <a:r>
              <a:rPr lang="en-US" dirty="0"/>
              <a:t>('off')</a:t>
            </a:r>
          </a:p>
          <a:p>
            <a:pPr marL="0" indent="0">
              <a:buNone/>
            </a:pPr>
            <a:r>
              <a:rPr lang="en-US" dirty="0" err="1"/>
              <a:t>plt.show</a:t>
            </a:r>
            <a:r>
              <a:rPr lang="en-US" dirty="0"/>
              <a:t>()</a:t>
            </a:r>
          </a:p>
        </p:txBody>
      </p:sp>
    </p:spTree>
    <p:extLst>
      <p:ext uri="{BB962C8B-B14F-4D97-AF65-F5344CB8AC3E}">
        <p14:creationId xmlns:p14="http://schemas.microsoft.com/office/powerpoint/2010/main" val="2711030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8500-E997-8E95-548B-66D0FD997273}"/>
              </a:ext>
            </a:extLst>
          </p:cNvPr>
          <p:cNvSpPr>
            <a:spLocks noGrp="1"/>
          </p:cNvSpPr>
          <p:nvPr>
            <p:ph type="title"/>
          </p:nvPr>
        </p:nvSpPr>
        <p:spPr/>
        <p:txBody>
          <a:bodyPr/>
          <a:lstStyle/>
          <a:p>
            <a:r>
              <a:rPr lang="en-ID" b="1" i="0" u="none" strike="noStrike" dirty="0">
                <a:solidFill>
                  <a:srgbClr val="000000"/>
                </a:solidFill>
                <a:effectLst/>
              </a:rPr>
              <a:t>Explanation of Code</a:t>
            </a:r>
            <a:endParaRPr lang="en-US" dirty="0"/>
          </a:p>
        </p:txBody>
      </p:sp>
      <p:sp>
        <p:nvSpPr>
          <p:cNvPr id="3" name="Content Placeholder 2">
            <a:extLst>
              <a:ext uri="{FF2B5EF4-FFF2-40B4-BE49-F238E27FC236}">
                <a16:creationId xmlns:a16="http://schemas.microsoft.com/office/drawing/2014/main" id="{F6B9A56D-7A17-50B8-AF53-7245EAB14043}"/>
              </a:ext>
            </a:extLst>
          </p:cNvPr>
          <p:cNvSpPr>
            <a:spLocks noGrp="1"/>
          </p:cNvSpPr>
          <p:nvPr>
            <p:ph idx="1"/>
          </p:nvPr>
        </p:nvSpPr>
        <p:spPr/>
        <p:txBody>
          <a:bodyPr>
            <a:normAutofit/>
          </a:bodyPr>
          <a:lstStyle/>
          <a:p>
            <a:pPr marL="514350" indent="-514350" algn="l">
              <a:buFont typeface="+mj-lt"/>
              <a:buAutoNum type="arabicPeriod"/>
            </a:pPr>
            <a:r>
              <a:rPr lang="en-ID" b="1" i="0" u="none" strike="noStrike" dirty="0">
                <a:solidFill>
                  <a:srgbClr val="000000"/>
                </a:solidFill>
                <a:effectLst/>
              </a:rPr>
              <a:t>Load the Image</a:t>
            </a:r>
            <a:r>
              <a:rPr lang="en-ID" b="0" i="0" u="none" strike="noStrike" dirty="0">
                <a:solidFill>
                  <a:srgbClr val="000000"/>
                </a:solidFill>
                <a:effectLst/>
              </a:rPr>
              <a:t>: Read the image and convert it to grayscale, as edge detection typically operates on </a:t>
            </a:r>
            <a:r>
              <a:rPr lang="en-ID" b="1" i="0" u="none" strike="noStrike" dirty="0">
                <a:solidFill>
                  <a:srgbClr val="000000"/>
                </a:solidFill>
                <a:effectLst/>
              </a:rPr>
              <a:t>grayscale images</a:t>
            </a:r>
            <a:r>
              <a:rPr lang="en-ID" b="0" i="0" u="none" strike="noStrike" dirty="0">
                <a:solidFill>
                  <a:srgbClr val="000000"/>
                </a:solidFill>
                <a:effectLst/>
              </a:rPr>
              <a:t>.</a:t>
            </a:r>
          </a:p>
          <a:p>
            <a:pPr marL="514350" indent="-514350" algn="l">
              <a:buFont typeface="+mj-lt"/>
              <a:buAutoNum type="arabicPeriod"/>
            </a:pPr>
            <a:r>
              <a:rPr lang="en-ID" b="1" i="0" u="none" strike="noStrike" dirty="0">
                <a:solidFill>
                  <a:srgbClr val="000000"/>
                </a:solidFill>
                <a:effectLst/>
              </a:rPr>
              <a:t>Sobel Filters</a:t>
            </a:r>
            <a:r>
              <a:rPr lang="en-ID" b="0" i="0" u="none" strike="noStrike" dirty="0">
                <a:solidFill>
                  <a:srgbClr val="000000"/>
                </a:solidFill>
                <a:effectLst/>
              </a:rPr>
              <a:t>: Use cv2.Sobel to compute the gradients in the x and y directions:</a:t>
            </a:r>
          </a:p>
          <a:p>
            <a:pPr marL="457200" lvl="1" indent="0" algn="l">
              <a:buNone/>
            </a:pPr>
            <a:r>
              <a:rPr lang="en-ID" b="0" i="0" u="none" strike="noStrike" dirty="0">
                <a:solidFill>
                  <a:srgbClr val="000000"/>
                </a:solidFill>
                <a:effectLst/>
              </a:rPr>
              <a:t>cv2.Sobel(image, </a:t>
            </a:r>
            <a:r>
              <a:rPr lang="en-ID" b="0" i="0" u="none" strike="noStrike" dirty="0" err="1">
                <a:solidFill>
                  <a:srgbClr val="000000"/>
                </a:solidFill>
                <a:effectLst/>
              </a:rPr>
              <a:t>ddepth</a:t>
            </a:r>
            <a:r>
              <a:rPr lang="en-ID" b="0" i="0" u="none" strike="noStrike" dirty="0">
                <a:solidFill>
                  <a:srgbClr val="000000"/>
                </a:solidFill>
                <a:effectLst/>
              </a:rPr>
              <a:t>, dx, </a:t>
            </a:r>
            <a:r>
              <a:rPr lang="en-ID" b="0" i="0" u="none" strike="noStrike" dirty="0" err="1">
                <a:solidFill>
                  <a:srgbClr val="000000"/>
                </a:solidFill>
                <a:effectLst/>
              </a:rPr>
              <a:t>dy</a:t>
            </a:r>
            <a:r>
              <a:rPr lang="en-ID" b="0" i="0" u="none" strike="noStrike" dirty="0">
                <a:solidFill>
                  <a:srgbClr val="000000"/>
                </a:solidFill>
                <a:effectLst/>
              </a:rPr>
              <a:t>, </a:t>
            </a:r>
            <a:r>
              <a:rPr lang="en-ID" b="0" i="0" u="none" strike="noStrike" dirty="0" err="1">
                <a:solidFill>
                  <a:srgbClr val="000000"/>
                </a:solidFill>
                <a:effectLst/>
              </a:rPr>
              <a:t>ksize</a:t>
            </a:r>
            <a:r>
              <a:rPr lang="en-ID" b="0" i="0" u="none" strike="noStrike" dirty="0">
                <a:solidFill>
                  <a:srgbClr val="000000"/>
                </a:solidFill>
                <a:effectLst/>
              </a:rPr>
              <a:t>):</a:t>
            </a:r>
          </a:p>
          <a:p>
            <a:pPr lvl="2"/>
            <a:r>
              <a:rPr lang="en-ID" b="0" i="0" u="none" strike="noStrike" dirty="0" err="1">
                <a:solidFill>
                  <a:srgbClr val="000000"/>
                </a:solidFill>
                <a:effectLst/>
              </a:rPr>
              <a:t>ddepth</a:t>
            </a:r>
            <a:r>
              <a:rPr lang="en-ID" b="0" i="0" u="none" strike="noStrike" dirty="0">
                <a:solidFill>
                  <a:srgbClr val="000000"/>
                </a:solidFill>
                <a:effectLst/>
              </a:rPr>
              <a:t> is the desired depth of the output image, cv2.CV_64F allows storing negative values.</a:t>
            </a:r>
          </a:p>
          <a:p>
            <a:pPr lvl="2"/>
            <a:r>
              <a:rPr lang="en-ID" b="0" i="0" u="none" strike="noStrike" dirty="0">
                <a:solidFill>
                  <a:srgbClr val="000000"/>
                </a:solidFill>
                <a:effectLst/>
              </a:rPr>
              <a:t>dx and </a:t>
            </a:r>
            <a:r>
              <a:rPr lang="en-ID" b="0" i="0" u="none" strike="noStrike" dirty="0" err="1">
                <a:solidFill>
                  <a:srgbClr val="000000"/>
                </a:solidFill>
                <a:effectLst/>
              </a:rPr>
              <a:t>dy</a:t>
            </a:r>
            <a:r>
              <a:rPr lang="en-ID" b="0" i="0" u="none" strike="noStrike" dirty="0">
                <a:solidFill>
                  <a:srgbClr val="000000"/>
                </a:solidFill>
                <a:effectLst/>
              </a:rPr>
              <a:t> specify the order of the derivative in x and y directions.</a:t>
            </a:r>
          </a:p>
          <a:p>
            <a:pPr marL="514350" indent="-514350" algn="l">
              <a:buFont typeface="+mj-lt"/>
              <a:buAutoNum type="arabicPeriod"/>
            </a:pPr>
            <a:r>
              <a:rPr lang="en-ID" b="1" i="0" u="none" strike="noStrike" dirty="0">
                <a:solidFill>
                  <a:srgbClr val="000000"/>
                </a:solidFill>
                <a:effectLst/>
              </a:rPr>
              <a:t>Magnitude Calculation</a:t>
            </a:r>
            <a:r>
              <a:rPr lang="en-ID" b="0" i="0" u="none" strike="noStrike" dirty="0">
                <a:solidFill>
                  <a:srgbClr val="000000"/>
                </a:solidFill>
                <a:effectLst/>
              </a:rPr>
              <a:t>: Calculate the magnitude by combining </a:t>
            </a:r>
            <a:r>
              <a:rPr lang="en-ID" b="0" i="0" u="none" strike="noStrike" dirty="0" err="1">
                <a:solidFill>
                  <a:srgbClr val="000000"/>
                </a:solidFill>
                <a:effectLst/>
              </a:rPr>
              <a:t>sobel_x</a:t>
            </a:r>
            <a:r>
              <a:rPr lang="en-ID" b="0" i="0" u="none" strike="noStrike" dirty="0">
                <a:solidFill>
                  <a:srgbClr val="000000"/>
                </a:solidFill>
                <a:effectLst/>
              </a:rPr>
              <a:t> and </a:t>
            </a:r>
            <a:r>
              <a:rPr lang="en-ID" b="0" i="0" u="none" strike="noStrike" dirty="0" err="1">
                <a:solidFill>
                  <a:srgbClr val="000000"/>
                </a:solidFill>
                <a:effectLst/>
              </a:rPr>
              <a:t>sobel_y</a:t>
            </a:r>
            <a:r>
              <a:rPr lang="en-ID" b="0" i="0" u="none" strike="noStrike" dirty="0">
                <a:solidFill>
                  <a:srgbClr val="000000"/>
                </a:solidFill>
                <a:effectLst/>
              </a:rPr>
              <a:t> using the formula </a:t>
            </a:r>
          </a:p>
          <a:p>
            <a:pPr marL="0" indent="0" algn="l">
              <a:buNone/>
            </a:pPr>
            <a:r>
              <a:rPr lang="en-ID" b="0" i="0" u="none" strike="noStrike" dirty="0">
                <a:solidFill>
                  <a:srgbClr val="000000"/>
                </a:solidFill>
                <a:effectLst/>
              </a:rPr>
              <a:t>    		= SQRT(sobel</a:t>
            </a:r>
            <a:r>
              <a:rPr lang="en-ID" b="0" i="0" u="none" strike="noStrike" baseline="-25000" dirty="0">
                <a:solidFill>
                  <a:srgbClr val="000000"/>
                </a:solidFill>
                <a:effectLst/>
              </a:rPr>
              <a:t>x</a:t>
            </a:r>
            <a:r>
              <a:rPr lang="en-ID" b="0" i="0" u="none" strike="noStrike" baseline="30000" dirty="0">
                <a:solidFill>
                  <a:srgbClr val="000000"/>
                </a:solidFill>
                <a:effectLst/>
              </a:rPr>
              <a:t>2</a:t>
            </a:r>
            <a:r>
              <a:rPr lang="en-ID" b="0" i="0" u="none" strike="noStrike" dirty="0">
                <a:solidFill>
                  <a:srgbClr val="000000"/>
                </a:solidFill>
                <a:effectLst/>
              </a:rPr>
              <a:t>+sobel</a:t>
            </a:r>
            <a:r>
              <a:rPr lang="en-ID" b="0" i="0" u="none" strike="noStrike" baseline="-25000" dirty="0">
                <a:solidFill>
                  <a:srgbClr val="000000"/>
                </a:solidFill>
                <a:effectLst/>
              </a:rPr>
              <a:t>y</a:t>
            </a:r>
            <a:r>
              <a:rPr lang="en-ID" b="0" i="0" u="none" strike="noStrike" baseline="30000" dirty="0">
                <a:solidFill>
                  <a:srgbClr val="000000"/>
                </a:solidFill>
                <a:effectLst/>
              </a:rPr>
              <a:t>2</a:t>
            </a:r>
            <a:r>
              <a:rPr lang="en-ID" b="0" i="0" u="none" strike="noStrike" dirty="0">
                <a:solidFill>
                  <a:srgbClr val="000000"/>
                </a:solidFill>
                <a:effectLst/>
              </a:rPr>
              <a:t>)​​.</a:t>
            </a:r>
          </a:p>
        </p:txBody>
      </p:sp>
    </p:spTree>
    <p:extLst>
      <p:ext uri="{BB962C8B-B14F-4D97-AF65-F5344CB8AC3E}">
        <p14:creationId xmlns:p14="http://schemas.microsoft.com/office/powerpoint/2010/main" val="51617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04C6-EAF8-B8A9-624C-A06639C63A61}"/>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40DC981D-1D67-99B6-46E9-4286C9AA682E}"/>
              </a:ext>
            </a:extLst>
          </p:cNvPr>
          <p:cNvSpPr>
            <a:spLocks noGrp="1"/>
          </p:cNvSpPr>
          <p:nvPr>
            <p:ph idx="1"/>
          </p:nvPr>
        </p:nvSpPr>
        <p:spPr/>
        <p:txBody>
          <a:bodyPr/>
          <a:lstStyle/>
          <a:p>
            <a:r>
              <a:rPr lang="en-ID" b="0" i="0" u="none" strike="noStrike" dirty="0">
                <a:solidFill>
                  <a:srgbClr val="000000"/>
                </a:solidFill>
                <a:effectLst/>
                <a:latin typeface="-webkit-standard"/>
              </a:rPr>
              <a:t>The Sobel detector highlights edges by emphasizing areas with high-intensity changes in the horizontal and vertical directions. </a:t>
            </a:r>
          </a:p>
          <a:p>
            <a:r>
              <a:rPr lang="en-ID" b="0" i="0" u="none" strike="noStrike" dirty="0">
                <a:solidFill>
                  <a:srgbClr val="000000"/>
                </a:solidFill>
                <a:effectLst/>
                <a:latin typeface="-webkit-standard"/>
              </a:rPr>
              <a:t>It’s often used in image processing for edge detection because it’s computationally efficient, easy to implement, and provides good results, particularly for identifying simple edges.</a:t>
            </a:r>
            <a:endParaRPr lang="en-US" dirty="0"/>
          </a:p>
        </p:txBody>
      </p:sp>
    </p:spTree>
    <p:extLst>
      <p:ext uri="{BB962C8B-B14F-4D97-AF65-F5344CB8AC3E}">
        <p14:creationId xmlns:p14="http://schemas.microsoft.com/office/powerpoint/2010/main" val="1569800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2E76-F613-2CD5-2A1A-DA2AA4ADC97C}"/>
              </a:ext>
            </a:extLst>
          </p:cNvPr>
          <p:cNvSpPr>
            <a:spLocks noGrp="1"/>
          </p:cNvSpPr>
          <p:nvPr>
            <p:ph type="title"/>
          </p:nvPr>
        </p:nvSpPr>
        <p:spPr/>
        <p:txBody>
          <a:bodyPr/>
          <a:lstStyle/>
          <a:p>
            <a:r>
              <a:rPr lang="en-ID" b="0" i="0" u="none" strike="noStrike" dirty="0">
                <a:solidFill>
                  <a:srgbClr val="000000"/>
                </a:solidFill>
                <a:effectLst/>
                <a:latin typeface="-webkit-standard"/>
              </a:rPr>
              <a:t>Prewitt Detector</a:t>
            </a:r>
            <a:endParaRPr lang="en-US" dirty="0"/>
          </a:p>
        </p:txBody>
      </p:sp>
      <p:sp>
        <p:nvSpPr>
          <p:cNvPr id="3" name="Content Placeholder 2">
            <a:extLst>
              <a:ext uri="{FF2B5EF4-FFF2-40B4-BE49-F238E27FC236}">
                <a16:creationId xmlns:a16="http://schemas.microsoft.com/office/drawing/2014/main" id="{5D9DC222-F319-B47E-940D-9F45F0666E9B}"/>
              </a:ext>
            </a:extLst>
          </p:cNvPr>
          <p:cNvSpPr>
            <a:spLocks noGrp="1"/>
          </p:cNvSpPr>
          <p:nvPr>
            <p:ph idx="1"/>
          </p:nvPr>
        </p:nvSpPr>
        <p:spPr/>
        <p:txBody>
          <a:bodyPr/>
          <a:lstStyle/>
          <a:p>
            <a:pPr marL="0" indent="0">
              <a:buNone/>
            </a:pPr>
            <a:r>
              <a:rPr lang="en-ID" b="0" i="0" u="none" strike="noStrike" dirty="0">
                <a:solidFill>
                  <a:srgbClr val="000000"/>
                </a:solidFill>
                <a:effectLst/>
                <a:latin typeface="-webkit-standard"/>
              </a:rPr>
              <a:t>The Prewitt edge detector is another gradient-based method similar to the Sobel detector.</a:t>
            </a:r>
            <a:endParaRPr lang="en-US" dirty="0"/>
          </a:p>
        </p:txBody>
      </p:sp>
      <p:pic>
        <p:nvPicPr>
          <p:cNvPr id="5" name="Picture 4">
            <a:extLst>
              <a:ext uri="{FF2B5EF4-FFF2-40B4-BE49-F238E27FC236}">
                <a16:creationId xmlns:a16="http://schemas.microsoft.com/office/drawing/2014/main" id="{9AE82AC0-BD08-C24F-C921-AEE50CFDA1A4}"/>
              </a:ext>
            </a:extLst>
          </p:cNvPr>
          <p:cNvPicPr>
            <a:picLocks noChangeAspect="1"/>
          </p:cNvPicPr>
          <p:nvPr/>
        </p:nvPicPr>
        <p:blipFill>
          <a:blip r:embed="rId2"/>
          <a:stretch>
            <a:fillRect/>
          </a:stretch>
        </p:blipFill>
        <p:spPr>
          <a:xfrm>
            <a:off x="1830180" y="3598794"/>
            <a:ext cx="7772400" cy="1658262"/>
          </a:xfrm>
          <a:prstGeom prst="rect">
            <a:avLst/>
          </a:prstGeom>
        </p:spPr>
      </p:pic>
    </p:spTree>
    <p:extLst>
      <p:ext uri="{BB962C8B-B14F-4D97-AF65-F5344CB8AC3E}">
        <p14:creationId xmlns:p14="http://schemas.microsoft.com/office/powerpoint/2010/main" val="685812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A351-403B-D155-ECEE-1725A4991D3B}"/>
              </a:ext>
            </a:extLst>
          </p:cNvPr>
          <p:cNvSpPr>
            <a:spLocks noGrp="1"/>
          </p:cNvSpPr>
          <p:nvPr>
            <p:ph type="title"/>
          </p:nvPr>
        </p:nvSpPr>
        <p:spPr/>
        <p:txBody>
          <a:bodyPr/>
          <a:lstStyle/>
          <a:p>
            <a:r>
              <a:rPr lang="en-ID" b="1" i="0" u="none" strike="noStrike" dirty="0">
                <a:solidFill>
                  <a:srgbClr val="000000"/>
                </a:solidFill>
                <a:effectLst/>
              </a:rPr>
              <a:t>Differences from Sobel</a:t>
            </a:r>
            <a:endParaRPr lang="en-US" dirty="0"/>
          </a:p>
        </p:txBody>
      </p:sp>
      <p:sp>
        <p:nvSpPr>
          <p:cNvPr id="3" name="Content Placeholder 2">
            <a:extLst>
              <a:ext uri="{FF2B5EF4-FFF2-40B4-BE49-F238E27FC236}">
                <a16:creationId xmlns:a16="http://schemas.microsoft.com/office/drawing/2014/main" id="{F382D096-64AA-3195-073B-F313C456926D}"/>
              </a:ext>
            </a:extLst>
          </p:cNvPr>
          <p:cNvSpPr>
            <a:spLocks noGrp="1"/>
          </p:cNvSpPr>
          <p:nvPr>
            <p:ph idx="1"/>
          </p:nvPr>
        </p:nvSpPr>
        <p:spPr/>
        <p:txBody>
          <a:bodyPr/>
          <a:lstStyle/>
          <a:p>
            <a:pPr algn="l">
              <a:buFont typeface="Arial" panose="020B0604020202020204" pitchFamily="34" charset="0"/>
              <a:buChar char="•"/>
            </a:pPr>
            <a:r>
              <a:rPr lang="en-ID" b="0" i="0" u="none" strike="noStrike" dirty="0">
                <a:solidFill>
                  <a:srgbClr val="000000"/>
                </a:solidFill>
                <a:effectLst/>
              </a:rPr>
              <a:t>The Prewitt filter has simpler coefficients compared to the Sobel filter, making it slightly faster but less sensitive to diagonal edges.</a:t>
            </a:r>
          </a:p>
          <a:p>
            <a:pPr algn="l">
              <a:buFont typeface="Arial" panose="020B0604020202020204" pitchFamily="34" charset="0"/>
              <a:buChar char="•"/>
            </a:pPr>
            <a:r>
              <a:rPr lang="en-ID" b="0" i="0" u="none" strike="noStrike" dirty="0">
                <a:solidFill>
                  <a:srgbClr val="000000"/>
                </a:solidFill>
                <a:effectLst/>
              </a:rPr>
              <a:t>It doesn’t weigh the </a:t>
            </a:r>
            <a:r>
              <a:rPr lang="en-ID" b="0" i="0" u="none" strike="noStrike" dirty="0" err="1">
                <a:solidFill>
                  <a:srgbClr val="000000"/>
                </a:solidFill>
                <a:effectLst/>
              </a:rPr>
              <a:t>center</a:t>
            </a:r>
            <a:r>
              <a:rPr lang="en-ID" b="0" i="0" u="none" strike="noStrike" dirty="0">
                <a:solidFill>
                  <a:srgbClr val="000000"/>
                </a:solidFill>
                <a:effectLst/>
              </a:rPr>
              <a:t> pixel as heavily as the Sobel filter, resulting in a more uniform emphasis across the </a:t>
            </a:r>
            <a:r>
              <a:rPr lang="en-ID" b="0" i="0" u="none" strike="noStrike" dirty="0" err="1">
                <a:solidFill>
                  <a:srgbClr val="000000"/>
                </a:solidFill>
                <a:effectLst/>
              </a:rPr>
              <a:t>neighboring</a:t>
            </a:r>
            <a:r>
              <a:rPr lang="en-ID" b="0" i="0" u="none" strike="noStrike" dirty="0">
                <a:solidFill>
                  <a:srgbClr val="000000"/>
                </a:solidFill>
                <a:effectLst/>
              </a:rPr>
              <a:t> pixels.</a:t>
            </a:r>
          </a:p>
          <a:p>
            <a:endParaRPr lang="en-US" dirty="0"/>
          </a:p>
        </p:txBody>
      </p:sp>
    </p:spTree>
    <p:extLst>
      <p:ext uri="{BB962C8B-B14F-4D97-AF65-F5344CB8AC3E}">
        <p14:creationId xmlns:p14="http://schemas.microsoft.com/office/powerpoint/2010/main" val="1333320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104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F786FD-63BF-ACBF-2736-D672A6B873F6}"/>
              </a:ext>
            </a:extLst>
          </p:cNvPr>
          <p:cNvSpPr>
            <a:spLocks noGrp="1"/>
          </p:cNvSpPr>
          <p:nvPr>
            <p:ph sz="half" idx="1"/>
          </p:nvPr>
        </p:nvSpPr>
        <p:spPr>
          <a:xfrm>
            <a:off x="1257300" y="663388"/>
            <a:ext cx="5645524" cy="5242112"/>
          </a:xfrm>
        </p:spPr>
        <p:txBody>
          <a:bodyPr>
            <a:normAutofit fontScale="70000" lnSpcReduction="20000"/>
          </a:bodyPr>
          <a:lstStyle/>
          <a:p>
            <a:pPr marL="0" indent="0">
              <a:buNone/>
            </a:pPr>
            <a:r>
              <a:rPr lang="en-US" dirty="0"/>
              <a:t>import cv2</a:t>
            </a:r>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 Load the grayscale image</a:t>
            </a:r>
          </a:p>
          <a:p>
            <a:pPr marL="0" indent="0">
              <a:buNone/>
            </a:pPr>
            <a:r>
              <a:rPr lang="en-US" dirty="0"/>
              <a:t>image = cv2.imread(‘</a:t>
            </a:r>
            <a:r>
              <a:rPr lang="en-US" dirty="0" err="1"/>
              <a:t>orange.jpg</a:t>
            </a:r>
            <a:r>
              <a:rPr lang="en-US" dirty="0"/>
              <a:t>', cv2.IMREAD_GRAYSCALE)</a:t>
            </a:r>
          </a:p>
          <a:p>
            <a:pPr marL="0" indent="0">
              <a:buNone/>
            </a:pPr>
            <a:r>
              <a:rPr lang="en-US" dirty="0"/>
              <a:t># Define the Prewitt kernels for x and y directions</a:t>
            </a:r>
          </a:p>
          <a:p>
            <a:pPr marL="0" indent="0">
              <a:buNone/>
            </a:pPr>
            <a:r>
              <a:rPr lang="en-US" dirty="0" err="1"/>
              <a:t>prewitt_kernel_x</a:t>
            </a:r>
            <a:r>
              <a:rPr lang="en-US" dirty="0"/>
              <a:t> = </a:t>
            </a:r>
            <a:r>
              <a:rPr lang="en-US" dirty="0" err="1"/>
              <a:t>np.array</a:t>
            </a:r>
            <a:r>
              <a:rPr lang="en-US" dirty="0"/>
              <a:t>([[1, 0, -1],</a:t>
            </a:r>
          </a:p>
          <a:p>
            <a:pPr marL="0" indent="0">
              <a:buNone/>
            </a:pPr>
            <a:r>
              <a:rPr lang="en-US" dirty="0"/>
              <a:t>                             [1, 0, -1],</a:t>
            </a:r>
          </a:p>
          <a:p>
            <a:pPr marL="0" indent="0">
              <a:buNone/>
            </a:pPr>
            <a:r>
              <a:rPr lang="en-US" dirty="0"/>
              <a:t>                             [1, 0, -1]])</a:t>
            </a:r>
          </a:p>
          <a:p>
            <a:pPr marL="0" indent="0">
              <a:buNone/>
            </a:pPr>
            <a:r>
              <a:rPr lang="en-US" dirty="0" err="1"/>
              <a:t>prewitt_kernel_y</a:t>
            </a:r>
            <a:r>
              <a:rPr lang="en-US" dirty="0"/>
              <a:t> = </a:t>
            </a:r>
            <a:r>
              <a:rPr lang="en-US" dirty="0" err="1"/>
              <a:t>np.array</a:t>
            </a:r>
            <a:r>
              <a:rPr lang="en-US" dirty="0"/>
              <a:t>([[1, 1, 1],</a:t>
            </a:r>
          </a:p>
          <a:p>
            <a:pPr marL="0" indent="0">
              <a:buNone/>
            </a:pPr>
            <a:r>
              <a:rPr lang="en-US" dirty="0"/>
              <a:t>                             [0, 0, 0],</a:t>
            </a:r>
          </a:p>
          <a:p>
            <a:pPr marL="0" indent="0">
              <a:buNone/>
            </a:pPr>
            <a:r>
              <a:rPr lang="en-US" dirty="0"/>
              <a:t>                             [-1, -1, -1]])</a:t>
            </a:r>
          </a:p>
          <a:p>
            <a:pPr marL="0" indent="0">
              <a:buNone/>
            </a:pPr>
            <a:r>
              <a:rPr lang="en-US" dirty="0"/>
              <a:t># Apply the Prewitt operator for x and y directions</a:t>
            </a:r>
          </a:p>
          <a:p>
            <a:pPr marL="0" indent="0">
              <a:buNone/>
            </a:pPr>
            <a:r>
              <a:rPr lang="en-US" dirty="0" err="1"/>
              <a:t>prewitt_x</a:t>
            </a:r>
            <a:r>
              <a:rPr lang="en-US" dirty="0"/>
              <a:t> = cv2.filter2D(image, -1, </a:t>
            </a:r>
            <a:r>
              <a:rPr lang="en-US" dirty="0" err="1"/>
              <a:t>prewitt_kernel_x</a:t>
            </a:r>
            <a:r>
              <a:rPr lang="en-US" dirty="0"/>
              <a:t>)</a:t>
            </a:r>
          </a:p>
          <a:p>
            <a:pPr marL="0" indent="0">
              <a:buNone/>
            </a:pPr>
            <a:r>
              <a:rPr lang="en-US" dirty="0" err="1"/>
              <a:t>prewitt_y</a:t>
            </a:r>
            <a:r>
              <a:rPr lang="en-US" dirty="0"/>
              <a:t> = cv2.filter2D(image, -1, </a:t>
            </a:r>
            <a:r>
              <a:rPr lang="en-US" dirty="0" err="1"/>
              <a:t>prewitt_kernel_y</a:t>
            </a:r>
            <a:r>
              <a:rPr lang="en-US" dirty="0"/>
              <a:t>)</a:t>
            </a:r>
          </a:p>
          <a:p>
            <a:pPr marL="0" indent="0">
              <a:buNone/>
            </a:pPr>
            <a:r>
              <a:rPr lang="en-US" dirty="0"/>
              <a:t># Combine the two results to get the gradient magnitude</a:t>
            </a:r>
          </a:p>
          <a:p>
            <a:pPr marL="0" indent="0">
              <a:buNone/>
            </a:pPr>
            <a:r>
              <a:rPr lang="en-US" dirty="0" err="1"/>
              <a:t>prewitt_magnitude</a:t>
            </a:r>
            <a:r>
              <a:rPr lang="en-US" dirty="0"/>
              <a:t> = cv2.magnitude(</a:t>
            </a:r>
            <a:r>
              <a:rPr lang="en-US" dirty="0" err="1"/>
              <a:t>prewitt_x.astype</a:t>
            </a:r>
            <a:r>
              <a:rPr lang="en-US" dirty="0"/>
              <a:t>(np.float32), </a:t>
            </a:r>
            <a:r>
              <a:rPr lang="en-US" dirty="0" err="1"/>
              <a:t>prewitt_y.astype</a:t>
            </a:r>
            <a:r>
              <a:rPr lang="en-US" dirty="0"/>
              <a:t>(np.float32))</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7CC05CB4-86AA-7505-F363-E3F3B88D3F45}"/>
              </a:ext>
            </a:extLst>
          </p:cNvPr>
          <p:cNvSpPr>
            <a:spLocks noGrp="1"/>
          </p:cNvSpPr>
          <p:nvPr>
            <p:ph sz="half" idx="2"/>
          </p:nvPr>
        </p:nvSpPr>
        <p:spPr/>
        <p:txBody>
          <a:bodyPr>
            <a:normAutofit fontScale="70000" lnSpcReduction="20000"/>
          </a:bodyPr>
          <a:lstStyle/>
          <a:p>
            <a:pPr marL="0" indent="0">
              <a:buNone/>
            </a:pPr>
            <a:r>
              <a:rPr lang="en-US" dirty="0"/>
              <a:t># Convert the magnitude back to 8-bit for display</a:t>
            </a:r>
          </a:p>
          <a:p>
            <a:pPr marL="0" indent="0">
              <a:buNone/>
            </a:pPr>
            <a:r>
              <a:rPr lang="en-US" dirty="0" err="1"/>
              <a:t>prewitt_magnitude</a:t>
            </a:r>
            <a:r>
              <a:rPr lang="en-US" dirty="0"/>
              <a:t> = cv2.normalize(</a:t>
            </a:r>
            <a:r>
              <a:rPr lang="en-US" dirty="0" err="1"/>
              <a:t>prewitt_magnitude</a:t>
            </a:r>
            <a:r>
              <a:rPr lang="en-US" dirty="0"/>
              <a:t>, None, 0, 255, cv2.NORM_MINMAX).</a:t>
            </a:r>
            <a:r>
              <a:rPr lang="en-US" dirty="0" err="1"/>
              <a:t>astype</a:t>
            </a:r>
            <a:r>
              <a:rPr lang="en-US" dirty="0"/>
              <a:t>(np.uint8)</a:t>
            </a:r>
          </a:p>
          <a:p>
            <a:pPr marL="0" indent="0">
              <a:buNone/>
            </a:pPr>
            <a:endParaRPr lang="en-US" dirty="0"/>
          </a:p>
          <a:p>
            <a:pPr marL="0" indent="0">
              <a:buNone/>
            </a:pPr>
            <a:r>
              <a:rPr lang="en-US" dirty="0"/>
              <a:t># Display the results</a:t>
            </a:r>
          </a:p>
          <a:p>
            <a:pPr marL="0" indent="0">
              <a:buNone/>
            </a:pPr>
            <a:r>
              <a:rPr lang="en-US" dirty="0"/>
              <a:t>cv2.imshow('Original Image', image)</a:t>
            </a:r>
          </a:p>
          <a:p>
            <a:pPr marL="0" indent="0">
              <a:buNone/>
            </a:pPr>
            <a:r>
              <a:rPr lang="en-US" dirty="0"/>
              <a:t>cv2.imshow('Prewitt X', </a:t>
            </a:r>
            <a:r>
              <a:rPr lang="en-US" dirty="0" err="1"/>
              <a:t>prewitt_x</a:t>
            </a:r>
            <a:r>
              <a:rPr lang="en-US" dirty="0"/>
              <a:t>)</a:t>
            </a:r>
          </a:p>
          <a:p>
            <a:pPr marL="0" indent="0">
              <a:buNone/>
            </a:pPr>
            <a:r>
              <a:rPr lang="en-US" dirty="0"/>
              <a:t>cv2.imshow('Prewitt Y', </a:t>
            </a:r>
            <a:r>
              <a:rPr lang="en-US" dirty="0" err="1"/>
              <a:t>prewitt_y</a:t>
            </a:r>
            <a:r>
              <a:rPr lang="en-US" dirty="0"/>
              <a:t>)</a:t>
            </a:r>
          </a:p>
          <a:p>
            <a:pPr marL="0" indent="0">
              <a:buNone/>
            </a:pPr>
            <a:r>
              <a:rPr lang="en-US" dirty="0"/>
              <a:t>cv2.imshow('Prewitt Magnitude', </a:t>
            </a:r>
            <a:r>
              <a:rPr lang="en-US" dirty="0" err="1"/>
              <a:t>prewitt_magnitude</a:t>
            </a:r>
            <a:r>
              <a:rPr lang="en-US" dirty="0"/>
              <a:t>)</a:t>
            </a:r>
          </a:p>
          <a:p>
            <a:pPr marL="0" indent="0">
              <a:buNone/>
            </a:pPr>
            <a:r>
              <a:rPr lang="en-US" dirty="0"/>
              <a:t>cv2.waitKey(0)</a:t>
            </a:r>
          </a:p>
          <a:p>
            <a:pPr marL="0" indent="0">
              <a:buNone/>
            </a:pPr>
            <a:r>
              <a:rPr lang="en-US" dirty="0"/>
              <a:t>cv2.destroyAllWindows()</a:t>
            </a:r>
          </a:p>
          <a:p>
            <a:pPr marL="0" indent="0">
              <a:buNone/>
            </a:pPr>
            <a:endParaRPr lang="en-US" dirty="0"/>
          </a:p>
        </p:txBody>
      </p:sp>
    </p:spTree>
    <p:extLst>
      <p:ext uri="{BB962C8B-B14F-4D97-AF65-F5344CB8AC3E}">
        <p14:creationId xmlns:p14="http://schemas.microsoft.com/office/powerpoint/2010/main" val="246566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32B5-D943-CD27-B64D-89532C26FEF4}"/>
              </a:ext>
            </a:extLst>
          </p:cNvPr>
          <p:cNvSpPr>
            <a:spLocks noGrp="1"/>
          </p:cNvSpPr>
          <p:nvPr>
            <p:ph type="title"/>
          </p:nvPr>
        </p:nvSpPr>
        <p:spPr/>
        <p:txBody>
          <a:bodyPr/>
          <a:lstStyle/>
          <a:p>
            <a:r>
              <a:rPr lang="en-US" dirty="0"/>
              <a:t>Canny Filter</a:t>
            </a:r>
          </a:p>
        </p:txBody>
      </p:sp>
      <p:sp>
        <p:nvSpPr>
          <p:cNvPr id="3" name="Content Placeholder 2">
            <a:extLst>
              <a:ext uri="{FF2B5EF4-FFF2-40B4-BE49-F238E27FC236}">
                <a16:creationId xmlns:a16="http://schemas.microsoft.com/office/drawing/2014/main" id="{F8A3FCFE-5899-B42F-F793-265C99E79450}"/>
              </a:ext>
            </a:extLst>
          </p:cNvPr>
          <p:cNvSpPr>
            <a:spLocks noGrp="1"/>
          </p:cNvSpPr>
          <p:nvPr>
            <p:ph idx="1"/>
          </p:nvPr>
        </p:nvSpPr>
        <p:spPr/>
        <p:txBody>
          <a:bodyPr/>
          <a:lstStyle/>
          <a:p>
            <a:r>
              <a:rPr lang="en-ID" b="0" i="0" u="none" strike="noStrike" dirty="0">
                <a:solidFill>
                  <a:srgbClr val="000000"/>
                </a:solidFill>
                <a:effectLst/>
                <a:latin typeface="-webkit-standard"/>
              </a:rPr>
              <a:t>The Canny edge detector is a multi-stage algorithm for edge detection that was developed to overcome limitations in older methods like Sobel and Prewitt. </a:t>
            </a:r>
          </a:p>
          <a:p>
            <a:r>
              <a:rPr lang="en-ID" b="0" i="0" u="none" strike="noStrike" dirty="0">
                <a:solidFill>
                  <a:srgbClr val="000000"/>
                </a:solidFill>
                <a:effectLst/>
                <a:latin typeface="-webkit-standard"/>
              </a:rPr>
              <a:t>It is widely considered one of the most effective edge detection techniques due to its ability to detect a wide range of edges in images with minimal noise. </a:t>
            </a:r>
          </a:p>
          <a:p>
            <a:r>
              <a:rPr lang="en-ID" b="0" i="0" u="none" strike="noStrike" dirty="0">
                <a:solidFill>
                  <a:srgbClr val="000000"/>
                </a:solidFill>
                <a:effectLst/>
                <a:latin typeface="-webkit-standard"/>
              </a:rPr>
              <a:t>The algorithm consists of </a:t>
            </a:r>
            <a:r>
              <a:rPr lang="en-ID" b="1" i="0" u="none" strike="noStrike" dirty="0">
                <a:solidFill>
                  <a:srgbClr val="000000"/>
                </a:solidFill>
                <a:effectLst/>
                <a:latin typeface="-webkit-standard"/>
              </a:rPr>
              <a:t>several stages</a:t>
            </a:r>
            <a:r>
              <a:rPr lang="en-ID" b="0" i="0" u="none" strike="noStrike" dirty="0">
                <a:solidFill>
                  <a:srgbClr val="000000"/>
                </a:solidFill>
                <a:effectLst/>
                <a:latin typeface="-webkit-standard"/>
              </a:rPr>
              <a:t> designed to enhance edge accuracy and reduce noise.</a:t>
            </a:r>
            <a:endParaRPr lang="en-US" dirty="0"/>
          </a:p>
        </p:txBody>
      </p:sp>
    </p:spTree>
    <p:extLst>
      <p:ext uri="{BB962C8B-B14F-4D97-AF65-F5344CB8AC3E}">
        <p14:creationId xmlns:p14="http://schemas.microsoft.com/office/powerpoint/2010/main" val="1793834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AF064E-3B8E-AF02-ADA8-30A1CAC2585C}"/>
              </a:ext>
            </a:extLst>
          </p:cNvPr>
          <p:cNvSpPr txBox="1"/>
          <p:nvPr/>
        </p:nvSpPr>
        <p:spPr>
          <a:xfrm>
            <a:off x="3048828" y="3244334"/>
            <a:ext cx="6097656" cy="523220"/>
          </a:xfrm>
          <a:prstGeom prst="rect">
            <a:avLst/>
          </a:prstGeom>
          <a:noFill/>
        </p:spPr>
        <p:txBody>
          <a:bodyPr wrap="square">
            <a:spAutoFit/>
          </a:bodyPr>
          <a:lstStyle/>
          <a:p>
            <a:r>
              <a:rPr lang="en-ID" sz="2800" b="0" i="0" u="none" strike="noStrike" dirty="0">
                <a:solidFill>
                  <a:srgbClr val="000000"/>
                </a:solidFill>
                <a:effectLst/>
                <a:latin typeface="-webkit-standard"/>
              </a:rPr>
              <a:t>Steps of the Canny Edge Detection</a:t>
            </a:r>
            <a:endParaRPr lang="en-US" sz="2800" dirty="0"/>
          </a:p>
        </p:txBody>
      </p:sp>
    </p:spTree>
    <p:extLst>
      <p:ext uri="{BB962C8B-B14F-4D97-AF65-F5344CB8AC3E}">
        <p14:creationId xmlns:p14="http://schemas.microsoft.com/office/powerpoint/2010/main" val="1613452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E945-3B94-D541-3C5A-554FF2B4332D}"/>
              </a:ext>
            </a:extLst>
          </p:cNvPr>
          <p:cNvSpPr>
            <a:spLocks noGrp="1"/>
          </p:cNvSpPr>
          <p:nvPr>
            <p:ph type="title"/>
          </p:nvPr>
        </p:nvSpPr>
        <p:spPr/>
        <p:txBody>
          <a:bodyPr/>
          <a:lstStyle/>
          <a:p>
            <a:r>
              <a:rPr lang="en-ID" b="1" i="0" u="none" strike="noStrike" dirty="0">
                <a:solidFill>
                  <a:srgbClr val="000000"/>
                </a:solidFill>
                <a:effectLst/>
              </a:rPr>
              <a:t>Applications</a:t>
            </a:r>
            <a:r>
              <a:rPr lang="en-ID" b="0" i="0" u="none" strike="noStrike" dirty="0">
                <a:solidFill>
                  <a:srgbClr val="000000"/>
                </a:solidFill>
                <a:effectLst/>
                <a:latin typeface="-webkit-standard"/>
              </a:rPr>
              <a:t>:</a:t>
            </a:r>
            <a:endParaRPr lang="en-US" dirty="0"/>
          </a:p>
        </p:txBody>
      </p:sp>
      <p:sp>
        <p:nvSpPr>
          <p:cNvPr id="3" name="Content Placeholder 2">
            <a:extLst>
              <a:ext uri="{FF2B5EF4-FFF2-40B4-BE49-F238E27FC236}">
                <a16:creationId xmlns:a16="http://schemas.microsoft.com/office/drawing/2014/main" id="{A496C124-C948-EBF8-BBCA-D65C673FE653}"/>
              </a:ext>
            </a:extLst>
          </p:cNvPr>
          <p:cNvSpPr>
            <a:spLocks noGrp="1"/>
          </p:cNvSpPr>
          <p:nvPr>
            <p:ph idx="1"/>
          </p:nvPr>
        </p:nvSpPr>
        <p:spPr>
          <a:xfrm>
            <a:off x="838200" y="1587569"/>
            <a:ext cx="10515600" cy="4351338"/>
          </a:xfrm>
        </p:spPr>
        <p:txBody>
          <a:bodyPr/>
          <a:lstStyle/>
          <a:p>
            <a:pPr marL="0" indent="0">
              <a:buNone/>
            </a:pPr>
            <a:r>
              <a:rPr lang="en-ID" b="0" i="0" u="none" strike="noStrike" dirty="0">
                <a:solidFill>
                  <a:srgbClr val="000000"/>
                </a:solidFill>
                <a:effectLst/>
                <a:latin typeface="-webkit-standard"/>
              </a:rPr>
              <a:t>Edge detection is widely used in computer vision, from object recognition to feature extraction and image segmentation, enabling machines to interpret visual information more effectively.</a:t>
            </a:r>
            <a:endParaRPr lang="en-US" dirty="0"/>
          </a:p>
        </p:txBody>
      </p:sp>
      <p:pic>
        <p:nvPicPr>
          <p:cNvPr id="1026" name="Picture 2" descr="Edge Detection in Image Processing ...">
            <a:extLst>
              <a:ext uri="{FF2B5EF4-FFF2-40B4-BE49-F238E27FC236}">
                <a16:creationId xmlns:a16="http://schemas.microsoft.com/office/drawing/2014/main" id="{25C7E404-8646-4013-828F-97D0228B7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619" y="2913132"/>
            <a:ext cx="4064000" cy="1993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nny Edge Detection Step by Step in ...">
            <a:extLst>
              <a:ext uri="{FF2B5EF4-FFF2-40B4-BE49-F238E27FC236}">
                <a16:creationId xmlns:a16="http://schemas.microsoft.com/office/drawing/2014/main" id="{C39B16A4-17E5-10EF-0FB9-71A522F74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052" y="2894184"/>
            <a:ext cx="2967659" cy="21747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nny edge detector — skimage 0.24.0 ...">
            <a:extLst>
              <a:ext uri="{FF2B5EF4-FFF2-40B4-BE49-F238E27FC236}">
                <a16:creationId xmlns:a16="http://schemas.microsoft.com/office/drawing/2014/main" id="{D14CC62E-BFA5-8151-F55A-D50EC20D6A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4481" y="5118100"/>
            <a:ext cx="4660900" cy="173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511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715B-595A-B50E-CB61-8A8BE50948AC}"/>
              </a:ext>
            </a:extLst>
          </p:cNvPr>
          <p:cNvSpPr>
            <a:spLocks noGrp="1"/>
          </p:cNvSpPr>
          <p:nvPr>
            <p:ph type="title"/>
          </p:nvPr>
        </p:nvSpPr>
        <p:spPr/>
        <p:txBody>
          <a:bodyPr/>
          <a:lstStyle/>
          <a:p>
            <a:r>
              <a:rPr lang="en-ID" b="1" i="0" u="none" strike="noStrike" dirty="0">
                <a:solidFill>
                  <a:srgbClr val="000000"/>
                </a:solidFill>
                <a:effectLst/>
              </a:rPr>
              <a:t>Noise Reduction (Gaussian Blur)</a:t>
            </a:r>
            <a:endParaRPr lang="en-US" dirty="0"/>
          </a:p>
        </p:txBody>
      </p:sp>
      <p:sp>
        <p:nvSpPr>
          <p:cNvPr id="3" name="Content Placeholder 2">
            <a:extLst>
              <a:ext uri="{FF2B5EF4-FFF2-40B4-BE49-F238E27FC236}">
                <a16:creationId xmlns:a16="http://schemas.microsoft.com/office/drawing/2014/main" id="{328080B0-6E87-012A-0A15-003BC153B00D}"/>
              </a:ext>
            </a:extLst>
          </p:cNvPr>
          <p:cNvSpPr>
            <a:spLocks noGrp="1"/>
          </p:cNvSpPr>
          <p:nvPr>
            <p:ph idx="1"/>
          </p:nvPr>
        </p:nvSpPr>
        <p:spPr/>
        <p:txBody>
          <a:bodyPr/>
          <a:lstStyle/>
          <a:p>
            <a:r>
              <a:rPr lang="en-ID" dirty="0"/>
              <a:t>Since edge detection can be sensitive to noise, the first step is to smooth the image using a Gaussian filter. </a:t>
            </a:r>
          </a:p>
          <a:p>
            <a:r>
              <a:rPr lang="en-ID" dirty="0"/>
              <a:t>This reduces the high-frequency noise, making edge detection more robust.</a:t>
            </a:r>
          </a:p>
          <a:p>
            <a:r>
              <a:rPr lang="en-ID" dirty="0"/>
              <a:t>A Gaussian kernel is applied to blur the image, which helps focus the algorithm on significant intensity changes rather than random noise.</a:t>
            </a:r>
            <a:endParaRPr lang="en-US" dirty="0"/>
          </a:p>
        </p:txBody>
      </p:sp>
    </p:spTree>
    <p:extLst>
      <p:ext uri="{BB962C8B-B14F-4D97-AF65-F5344CB8AC3E}">
        <p14:creationId xmlns:p14="http://schemas.microsoft.com/office/powerpoint/2010/main" val="2992154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A33A-39EC-5A33-BA66-2082010EB36F}"/>
              </a:ext>
            </a:extLst>
          </p:cNvPr>
          <p:cNvSpPr>
            <a:spLocks noGrp="1"/>
          </p:cNvSpPr>
          <p:nvPr>
            <p:ph type="title"/>
          </p:nvPr>
        </p:nvSpPr>
        <p:spPr/>
        <p:txBody>
          <a:bodyPr>
            <a:normAutofit/>
          </a:bodyPr>
          <a:lstStyle/>
          <a:p>
            <a:r>
              <a:rPr lang="en-ID" b="1" i="0" u="none" strike="noStrike" dirty="0">
                <a:solidFill>
                  <a:srgbClr val="000000"/>
                </a:solidFill>
                <a:effectLst/>
              </a:rPr>
              <a:t>Compute Gradient Magnitude and Direction</a:t>
            </a:r>
            <a:r>
              <a:rPr lang="en-ID" b="0" i="0" u="none" strike="noStrike" dirty="0">
                <a:solidFill>
                  <a:srgbClr val="000000"/>
                </a:solidFill>
                <a:effectLst/>
                <a:latin typeface="-webkit-standard"/>
              </a:rPr>
              <a:t>:</a:t>
            </a:r>
            <a:endParaRPr lang="en-US" dirty="0"/>
          </a:p>
        </p:txBody>
      </p:sp>
      <p:sp>
        <p:nvSpPr>
          <p:cNvPr id="3" name="Content Placeholder 2">
            <a:extLst>
              <a:ext uri="{FF2B5EF4-FFF2-40B4-BE49-F238E27FC236}">
                <a16:creationId xmlns:a16="http://schemas.microsoft.com/office/drawing/2014/main" id="{286E2F0B-1F60-C1D6-8F05-80CC24AF381C}"/>
              </a:ext>
            </a:extLst>
          </p:cNvPr>
          <p:cNvSpPr>
            <a:spLocks noGrp="1"/>
          </p:cNvSpPr>
          <p:nvPr>
            <p:ph idx="1"/>
          </p:nvPr>
        </p:nvSpPr>
        <p:spPr/>
        <p:txBody>
          <a:bodyPr>
            <a:normAutofit/>
          </a:bodyPr>
          <a:lstStyle/>
          <a:p>
            <a:r>
              <a:rPr lang="en-ID" dirty="0"/>
              <a:t>The smoothed image is then processed to find the intensity gradients in both the x and y directions, typically using Sobel filters.</a:t>
            </a:r>
          </a:p>
          <a:p>
            <a:r>
              <a:rPr lang="en-ID" dirty="0"/>
              <a:t>The </a:t>
            </a:r>
            <a:r>
              <a:rPr lang="en-ID" b="1" dirty="0"/>
              <a:t>gradient magnitude</a:t>
            </a:r>
            <a:r>
              <a:rPr lang="en-ID" dirty="0"/>
              <a:t> (edge strength) and </a:t>
            </a:r>
            <a:r>
              <a:rPr lang="en-ID" b="1" dirty="0"/>
              <a:t>gradient direction</a:t>
            </a:r>
            <a:r>
              <a:rPr lang="en-ID" dirty="0"/>
              <a:t> (edge orientation) are calculated as:</a:t>
            </a:r>
          </a:p>
          <a:p>
            <a:endParaRPr lang="en-ID" dirty="0"/>
          </a:p>
          <a:p>
            <a:endParaRPr lang="en-ID" dirty="0"/>
          </a:p>
          <a:p>
            <a:pPr marL="0" indent="0">
              <a:buNone/>
            </a:pPr>
            <a:endParaRPr lang="en-ID" dirty="0"/>
          </a:p>
          <a:p>
            <a:r>
              <a:rPr lang="en-ID" dirty="0"/>
              <a:t>These gradients reveal areas with sharp intensity changes, which are potential edges.</a:t>
            </a:r>
            <a:endParaRPr lang="en-US" dirty="0"/>
          </a:p>
        </p:txBody>
      </p:sp>
      <p:pic>
        <p:nvPicPr>
          <p:cNvPr id="5" name="Picture 4">
            <a:extLst>
              <a:ext uri="{FF2B5EF4-FFF2-40B4-BE49-F238E27FC236}">
                <a16:creationId xmlns:a16="http://schemas.microsoft.com/office/drawing/2014/main" id="{052BB423-1BDA-1D7D-EEBD-7189F38A870B}"/>
              </a:ext>
            </a:extLst>
          </p:cNvPr>
          <p:cNvPicPr>
            <a:picLocks noChangeAspect="1"/>
          </p:cNvPicPr>
          <p:nvPr/>
        </p:nvPicPr>
        <p:blipFill>
          <a:blip r:embed="rId2"/>
          <a:stretch>
            <a:fillRect/>
          </a:stretch>
        </p:blipFill>
        <p:spPr>
          <a:xfrm>
            <a:off x="5920684" y="3162024"/>
            <a:ext cx="4584700" cy="2044700"/>
          </a:xfrm>
          <a:prstGeom prst="rect">
            <a:avLst/>
          </a:prstGeom>
        </p:spPr>
      </p:pic>
    </p:spTree>
    <p:extLst>
      <p:ext uri="{BB962C8B-B14F-4D97-AF65-F5344CB8AC3E}">
        <p14:creationId xmlns:p14="http://schemas.microsoft.com/office/powerpoint/2010/main" val="1596662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1565-6153-5DD9-91F9-B6F36CDF7BD1}"/>
              </a:ext>
            </a:extLst>
          </p:cNvPr>
          <p:cNvSpPr>
            <a:spLocks noGrp="1"/>
          </p:cNvSpPr>
          <p:nvPr>
            <p:ph type="title"/>
          </p:nvPr>
        </p:nvSpPr>
        <p:spPr/>
        <p:txBody>
          <a:bodyPr/>
          <a:lstStyle/>
          <a:p>
            <a:r>
              <a:rPr lang="en-ID" b="1" i="0" u="none" strike="noStrike" dirty="0">
                <a:solidFill>
                  <a:srgbClr val="000000"/>
                </a:solidFill>
                <a:effectLst/>
              </a:rPr>
              <a:t>Non-Maximum Suppression</a:t>
            </a:r>
            <a:r>
              <a:rPr lang="en-ID" b="0" i="0" u="none" strike="noStrike" dirty="0">
                <a:solidFill>
                  <a:srgbClr val="000000"/>
                </a:solidFill>
                <a:effectLst/>
              </a:rPr>
              <a:t>:</a:t>
            </a:r>
            <a:endParaRPr lang="en-US" dirty="0"/>
          </a:p>
        </p:txBody>
      </p:sp>
      <p:sp>
        <p:nvSpPr>
          <p:cNvPr id="3" name="Content Placeholder 2">
            <a:extLst>
              <a:ext uri="{FF2B5EF4-FFF2-40B4-BE49-F238E27FC236}">
                <a16:creationId xmlns:a16="http://schemas.microsoft.com/office/drawing/2014/main" id="{B3595071-7D8D-8F0A-BE53-BF2CA06F1AAD}"/>
              </a:ext>
            </a:extLst>
          </p:cNvPr>
          <p:cNvSpPr>
            <a:spLocks noGrp="1"/>
          </p:cNvSpPr>
          <p:nvPr>
            <p:ph idx="1"/>
          </p:nvPr>
        </p:nvSpPr>
        <p:spPr/>
        <p:txBody>
          <a:bodyPr/>
          <a:lstStyle/>
          <a:p>
            <a:pPr algn="l">
              <a:buFont typeface="Arial" panose="020B0604020202020204" pitchFamily="34" charset="0"/>
              <a:buChar char="•"/>
            </a:pPr>
            <a:r>
              <a:rPr lang="en-ID" b="0" i="0" u="none" strike="noStrike" dirty="0">
                <a:solidFill>
                  <a:srgbClr val="000000"/>
                </a:solidFill>
                <a:effectLst/>
              </a:rPr>
              <a:t>Non-maximum suppression is applied to thin out the edges. This step eliminates pixels that are not at the local maximum in the direction of the gradient, making the edges thinner and sharper.</a:t>
            </a:r>
          </a:p>
          <a:p>
            <a:pPr algn="l">
              <a:buFont typeface="Arial" panose="020B0604020202020204" pitchFamily="34" charset="0"/>
              <a:buChar char="•"/>
            </a:pPr>
            <a:r>
              <a:rPr lang="en-ID" b="0" i="0" u="none" strike="noStrike" dirty="0">
                <a:solidFill>
                  <a:srgbClr val="000000"/>
                </a:solidFill>
                <a:effectLst/>
              </a:rPr>
              <a:t>For each pixel, the algorithm checks adjacent pixels along the gradient direction to see if it’s the local maximum. If not, the pixel is set to zero, reducing false edges and sharpening the true edges.</a:t>
            </a:r>
          </a:p>
          <a:p>
            <a:endParaRPr lang="en-US" dirty="0"/>
          </a:p>
        </p:txBody>
      </p:sp>
    </p:spTree>
    <p:extLst>
      <p:ext uri="{BB962C8B-B14F-4D97-AF65-F5344CB8AC3E}">
        <p14:creationId xmlns:p14="http://schemas.microsoft.com/office/powerpoint/2010/main" val="2997656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76C9-1387-00C7-DE92-7E0520C29A30}"/>
              </a:ext>
            </a:extLst>
          </p:cNvPr>
          <p:cNvSpPr>
            <a:spLocks noGrp="1"/>
          </p:cNvSpPr>
          <p:nvPr>
            <p:ph type="title"/>
          </p:nvPr>
        </p:nvSpPr>
        <p:spPr/>
        <p:txBody>
          <a:bodyPr/>
          <a:lstStyle/>
          <a:p>
            <a:r>
              <a:rPr lang="en-ID" b="1" i="0" u="none" strike="noStrike" dirty="0">
                <a:solidFill>
                  <a:srgbClr val="000000"/>
                </a:solidFill>
                <a:effectLst/>
              </a:rPr>
              <a:t>Double Thresholding</a:t>
            </a:r>
            <a:r>
              <a:rPr lang="en-ID" b="0" i="0" u="none" strike="noStrike" dirty="0">
                <a:solidFill>
                  <a:srgbClr val="000000"/>
                </a:solidFill>
                <a:effectLst/>
              </a:rPr>
              <a:t>:</a:t>
            </a:r>
            <a:endParaRPr lang="en-US" dirty="0"/>
          </a:p>
        </p:txBody>
      </p:sp>
      <p:sp>
        <p:nvSpPr>
          <p:cNvPr id="3" name="Content Placeholder 2">
            <a:extLst>
              <a:ext uri="{FF2B5EF4-FFF2-40B4-BE49-F238E27FC236}">
                <a16:creationId xmlns:a16="http://schemas.microsoft.com/office/drawing/2014/main" id="{75ACAF68-5187-378C-004F-14A2C40971C8}"/>
              </a:ext>
            </a:extLst>
          </p:cNvPr>
          <p:cNvSpPr>
            <a:spLocks noGrp="1"/>
          </p:cNvSpPr>
          <p:nvPr>
            <p:ph idx="1"/>
          </p:nvPr>
        </p:nvSpPr>
        <p:spPr/>
        <p:txBody>
          <a:bodyPr>
            <a:normAutofit/>
          </a:bodyPr>
          <a:lstStyle/>
          <a:p>
            <a:pPr algn="l">
              <a:buFont typeface="Arial" panose="020B0604020202020204" pitchFamily="34" charset="0"/>
              <a:buChar char="•"/>
            </a:pPr>
            <a:r>
              <a:rPr lang="en-ID" b="0" i="0" u="none" strike="noStrike" dirty="0">
                <a:solidFill>
                  <a:srgbClr val="000000"/>
                </a:solidFill>
                <a:effectLst/>
              </a:rPr>
              <a:t>The algorithm uses two thresholds: a </a:t>
            </a:r>
            <a:r>
              <a:rPr lang="en-ID" b="1" i="0" u="none" strike="noStrike" dirty="0">
                <a:solidFill>
                  <a:srgbClr val="000000"/>
                </a:solidFill>
                <a:effectLst/>
              </a:rPr>
              <a:t>high threshold</a:t>
            </a:r>
            <a:r>
              <a:rPr lang="en-ID" b="0" i="0" u="none" strike="noStrike" dirty="0">
                <a:solidFill>
                  <a:srgbClr val="000000"/>
                </a:solidFill>
                <a:effectLst/>
              </a:rPr>
              <a:t> and a </a:t>
            </a:r>
            <a:r>
              <a:rPr lang="en-ID" b="1" i="0" u="none" strike="noStrike" dirty="0">
                <a:solidFill>
                  <a:srgbClr val="000000"/>
                </a:solidFill>
                <a:effectLst/>
              </a:rPr>
              <a:t>low threshold</a:t>
            </a:r>
            <a:r>
              <a:rPr lang="en-ID" b="0" i="0" u="none" strike="noStrike" dirty="0">
                <a:solidFill>
                  <a:srgbClr val="000000"/>
                </a:solidFill>
                <a:effectLst/>
              </a:rPr>
              <a:t> to classify edge pixels.</a:t>
            </a:r>
          </a:p>
          <a:p>
            <a:pPr marL="742950" lvl="1" indent="-285750" algn="l">
              <a:buFont typeface="Arial" panose="020B0604020202020204" pitchFamily="34" charset="0"/>
              <a:buChar char="•"/>
            </a:pPr>
            <a:r>
              <a:rPr lang="en-ID" b="1" i="0" u="none" strike="noStrike" dirty="0">
                <a:solidFill>
                  <a:srgbClr val="000000"/>
                </a:solidFill>
                <a:effectLst/>
              </a:rPr>
              <a:t>Strong edges</a:t>
            </a:r>
            <a:r>
              <a:rPr lang="en-ID" b="0" i="0" u="none" strike="noStrike" dirty="0">
                <a:solidFill>
                  <a:srgbClr val="000000"/>
                </a:solidFill>
                <a:effectLst/>
              </a:rPr>
              <a:t>: Pixels with gradient values above the high threshold are considered strong edges.</a:t>
            </a:r>
          </a:p>
          <a:p>
            <a:pPr marL="742950" lvl="1" indent="-285750" algn="l">
              <a:buFont typeface="Arial" panose="020B0604020202020204" pitchFamily="34" charset="0"/>
              <a:buChar char="•"/>
            </a:pPr>
            <a:r>
              <a:rPr lang="en-ID" b="1" i="0" u="none" strike="noStrike" dirty="0">
                <a:solidFill>
                  <a:srgbClr val="000000"/>
                </a:solidFill>
                <a:effectLst/>
              </a:rPr>
              <a:t>Weak edges</a:t>
            </a:r>
            <a:r>
              <a:rPr lang="en-ID" b="0" i="0" u="none" strike="noStrike" dirty="0">
                <a:solidFill>
                  <a:srgbClr val="000000"/>
                </a:solidFill>
                <a:effectLst/>
              </a:rPr>
              <a:t>: Pixels with gradient values between the low and high thresholds are considered weak edges.</a:t>
            </a:r>
          </a:p>
          <a:p>
            <a:pPr marL="742950" lvl="1" indent="-285750" algn="l">
              <a:buFont typeface="Arial" panose="020B0604020202020204" pitchFamily="34" charset="0"/>
              <a:buChar char="•"/>
            </a:pPr>
            <a:r>
              <a:rPr lang="en-ID" b="1" i="0" u="none" strike="noStrike" dirty="0">
                <a:solidFill>
                  <a:srgbClr val="000000"/>
                </a:solidFill>
                <a:effectLst/>
              </a:rPr>
              <a:t>Non-edges</a:t>
            </a:r>
            <a:r>
              <a:rPr lang="en-ID" b="0" i="0" u="none" strike="noStrike" dirty="0">
                <a:solidFill>
                  <a:srgbClr val="000000"/>
                </a:solidFill>
                <a:effectLst/>
              </a:rPr>
              <a:t>: Pixels below the low threshold are discarded as noise.</a:t>
            </a:r>
          </a:p>
          <a:p>
            <a:pPr algn="l">
              <a:buFont typeface="Arial" panose="020B0604020202020204" pitchFamily="34" charset="0"/>
              <a:buChar char="•"/>
            </a:pPr>
            <a:r>
              <a:rPr lang="en-ID" b="0" i="0" u="none" strike="noStrike" dirty="0">
                <a:solidFill>
                  <a:srgbClr val="000000"/>
                </a:solidFill>
                <a:effectLst/>
              </a:rPr>
              <a:t>This double thresholding process helps keep important edges while minimizing noise and small fluctuations.</a:t>
            </a:r>
          </a:p>
          <a:p>
            <a:endParaRPr lang="en-US" dirty="0"/>
          </a:p>
        </p:txBody>
      </p:sp>
    </p:spTree>
    <p:extLst>
      <p:ext uri="{BB962C8B-B14F-4D97-AF65-F5344CB8AC3E}">
        <p14:creationId xmlns:p14="http://schemas.microsoft.com/office/powerpoint/2010/main" val="73934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EDB9-1C8D-2533-DA33-4A6339D48CF7}"/>
              </a:ext>
            </a:extLst>
          </p:cNvPr>
          <p:cNvSpPr>
            <a:spLocks noGrp="1"/>
          </p:cNvSpPr>
          <p:nvPr>
            <p:ph type="title"/>
          </p:nvPr>
        </p:nvSpPr>
        <p:spPr/>
        <p:txBody>
          <a:bodyPr/>
          <a:lstStyle/>
          <a:p>
            <a:r>
              <a:rPr lang="en-ID" b="1" i="0" u="none" strike="noStrike" dirty="0">
                <a:solidFill>
                  <a:srgbClr val="000000"/>
                </a:solidFill>
                <a:effectLst/>
              </a:rPr>
              <a:t>Edge Tracking by Hysteresis</a:t>
            </a:r>
            <a:r>
              <a:rPr lang="en-ID" b="0" i="0" u="none" strike="noStrike" dirty="0">
                <a:solidFill>
                  <a:srgbClr val="000000"/>
                </a:solidFill>
                <a:effectLst/>
              </a:rPr>
              <a:t>:</a:t>
            </a:r>
            <a:endParaRPr lang="en-US" dirty="0"/>
          </a:p>
        </p:txBody>
      </p:sp>
      <p:sp>
        <p:nvSpPr>
          <p:cNvPr id="3" name="Content Placeholder 2">
            <a:extLst>
              <a:ext uri="{FF2B5EF4-FFF2-40B4-BE49-F238E27FC236}">
                <a16:creationId xmlns:a16="http://schemas.microsoft.com/office/drawing/2014/main" id="{8026F9D1-AD9E-23EB-1A6C-031ECE2353C2}"/>
              </a:ext>
            </a:extLst>
          </p:cNvPr>
          <p:cNvSpPr>
            <a:spLocks noGrp="1"/>
          </p:cNvSpPr>
          <p:nvPr>
            <p:ph idx="1"/>
          </p:nvPr>
        </p:nvSpPr>
        <p:spPr/>
        <p:txBody>
          <a:bodyPr/>
          <a:lstStyle/>
          <a:p>
            <a:pPr algn="l">
              <a:buFont typeface="Arial" panose="020B0604020202020204" pitchFamily="34" charset="0"/>
              <a:buChar char="•"/>
            </a:pPr>
            <a:r>
              <a:rPr lang="en-ID" b="0" i="0" u="none" strike="noStrike" dirty="0">
                <a:solidFill>
                  <a:srgbClr val="000000"/>
                </a:solidFill>
                <a:effectLst/>
              </a:rPr>
              <a:t>Edge tracking by hysteresis is performed. This step ensures that weak edges connected to strong edges are preserved, while isolated weak edges are discarded.</a:t>
            </a:r>
          </a:p>
          <a:p>
            <a:pPr algn="l">
              <a:buFont typeface="Arial" panose="020B0604020202020204" pitchFamily="34" charset="0"/>
              <a:buChar char="•"/>
            </a:pPr>
            <a:r>
              <a:rPr lang="en-ID" b="0" i="0" u="none" strike="noStrike" dirty="0">
                <a:solidFill>
                  <a:srgbClr val="000000"/>
                </a:solidFill>
                <a:effectLst/>
              </a:rPr>
              <a:t>Pixels classified as weak but connected to strong edge pixels are retained as edges; otherwise, they are discarded. This step finalizes the edge map by linking relevant edge segments and removing spurious (fake/false) edges.</a:t>
            </a:r>
          </a:p>
          <a:p>
            <a:endParaRPr lang="en-US" dirty="0"/>
          </a:p>
        </p:txBody>
      </p:sp>
    </p:spTree>
    <p:extLst>
      <p:ext uri="{BB962C8B-B14F-4D97-AF65-F5344CB8AC3E}">
        <p14:creationId xmlns:p14="http://schemas.microsoft.com/office/powerpoint/2010/main" val="1926311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FB3E-BB49-92CF-4C28-287BD907134C}"/>
              </a:ext>
            </a:extLst>
          </p:cNvPr>
          <p:cNvSpPr>
            <a:spLocks noGrp="1"/>
          </p:cNvSpPr>
          <p:nvPr>
            <p:ph type="title"/>
          </p:nvPr>
        </p:nvSpPr>
        <p:spPr/>
        <p:txBody>
          <a:bodyPr/>
          <a:lstStyle/>
          <a:p>
            <a:r>
              <a:rPr lang="en-ID" b="1" i="0" u="none" strike="noStrike" dirty="0">
                <a:solidFill>
                  <a:srgbClr val="000000"/>
                </a:solidFill>
                <a:effectLst/>
              </a:rPr>
              <a:t>Summary</a:t>
            </a:r>
            <a:endParaRPr lang="en-US" b="1" dirty="0"/>
          </a:p>
        </p:txBody>
      </p:sp>
      <p:sp>
        <p:nvSpPr>
          <p:cNvPr id="3" name="Content Placeholder 2">
            <a:extLst>
              <a:ext uri="{FF2B5EF4-FFF2-40B4-BE49-F238E27FC236}">
                <a16:creationId xmlns:a16="http://schemas.microsoft.com/office/drawing/2014/main" id="{442FAAF4-C01A-EC3D-B0F4-E093A15BC749}"/>
              </a:ext>
            </a:extLst>
          </p:cNvPr>
          <p:cNvSpPr>
            <a:spLocks noGrp="1"/>
          </p:cNvSpPr>
          <p:nvPr>
            <p:ph idx="1"/>
          </p:nvPr>
        </p:nvSpPr>
        <p:spPr/>
        <p:txBody>
          <a:bodyPr/>
          <a:lstStyle/>
          <a:p>
            <a:pPr marL="0" indent="0" algn="l">
              <a:buNone/>
            </a:pPr>
            <a:r>
              <a:rPr lang="en-ID" b="0" i="0" u="none" strike="noStrike" dirty="0">
                <a:solidFill>
                  <a:srgbClr val="000000"/>
                </a:solidFill>
                <a:effectLst/>
              </a:rPr>
              <a:t>The Canny edge detector provides a detailed, noise-reduced, and well-defined edge map. </a:t>
            </a:r>
          </a:p>
          <a:p>
            <a:pPr marL="0" indent="0" algn="l">
              <a:buNone/>
            </a:pPr>
            <a:r>
              <a:rPr lang="en-ID" b="0" i="0" u="none" strike="noStrike" dirty="0">
                <a:solidFill>
                  <a:srgbClr val="000000"/>
                </a:solidFill>
                <a:effectLst/>
              </a:rPr>
              <a:t>Its multi-step process of </a:t>
            </a:r>
            <a:r>
              <a:rPr lang="en-ID" b="1" i="0" u="none" strike="noStrike" dirty="0">
                <a:solidFill>
                  <a:srgbClr val="000000"/>
                </a:solidFill>
                <a:effectLst/>
              </a:rPr>
              <a:t>smoothing, gradient detection, non-maximum suppression, and double thresholding</a:t>
            </a:r>
            <a:r>
              <a:rPr lang="en-ID" b="0" i="0" u="none" strike="noStrike" dirty="0">
                <a:solidFill>
                  <a:srgbClr val="000000"/>
                </a:solidFill>
                <a:effectLst/>
              </a:rPr>
              <a:t> with hysteresis gives it superior edge detection performance compared to simpler detectors like Sobel and Prewitt.</a:t>
            </a:r>
          </a:p>
          <a:p>
            <a:endParaRPr lang="en-US" dirty="0"/>
          </a:p>
        </p:txBody>
      </p:sp>
    </p:spTree>
    <p:extLst>
      <p:ext uri="{BB962C8B-B14F-4D97-AF65-F5344CB8AC3E}">
        <p14:creationId xmlns:p14="http://schemas.microsoft.com/office/powerpoint/2010/main" val="3617754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EFEC8-4058-B3CC-EF81-7C4F88EA0108}"/>
              </a:ext>
            </a:extLst>
          </p:cNvPr>
          <p:cNvSpPr>
            <a:spLocks noGrp="1"/>
          </p:cNvSpPr>
          <p:nvPr>
            <p:ph type="title"/>
          </p:nvPr>
        </p:nvSpPr>
        <p:spPr>
          <a:xfrm>
            <a:off x="3740426" y="126585"/>
            <a:ext cx="3803374" cy="1325563"/>
          </a:xfrm>
        </p:spPr>
        <p:txBody>
          <a:bodyPr>
            <a:normAutofit fontScale="90000"/>
          </a:bodyPr>
          <a:lstStyle/>
          <a:p>
            <a:r>
              <a:rPr lang="en-US" dirty="0"/>
              <a:t>Python Code</a:t>
            </a:r>
          </a:p>
        </p:txBody>
      </p:sp>
      <p:sp>
        <p:nvSpPr>
          <p:cNvPr id="3" name="Content Placeholder 2">
            <a:extLst>
              <a:ext uri="{FF2B5EF4-FFF2-40B4-BE49-F238E27FC236}">
                <a16:creationId xmlns:a16="http://schemas.microsoft.com/office/drawing/2014/main" id="{1F458E69-074F-5107-5AAC-B05E6D3C4956}"/>
              </a:ext>
            </a:extLst>
          </p:cNvPr>
          <p:cNvSpPr>
            <a:spLocks noGrp="1"/>
          </p:cNvSpPr>
          <p:nvPr>
            <p:ph sz="half" idx="1"/>
          </p:nvPr>
        </p:nvSpPr>
        <p:spPr>
          <a:xfrm>
            <a:off x="1116495" y="1780801"/>
            <a:ext cx="8113644" cy="4351338"/>
          </a:xfrm>
        </p:spPr>
        <p:txBody>
          <a:bodyPr>
            <a:normAutofit lnSpcReduction="10000"/>
          </a:bodyPr>
          <a:lstStyle/>
          <a:p>
            <a:pPr marL="0" indent="0">
              <a:buNone/>
            </a:pPr>
            <a:r>
              <a:rPr lang="en-US" dirty="0"/>
              <a:t>import cv2</a:t>
            </a:r>
          </a:p>
          <a:p>
            <a:pPr marL="0" indent="0">
              <a:buNone/>
            </a:pPr>
            <a:r>
              <a:rPr lang="en-US" dirty="0"/>
              <a:t>import </a:t>
            </a:r>
            <a:r>
              <a:rPr lang="en-US" dirty="0" err="1"/>
              <a:t>matplotlib.pyplot</a:t>
            </a:r>
            <a:r>
              <a:rPr lang="en-US" dirty="0"/>
              <a:t> as </a:t>
            </a:r>
            <a:r>
              <a:rPr lang="en-US" dirty="0" err="1"/>
              <a:t>plt</a:t>
            </a:r>
            <a:endParaRPr lang="en-US" dirty="0"/>
          </a:p>
          <a:p>
            <a:pPr marL="0" indent="0">
              <a:buNone/>
            </a:pPr>
            <a:endParaRPr lang="en-US" dirty="0"/>
          </a:p>
          <a:p>
            <a:pPr marL="0" indent="0">
              <a:buNone/>
            </a:pPr>
            <a:r>
              <a:rPr lang="en-US" dirty="0"/>
              <a:t># Load the image and convert it to grayscale</a:t>
            </a:r>
          </a:p>
          <a:p>
            <a:pPr marL="0" indent="0">
              <a:buNone/>
            </a:pPr>
            <a:r>
              <a:rPr lang="en-US" dirty="0"/>
              <a:t>image = cv2.imread(‘</a:t>
            </a:r>
            <a:r>
              <a:rPr lang="en-US" dirty="0" err="1"/>
              <a:t>orange.jpg</a:t>
            </a:r>
            <a:r>
              <a:rPr lang="en-US" dirty="0"/>
              <a:t>', cv2.IMREAD_GRAYSCALE)</a:t>
            </a:r>
          </a:p>
          <a:p>
            <a:pPr marL="0" indent="0">
              <a:buNone/>
            </a:pPr>
            <a:endParaRPr lang="en-US" dirty="0"/>
          </a:p>
          <a:p>
            <a:pPr marL="0" indent="0">
              <a:buNone/>
            </a:pPr>
            <a:r>
              <a:rPr lang="en-US" dirty="0"/>
              <a:t># Apply Gaussian blur to reduce noise</a:t>
            </a:r>
          </a:p>
          <a:p>
            <a:pPr marL="0" indent="0">
              <a:buNone/>
            </a:pPr>
            <a:r>
              <a:rPr lang="en-US" dirty="0" err="1"/>
              <a:t>blurred_image</a:t>
            </a:r>
            <a:r>
              <a:rPr lang="en-US" dirty="0"/>
              <a:t> = cv2.GaussianBlur(image, (5, 5), 1.4)</a:t>
            </a:r>
          </a:p>
          <a:p>
            <a:pPr marL="0" indent="0">
              <a:buNone/>
            </a:pPr>
            <a:endParaRPr lang="en-US" dirty="0"/>
          </a:p>
          <a:p>
            <a:pPr marL="0" indent="0">
              <a:buNone/>
            </a:pPr>
            <a:r>
              <a:rPr lang="en-US" dirty="0"/>
              <a:t># Apply Canny edge detection</a:t>
            </a:r>
          </a:p>
          <a:p>
            <a:pPr marL="0" indent="0">
              <a:buNone/>
            </a:pPr>
            <a:r>
              <a:rPr lang="en-US" dirty="0"/>
              <a:t>edges = cv2.Canny(</a:t>
            </a:r>
            <a:r>
              <a:rPr lang="en-US" dirty="0" err="1"/>
              <a:t>blurred_image</a:t>
            </a:r>
            <a:r>
              <a:rPr lang="en-US" dirty="0"/>
              <a:t>, threshold1=50, threshold2=150)</a:t>
            </a:r>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C7EA9C4B-51BC-08C6-4FB9-ABD1750A9C07}"/>
              </a:ext>
            </a:extLst>
          </p:cNvPr>
          <p:cNvSpPr>
            <a:spLocks noGrp="1"/>
          </p:cNvSpPr>
          <p:nvPr>
            <p:ph sz="half" idx="2"/>
          </p:nvPr>
        </p:nvSpPr>
        <p:spPr>
          <a:xfrm>
            <a:off x="7707699" y="789366"/>
            <a:ext cx="4134678" cy="3531566"/>
          </a:xfrm>
        </p:spPr>
        <p:txBody>
          <a:bodyPr>
            <a:normAutofit lnSpcReduction="10000"/>
          </a:bodyPr>
          <a:lstStyle/>
          <a:p>
            <a:pPr marL="0" indent="0">
              <a:buNone/>
            </a:pPr>
            <a:r>
              <a:rPr lang="en-US" dirty="0"/>
              <a:t># Display the results</a:t>
            </a:r>
          </a:p>
          <a:p>
            <a:pPr marL="0" indent="0">
              <a:buNone/>
            </a:pPr>
            <a:r>
              <a:rPr lang="en-US" dirty="0" err="1"/>
              <a:t>plt.figure</a:t>
            </a:r>
            <a:r>
              <a:rPr lang="en-US" dirty="0"/>
              <a:t>(</a:t>
            </a:r>
            <a:r>
              <a:rPr lang="en-US" dirty="0" err="1"/>
              <a:t>figsize</a:t>
            </a:r>
            <a:r>
              <a:rPr lang="en-US" dirty="0"/>
              <a:t>=(8, 6))</a:t>
            </a:r>
          </a:p>
          <a:p>
            <a:pPr marL="0" indent="0">
              <a:buNone/>
            </a:pPr>
            <a:r>
              <a:rPr lang="en-US" dirty="0" err="1"/>
              <a:t>plt.subplot</a:t>
            </a:r>
            <a:r>
              <a:rPr lang="en-US" dirty="0"/>
              <a:t>(1, 2, 1), </a:t>
            </a:r>
            <a:r>
              <a:rPr lang="en-US" dirty="0" err="1"/>
              <a:t>plt.imshow</a:t>
            </a:r>
            <a:r>
              <a:rPr lang="en-US" dirty="0"/>
              <a:t>(image, </a:t>
            </a:r>
            <a:r>
              <a:rPr lang="en-US" dirty="0" err="1"/>
              <a:t>cmap</a:t>
            </a:r>
            <a:r>
              <a:rPr lang="en-US" dirty="0"/>
              <a:t>='gray')</a:t>
            </a:r>
          </a:p>
          <a:p>
            <a:pPr marL="0" indent="0">
              <a:buNone/>
            </a:pPr>
            <a:r>
              <a:rPr lang="en-US" dirty="0" err="1"/>
              <a:t>plt.title</a:t>
            </a:r>
            <a:r>
              <a:rPr lang="en-US" dirty="0"/>
              <a:t>('Original Image'), </a:t>
            </a:r>
            <a:r>
              <a:rPr lang="en-US" dirty="0" err="1"/>
              <a:t>plt.axis</a:t>
            </a:r>
            <a:r>
              <a:rPr lang="en-US" dirty="0"/>
              <a:t>('off')</a:t>
            </a:r>
          </a:p>
          <a:p>
            <a:pPr marL="0" indent="0">
              <a:buNone/>
            </a:pPr>
            <a:r>
              <a:rPr lang="en-US" dirty="0" err="1"/>
              <a:t>plt.subplot</a:t>
            </a:r>
            <a:r>
              <a:rPr lang="en-US" dirty="0"/>
              <a:t>(1, 2, 2), </a:t>
            </a:r>
            <a:r>
              <a:rPr lang="en-US" dirty="0" err="1"/>
              <a:t>plt.imshow</a:t>
            </a:r>
            <a:r>
              <a:rPr lang="en-US" dirty="0"/>
              <a:t>(edges, </a:t>
            </a:r>
            <a:r>
              <a:rPr lang="en-US" dirty="0" err="1"/>
              <a:t>cmap</a:t>
            </a:r>
            <a:r>
              <a:rPr lang="en-US" dirty="0"/>
              <a:t>='gray')</a:t>
            </a:r>
          </a:p>
          <a:p>
            <a:pPr marL="0" indent="0">
              <a:buNone/>
            </a:pPr>
            <a:r>
              <a:rPr lang="en-US" dirty="0" err="1"/>
              <a:t>plt.title</a:t>
            </a:r>
            <a:r>
              <a:rPr lang="en-US" dirty="0"/>
              <a:t>('Canny Edges'), </a:t>
            </a:r>
            <a:r>
              <a:rPr lang="en-US" dirty="0" err="1"/>
              <a:t>plt.axis</a:t>
            </a:r>
            <a:r>
              <a:rPr lang="en-US" dirty="0"/>
              <a:t>('off')</a:t>
            </a:r>
          </a:p>
          <a:p>
            <a:pPr marL="0" indent="0">
              <a:buNone/>
            </a:pPr>
            <a:r>
              <a:rPr lang="en-US" dirty="0" err="1"/>
              <a:t>plt.show</a:t>
            </a:r>
            <a:r>
              <a:rPr lang="en-US" dirty="0"/>
              <a:t>()</a:t>
            </a:r>
          </a:p>
        </p:txBody>
      </p:sp>
    </p:spTree>
    <p:extLst>
      <p:ext uri="{BB962C8B-B14F-4D97-AF65-F5344CB8AC3E}">
        <p14:creationId xmlns:p14="http://schemas.microsoft.com/office/powerpoint/2010/main" val="1668578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D016-9B97-F08C-2A7E-A9A122195021}"/>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0F53B16B-00D6-3C8C-D10E-815BB5D2C854}"/>
              </a:ext>
            </a:extLst>
          </p:cNvPr>
          <p:cNvSpPr>
            <a:spLocks noGrp="1"/>
          </p:cNvSpPr>
          <p:nvPr>
            <p:ph idx="1"/>
          </p:nvPr>
        </p:nvSpPr>
        <p:spPr/>
        <p:txBody>
          <a:bodyPr/>
          <a:lstStyle/>
          <a:p>
            <a:pPr marL="0" indent="0">
              <a:buNone/>
            </a:pPr>
            <a:r>
              <a:rPr lang="en-ID" dirty="0"/>
              <a:t>threshold1 and threshold2 are the low and high thresholds for double thresholding. </a:t>
            </a:r>
          </a:p>
          <a:p>
            <a:pPr marL="0" indent="0">
              <a:buNone/>
            </a:pPr>
            <a:r>
              <a:rPr lang="en-ID" dirty="0"/>
              <a:t>cv2.Canny applies all steps of the Canny edge detector, producing a clean and accurate edge map.</a:t>
            </a:r>
            <a:endParaRPr lang="en-US" dirty="0"/>
          </a:p>
        </p:txBody>
      </p:sp>
    </p:spTree>
    <p:extLst>
      <p:ext uri="{BB962C8B-B14F-4D97-AF65-F5344CB8AC3E}">
        <p14:creationId xmlns:p14="http://schemas.microsoft.com/office/powerpoint/2010/main" val="1403231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210B0-59D8-BCD7-EA2B-50D7E42FA5B5}"/>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61096C5B-BB98-C475-E52A-1C9DD8621E78}"/>
              </a:ext>
            </a:extLst>
          </p:cNvPr>
          <p:cNvSpPr>
            <a:spLocks noGrp="1"/>
          </p:cNvSpPr>
          <p:nvPr>
            <p:ph idx="1"/>
          </p:nvPr>
        </p:nvSpPr>
        <p:spPr/>
        <p:txBody>
          <a:bodyPr/>
          <a:lstStyle/>
          <a:p>
            <a:pPr marL="0" indent="0">
              <a:buNone/>
            </a:pPr>
            <a:r>
              <a:rPr lang="en-US" dirty="0"/>
              <a:t>What is the difference of </a:t>
            </a:r>
          </a:p>
          <a:p>
            <a:r>
              <a:rPr lang="en-US" dirty="0"/>
              <a:t>Sobel and Prewitt, </a:t>
            </a:r>
          </a:p>
          <a:p>
            <a:r>
              <a:rPr lang="en-US" dirty="0"/>
              <a:t>Roberts Cross, </a:t>
            </a:r>
          </a:p>
          <a:p>
            <a:r>
              <a:rPr lang="en-US" dirty="0"/>
              <a:t>Laplacian of Gaussian (</a:t>
            </a:r>
            <a:r>
              <a:rPr lang="en-US" dirty="0" err="1"/>
              <a:t>LoG</a:t>
            </a:r>
            <a:r>
              <a:rPr lang="en-US" dirty="0"/>
              <a:t>), </a:t>
            </a:r>
          </a:p>
          <a:p>
            <a:r>
              <a:rPr lang="en-US" dirty="0"/>
              <a:t>Canny operator-Gaussian filter.</a:t>
            </a:r>
          </a:p>
          <a:p>
            <a:r>
              <a:rPr lang="en-US" dirty="0"/>
              <a:t>Canny operator – median filter (since median preserves edges better </a:t>
            </a:r>
            <a:r>
              <a:rPr lang="en-US"/>
              <a:t>that gaussian </a:t>
            </a:r>
            <a:r>
              <a:rPr lang="en-US" dirty="0"/>
              <a:t>blur) </a:t>
            </a:r>
          </a:p>
          <a:p>
            <a:pPr marL="0" indent="0">
              <a:buNone/>
            </a:pPr>
            <a:r>
              <a:rPr lang="en-US" dirty="0"/>
              <a:t>Give your own reason based on your experiment</a:t>
            </a:r>
          </a:p>
        </p:txBody>
      </p:sp>
    </p:spTree>
    <p:extLst>
      <p:ext uri="{BB962C8B-B14F-4D97-AF65-F5344CB8AC3E}">
        <p14:creationId xmlns:p14="http://schemas.microsoft.com/office/powerpoint/2010/main" val="13778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EBF7-5BA9-B994-6256-9FD797901911}"/>
              </a:ext>
            </a:extLst>
          </p:cNvPr>
          <p:cNvSpPr>
            <a:spLocks noGrp="1"/>
          </p:cNvSpPr>
          <p:nvPr>
            <p:ph type="title"/>
          </p:nvPr>
        </p:nvSpPr>
        <p:spPr/>
        <p:txBody>
          <a:bodyPr/>
          <a:lstStyle/>
          <a:p>
            <a:r>
              <a:rPr lang="en-ID" b="0" i="0" u="none" strike="noStrike" dirty="0">
                <a:solidFill>
                  <a:srgbClr val="000000"/>
                </a:solidFill>
                <a:effectLst/>
                <a:latin typeface="-webkit-standard"/>
              </a:rPr>
              <a:t>Edge detection</a:t>
            </a:r>
            <a:endParaRPr lang="en-US" dirty="0"/>
          </a:p>
        </p:txBody>
      </p:sp>
      <p:sp>
        <p:nvSpPr>
          <p:cNvPr id="3" name="Content Placeholder 2">
            <a:extLst>
              <a:ext uri="{FF2B5EF4-FFF2-40B4-BE49-F238E27FC236}">
                <a16:creationId xmlns:a16="http://schemas.microsoft.com/office/drawing/2014/main" id="{F46B0537-4E29-92D3-BA53-C48DDAC4BF53}"/>
              </a:ext>
            </a:extLst>
          </p:cNvPr>
          <p:cNvSpPr>
            <a:spLocks noGrp="1"/>
          </p:cNvSpPr>
          <p:nvPr>
            <p:ph idx="1"/>
          </p:nvPr>
        </p:nvSpPr>
        <p:spPr/>
        <p:txBody>
          <a:bodyPr/>
          <a:lstStyle/>
          <a:p>
            <a:r>
              <a:rPr lang="en-ID" b="0" i="0" u="none" strike="noStrike" dirty="0">
                <a:solidFill>
                  <a:srgbClr val="000000"/>
                </a:solidFill>
                <a:effectLst/>
                <a:latin typeface="-webkit-standard"/>
              </a:rPr>
              <a:t>Edge detection in image processing is a technique used to identify the boundaries or edges within an image. </a:t>
            </a:r>
          </a:p>
          <a:p>
            <a:r>
              <a:rPr lang="en-ID" b="0" i="0" u="none" strike="noStrike" dirty="0">
                <a:solidFill>
                  <a:srgbClr val="000000"/>
                </a:solidFill>
                <a:effectLst/>
                <a:latin typeface="-webkit-standard"/>
              </a:rPr>
              <a:t>Edges are areas in an image where there is a sharp change in intensity, </a:t>
            </a:r>
            <a:r>
              <a:rPr lang="en-ID" b="0" i="0" u="none" strike="noStrike" dirty="0" err="1">
                <a:solidFill>
                  <a:srgbClr val="000000"/>
                </a:solidFill>
                <a:effectLst/>
                <a:latin typeface="-webkit-standard"/>
              </a:rPr>
              <a:t>color</a:t>
            </a:r>
            <a:r>
              <a:rPr lang="en-ID" b="0" i="0" u="none" strike="noStrike" dirty="0">
                <a:solidFill>
                  <a:srgbClr val="000000"/>
                </a:solidFill>
                <a:effectLst/>
                <a:latin typeface="-webkit-standard"/>
              </a:rPr>
              <a:t>, or texture, which often corresponds to object boundaries or significant features in the scene. </a:t>
            </a:r>
          </a:p>
          <a:p>
            <a:r>
              <a:rPr lang="en-ID" b="0" i="0" u="none" strike="noStrike" dirty="0">
                <a:solidFill>
                  <a:srgbClr val="000000"/>
                </a:solidFill>
                <a:effectLst/>
                <a:latin typeface="-webkit-standard"/>
              </a:rPr>
              <a:t>Detecting these edges is crucial for various tasks, such as object recognition, image segmentation, and computer vision applications, as it helps isolate and highlight important structures in the image.</a:t>
            </a:r>
            <a:endParaRPr lang="en-US" dirty="0"/>
          </a:p>
        </p:txBody>
      </p:sp>
    </p:spTree>
    <p:extLst>
      <p:ext uri="{BB962C8B-B14F-4D97-AF65-F5344CB8AC3E}">
        <p14:creationId xmlns:p14="http://schemas.microsoft.com/office/powerpoint/2010/main" val="106105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F54D-D891-EC4B-1E11-A5FCC0A839CB}"/>
              </a:ext>
            </a:extLst>
          </p:cNvPr>
          <p:cNvSpPr>
            <a:spLocks noGrp="1"/>
          </p:cNvSpPr>
          <p:nvPr>
            <p:ph type="title"/>
          </p:nvPr>
        </p:nvSpPr>
        <p:spPr/>
        <p:txBody>
          <a:bodyPr/>
          <a:lstStyle/>
          <a:p>
            <a:r>
              <a:rPr lang="en-ID" b="1" i="0" u="none" strike="noStrike" dirty="0">
                <a:solidFill>
                  <a:srgbClr val="000000"/>
                </a:solidFill>
                <a:effectLst/>
              </a:rPr>
              <a:t>Gradients</a:t>
            </a:r>
            <a:r>
              <a:rPr lang="en-ID" b="0" i="0" u="none" strike="noStrike" dirty="0">
                <a:solidFill>
                  <a:srgbClr val="000000"/>
                </a:solidFill>
                <a:effectLst/>
                <a:latin typeface="-webkit-standard"/>
              </a:rPr>
              <a:t>:</a:t>
            </a:r>
            <a:endParaRPr lang="en-US" dirty="0"/>
          </a:p>
        </p:txBody>
      </p:sp>
      <p:sp>
        <p:nvSpPr>
          <p:cNvPr id="3" name="Content Placeholder 2">
            <a:extLst>
              <a:ext uri="{FF2B5EF4-FFF2-40B4-BE49-F238E27FC236}">
                <a16:creationId xmlns:a16="http://schemas.microsoft.com/office/drawing/2014/main" id="{BA876DB0-C26E-C71E-B4B6-E37B86B7D405}"/>
              </a:ext>
            </a:extLst>
          </p:cNvPr>
          <p:cNvSpPr>
            <a:spLocks noGrp="1"/>
          </p:cNvSpPr>
          <p:nvPr>
            <p:ph idx="1"/>
          </p:nvPr>
        </p:nvSpPr>
        <p:spPr/>
        <p:txBody>
          <a:bodyPr/>
          <a:lstStyle/>
          <a:p>
            <a:r>
              <a:rPr lang="en-ID" b="0" i="0" u="none" strike="noStrike" dirty="0">
                <a:solidFill>
                  <a:srgbClr val="000000"/>
                </a:solidFill>
                <a:effectLst/>
                <a:latin typeface="-webkit-standard"/>
              </a:rPr>
              <a:t>Edge detection typically involves calculating the gradient (rate of change) of pixel intensities across the image. </a:t>
            </a:r>
          </a:p>
          <a:p>
            <a:r>
              <a:rPr lang="en-ID" b="0" i="0" u="none" strike="noStrike" dirty="0">
                <a:solidFill>
                  <a:srgbClr val="000000"/>
                </a:solidFill>
                <a:effectLst/>
                <a:latin typeface="-webkit-standard"/>
              </a:rPr>
              <a:t>When there is a significant change, such as from a light area to a dark area, it indicates a potential edge.</a:t>
            </a:r>
            <a:endParaRPr lang="en-US" dirty="0"/>
          </a:p>
        </p:txBody>
      </p:sp>
      <p:pic>
        <p:nvPicPr>
          <p:cNvPr id="2050" name="Picture 2" descr="Image gradient - Wikipedia">
            <a:extLst>
              <a:ext uri="{FF2B5EF4-FFF2-40B4-BE49-F238E27FC236}">
                <a16:creationId xmlns:a16="http://schemas.microsoft.com/office/drawing/2014/main" id="{2889CFF5-5FFA-04A8-21E0-1AFE46478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413" y="4085535"/>
            <a:ext cx="4038600" cy="200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98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D555-0AC0-49AE-CB1F-10FD39AA2199}"/>
              </a:ext>
            </a:extLst>
          </p:cNvPr>
          <p:cNvSpPr>
            <a:spLocks noGrp="1"/>
          </p:cNvSpPr>
          <p:nvPr>
            <p:ph type="title"/>
          </p:nvPr>
        </p:nvSpPr>
        <p:spPr/>
        <p:txBody>
          <a:bodyPr/>
          <a:lstStyle/>
          <a:p>
            <a:r>
              <a:rPr lang="en-ID" b="1" i="0" u="none" strike="noStrike" dirty="0">
                <a:solidFill>
                  <a:srgbClr val="000000"/>
                </a:solidFill>
                <a:effectLst/>
              </a:rPr>
              <a:t>Filters</a:t>
            </a:r>
            <a:r>
              <a:rPr lang="en-ID" b="0" i="0" u="none" strike="noStrike" dirty="0">
                <a:solidFill>
                  <a:srgbClr val="000000"/>
                </a:solidFill>
                <a:effectLst/>
              </a:rPr>
              <a:t>:</a:t>
            </a:r>
            <a:endParaRPr lang="en-US" dirty="0"/>
          </a:p>
        </p:txBody>
      </p:sp>
      <p:sp>
        <p:nvSpPr>
          <p:cNvPr id="3" name="Content Placeholder 2">
            <a:extLst>
              <a:ext uri="{FF2B5EF4-FFF2-40B4-BE49-F238E27FC236}">
                <a16:creationId xmlns:a16="http://schemas.microsoft.com/office/drawing/2014/main" id="{49DD7F4E-0035-F378-432A-6B2A7D3C16C3}"/>
              </a:ext>
            </a:extLst>
          </p:cNvPr>
          <p:cNvSpPr>
            <a:spLocks noGrp="1"/>
          </p:cNvSpPr>
          <p:nvPr>
            <p:ph idx="1"/>
          </p:nvPr>
        </p:nvSpPr>
        <p:spPr/>
        <p:txBody>
          <a:bodyPr/>
          <a:lstStyle/>
          <a:p>
            <a:pPr marL="0" indent="0" algn="l">
              <a:buNone/>
            </a:pPr>
            <a:r>
              <a:rPr lang="en-ID" b="0" i="0" u="none" strike="noStrike" dirty="0">
                <a:solidFill>
                  <a:srgbClr val="000000"/>
                </a:solidFill>
                <a:effectLst/>
              </a:rPr>
              <a:t>Many edge detection algorithms use filters to highlight areas with strong gradients. Common filters include:</a:t>
            </a:r>
          </a:p>
          <a:p>
            <a:pPr algn="l">
              <a:buFont typeface="Arial" panose="020B0604020202020204" pitchFamily="34" charset="0"/>
              <a:buChar char="•"/>
            </a:pPr>
            <a:r>
              <a:rPr lang="en-ID" b="1" i="0" u="none" strike="noStrike" dirty="0">
                <a:solidFill>
                  <a:srgbClr val="000000"/>
                </a:solidFill>
                <a:effectLst/>
              </a:rPr>
              <a:t>Sobel</a:t>
            </a:r>
            <a:r>
              <a:rPr lang="en-ID" b="0" i="0" u="none" strike="noStrike" dirty="0">
                <a:solidFill>
                  <a:srgbClr val="000000"/>
                </a:solidFill>
                <a:effectLst/>
              </a:rPr>
              <a:t> and </a:t>
            </a:r>
            <a:r>
              <a:rPr lang="en-ID" b="1" i="0" u="none" strike="noStrike" dirty="0">
                <a:solidFill>
                  <a:srgbClr val="000000"/>
                </a:solidFill>
                <a:effectLst/>
              </a:rPr>
              <a:t>Prewitt Filters</a:t>
            </a:r>
            <a:r>
              <a:rPr lang="en-ID" b="0" i="0" u="none" strike="noStrike" dirty="0">
                <a:solidFill>
                  <a:srgbClr val="000000"/>
                </a:solidFill>
                <a:effectLst/>
              </a:rPr>
              <a:t>: Calculate gradient magnitude in horizontal and vertical directions.</a:t>
            </a:r>
          </a:p>
          <a:p>
            <a:pPr algn="l">
              <a:buFont typeface="Arial" panose="020B0604020202020204" pitchFamily="34" charset="0"/>
              <a:buChar char="•"/>
            </a:pPr>
            <a:r>
              <a:rPr lang="en-ID" b="1" i="0" u="none" strike="noStrike" dirty="0">
                <a:solidFill>
                  <a:srgbClr val="000000"/>
                </a:solidFill>
                <a:effectLst/>
              </a:rPr>
              <a:t>Canny Edge Detector</a:t>
            </a:r>
            <a:r>
              <a:rPr lang="en-ID" b="0" i="0" u="none" strike="noStrike" dirty="0">
                <a:solidFill>
                  <a:srgbClr val="000000"/>
                </a:solidFill>
                <a:effectLst/>
              </a:rPr>
              <a:t>: Combines gradient detection with noise reduction, edge thinning, and hysteresis thresholding, which makes it one of the most popular and effective methods.</a:t>
            </a:r>
          </a:p>
          <a:p>
            <a:endParaRPr lang="en-US" dirty="0"/>
          </a:p>
        </p:txBody>
      </p:sp>
      <p:pic>
        <p:nvPicPr>
          <p:cNvPr id="3074" name="Picture 2" descr="Sobel filter using two 3×3 kernels (Gx ...">
            <a:extLst>
              <a:ext uri="{FF2B5EF4-FFF2-40B4-BE49-F238E27FC236}">
                <a16:creationId xmlns:a16="http://schemas.microsoft.com/office/drawing/2014/main" id="{28C59504-7F31-E026-1E0F-269E9F4B2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7258" y="4767746"/>
            <a:ext cx="4076700" cy="199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938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17FE-503D-C747-79F3-F56E69CC39F4}"/>
              </a:ext>
            </a:extLst>
          </p:cNvPr>
          <p:cNvSpPr>
            <a:spLocks noGrp="1"/>
          </p:cNvSpPr>
          <p:nvPr>
            <p:ph type="title"/>
          </p:nvPr>
        </p:nvSpPr>
        <p:spPr/>
        <p:txBody>
          <a:bodyPr/>
          <a:lstStyle/>
          <a:p>
            <a:r>
              <a:rPr lang="en-ID" b="0" i="0" u="none" strike="noStrike" dirty="0">
                <a:solidFill>
                  <a:srgbClr val="000000"/>
                </a:solidFill>
                <a:effectLst/>
                <a:latin typeface="-webkit-standard"/>
              </a:rPr>
              <a:t>Sobel edge detector</a:t>
            </a:r>
            <a:endParaRPr lang="en-US" dirty="0"/>
          </a:p>
        </p:txBody>
      </p:sp>
      <p:sp>
        <p:nvSpPr>
          <p:cNvPr id="3" name="Content Placeholder 2">
            <a:extLst>
              <a:ext uri="{FF2B5EF4-FFF2-40B4-BE49-F238E27FC236}">
                <a16:creationId xmlns:a16="http://schemas.microsoft.com/office/drawing/2014/main" id="{1F579E6D-D977-C81E-BBCF-D63B108C4C65}"/>
              </a:ext>
            </a:extLst>
          </p:cNvPr>
          <p:cNvSpPr>
            <a:spLocks noGrp="1"/>
          </p:cNvSpPr>
          <p:nvPr>
            <p:ph idx="1"/>
          </p:nvPr>
        </p:nvSpPr>
        <p:spPr/>
        <p:txBody>
          <a:bodyPr/>
          <a:lstStyle/>
          <a:p>
            <a:r>
              <a:rPr lang="en-ID" b="0" i="0" u="none" strike="noStrike" dirty="0">
                <a:solidFill>
                  <a:srgbClr val="000000"/>
                </a:solidFill>
                <a:effectLst/>
                <a:latin typeface="-webkit-standard"/>
              </a:rPr>
              <a:t>The Sobel edge detector works by applying convolution filters to an image to detect edges based on the changes in intensity, specifically the gradient. </a:t>
            </a:r>
          </a:p>
          <a:p>
            <a:r>
              <a:rPr lang="en-ID" b="0" i="0" u="none" strike="noStrike" dirty="0">
                <a:solidFill>
                  <a:srgbClr val="000000"/>
                </a:solidFill>
                <a:effectLst/>
                <a:latin typeface="-webkit-standard"/>
              </a:rPr>
              <a:t>It uses two 3x3 kernels (small matrices) to approximate the gradient in the horizontal (x) and vertical (y) directions. </a:t>
            </a:r>
          </a:p>
          <a:p>
            <a:r>
              <a:rPr lang="en-ID" b="0" i="0" u="none" strike="noStrike" dirty="0">
                <a:solidFill>
                  <a:srgbClr val="000000"/>
                </a:solidFill>
                <a:effectLst/>
                <a:latin typeface="-webkit-standard"/>
              </a:rPr>
              <a:t>These kernels are designed to emphasize the differences in intensity between adjacent pixels, highlighting areas where there’s a sharp change (an edge).</a:t>
            </a:r>
            <a:endParaRPr lang="en-US" dirty="0"/>
          </a:p>
        </p:txBody>
      </p:sp>
    </p:spTree>
    <p:extLst>
      <p:ext uri="{BB962C8B-B14F-4D97-AF65-F5344CB8AC3E}">
        <p14:creationId xmlns:p14="http://schemas.microsoft.com/office/powerpoint/2010/main" val="165884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B6D9-0E24-CBC3-A4A9-87FC794420B8}"/>
              </a:ext>
            </a:extLst>
          </p:cNvPr>
          <p:cNvSpPr>
            <a:spLocks noGrp="1"/>
          </p:cNvSpPr>
          <p:nvPr>
            <p:ph type="title"/>
          </p:nvPr>
        </p:nvSpPr>
        <p:spPr/>
        <p:txBody>
          <a:bodyPr/>
          <a:lstStyle/>
          <a:p>
            <a:r>
              <a:rPr lang="en-US" dirty="0"/>
              <a:t>SOBEL KERNEL</a:t>
            </a:r>
          </a:p>
        </p:txBody>
      </p:sp>
      <p:pic>
        <p:nvPicPr>
          <p:cNvPr id="7" name="Picture 6">
            <a:extLst>
              <a:ext uri="{FF2B5EF4-FFF2-40B4-BE49-F238E27FC236}">
                <a16:creationId xmlns:a16="http://schemas.microsoft.com/office/drawing/2014/main" id="{AC82ED48-203F-6188-D07A-CB4E587D6E66}"/>
              </a:ext>
            </a:extLst>
          </p:cNvPr>
          <p:cNvPicPr>
            <a:picLocks noChangeAspect="1"/>
          </p:cNvPicPr>
          <p:nvPr/>
        </p:nvPicPr>
        <p:blipFill>
          <a:blip r:embed="rId2"/>
          <a:stretch>
            <a:fillRect/>
          </a:stretch>
        </p:blipFill>
        <p:spPr>
          <a:xfrm>
            <a:off x="2055744" y="2304497"/>
            <a:ext cx="7772400" cy="3151221"/>
          </a:xfrm>
          <a:prstGeom prst="rect">
            <a:avLst/>
          </a:prstGeom>
        </p:spPr>
      </p:pic>
    </p:spTree>
    <p:extLst>
      <p:ext uri="{BB962C8B-B14F-4D97-AF65-F5344CB8AC3E}">
        <p14:creationId xmlns:p14="http://schemas.microsoft.com/office/powerpoint/2010/main" val="23908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8221-65C7-DF5E-ACA2-8E071672651C}"/>
              </a:ext>
            </a:extLst>
          </p:cNvPr>
          <p:cNvSpPr>
            <a:spLocks noGrp="1"/>
          </p:cNvSpPr>
          <p:nvPr>
            <p:ph type="title"/>
          </p:nvPr>
        </p:nvSpPr>
        <p:spPr/>
        <p:txBody>
          <a:bodyPr/>
          <a:lstStyle/>
          <a:p>
            <a:r>
              <a:rPr lang="en-ID" b="1" i="0" u="none" strike="noStrike" dirty="0">
                <a:solidFill>
                  <a:srgbClr val="000000"/>
                </a:solidFill>
                <a:effectLst/>
              </a:rPr>
              <a:t>Thresholding</a:t>
            </a:r>
            <a:endParaRPr lang="en-US" dirty="0"/>
          </a:p>
        </p:txBody>
      </p:sp>
      <p:sp>
        <p:nvSpPr>
          <p:cNvPr id="3" name="Content Placeholder 2">
            <a:extLst>
              <a:ext uri="{FF2B5EF4-FFF2-40B4-BE49-F238E27FC236}">
                <a16:creationId xmlns:a16="http://schemas.microsoft.com/office/drawing/2014/main" id="{B741FCFD-BEB5-A9E8-B2A8-3468B75517BC}"/>
              </a:ext>
            </a:extLst>
          </p:cNvPr>
          <p:cNvSpPr>
            <a:spLocks noGrp="1"/>
          </p:cNvSpPr>
          <p:nvPr>
            <p:ph idx="1"/>
          </p:nvPr>
        </p:nvSpPr>
        <p:spPr/>
        <p:txBody>
          <a:bodyPr/>
          <a:lstStyle/>
          <a:p>
            <a:r>
              <a:rPr lang="en-ID" b="1" i="0" u="none" strike="noStrike" dirty="0">
                <a:solidFill>
                  <a:srgbClr val="000000"/>
                </a:solidFill>
                <a:effectLst/>
              </a:rPr>
              <a:t>Thresholding</a:t>
            </a:r>
            <a:r>
              <a:rPr lang="en-ID" b="0" i="0" u="none" strike="noStrike" dirty="0">
                <a:solidFill>
                  <a:srgbClr val="000000"/>
                </a:solidFill>
                <a:effectLst/>
                <a:latin typeface="-webkit-standard"/>
              </a:rPr>
              <a:t> (Optional): To enhance edge clarity, a threshold can be applied to keep only strong gradients, effectively filtering out weak edges that may be noise. </a:t>
            </a:r>
          </a:p>
          <a:p>
            <a:r>
              <a:rPr lang="en-ID" b="0" i="0" u="none" strike="noStrike" dirty="0">
                <a:solidFill>
                  <a:srgbClr val="000000"/>
                </a:solidFill>
                <a:effectLst/>
                <a:latin typeface="-webkit-standard"/>
              </a:rPr>
              <a:t>This step makes the final edge image binary, showing clear edges in white against a black background.</a:t>
            </a:r>
            <a:endParaRPr lang="en-US" dirty="0"/>
          </a:p>
        </p:txBody>
      </p:sp>
    </p:spTree>
    <p:extLst>
      <p:ext uri="{BB962C8B-B14F-4D97-AF65-F5344CB8AC3E}">
        <p14:creationId xmlns:p14="http://schemas.microsoft.com/office/powerpoint/2010/main" val="2330159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FFCCA-6E9C-8657-2F21-08EE29C77797}"/>
              </a:ext>
            </a:extLst>
          </p:cNvPr>
          <p:cNvSpPr>
            <a:spLocks noGrp="1"/>
          </p:cNvSpPr>
          <p:nvPr>
            <p:ph type="title"/>
          </p:nvPr>
        </p:nvSpPr>
        <p:spPr/>
        <p:txBody>
          <a:bodyPr/>
          <a:lstStyle/>
          <a:p>
            <a:r>
              <a:rPr lang="en-ID" b="1" i="0" u="none" strike="noStrike" dirty="0">
                <a:solidFill>
                  <a:srgbClr val="000000"/>
                </a:solidFill>
                <a:effectLst/>
              </a:rPr>
              <a:t>Convolve the Image with Kernels</a:t>
            </a:r>
            <a:r>
              <a:rPr lang="en-ID" b="0" i="0" u="none" strike="noStrike" dirty="0">
                <a:solidFill>
                  <a:srgbClr val="000000"/>
                </a:solidFill>
                <a:effectLst/>
                <a:latin typeface="-webkit-standard"/>
              </a:rPr>
              <a:t>:</a:t>
            </a:r>
            <a:endParaRPr lang="en-US" dirty="0"/>
          </a:p>
        </p:txBody>
      </p:sp>
      <p:sp>
        <p:nvSpPr>
          <p:cNvPr id="3" name="Content Placeholder 2">
            <a:extLst>
              <a:ext uri="{FF2B5EF4-FFF2-40B4-BE49-F238E27FC236}">
                <a16:creationId xmlns:a16="http://schemas.microsoft.com/office/drawing/2014/main" id="{BB324461-53EF-F77B-3ACD-5AE059C71065}"/>
              </a:ext>
            </a:extLst>
          </p:cNvPr>
          <p:cNvSpPr>
            <a:spLocks noGrp="1"/>
          </p:cNvSpPr>
          <p:nvPr>
            <p:ph idx="1"/>
          </p:nvPr>
        </p:nvSpPr>
        <p:spPr/>
        <p:txBody>
          <a:bodyPr/>
          <a:lstStyle/>
          <a:p>
            <a:r>
              <a:rPr lang="en-ID" b="0" i="0" u="none" strike="noStrike" dirty="0">
                <a:solidFill>
                  <a:srgbClr val="000000"/>
                </a:solidFill>
                <a:effectLst/>
                <a:latin typeface="-webkit-standard"/>
              </a:rPr>
              <a:t>The image is convolved with each kernel separately. Convolution involves sliding the kernel over the image and performing element-wise multiplication with the pixel values under the kernel, summing these values to produce an output pixel. This process creates two gradient images, </a:t>
            </a:r>
            <a:r>
              <a:rPr lang="en-ID" b="0" i="0" u="none" strike="noStrike" dirty="0" err="1">
                <a:solidFill>
                  <a:srgbClr val="000000"/>
                </a:solidFill>
                <a:effectLst/>
              </a:rPr>
              <a:t>I</a:t>
            </a:r>
            <a:r>
              <a:rPr lang="en-ID" b="0" i="0" u="none" strike="noStrike" baseline="-25000" dirty="0" err="1">
                <a:solidFill>
                  <a:srgbClr val="000000"/>
                </a:solidFill>
                <a:effectLst/>
              </a:rPr>
              <a:t>x</a:t>
            </a:r>
            <a:r>
              <a:rPr lang="en-ID" b="0" i="0" u="none" strike="noStrike" dirty="0" err="1">
                <a:solidFill>
                  <a:srgbClr val="000000"/>
                </a:solidFill>
                <a:effectLst/>
              </a:rPr>
              <a:t>I</a:t>
            </a:r>
            <a:r>
              <a:rPr lang="en-ID" b="0" i="0" u="none" strike="noStrike" baseline="-25000" dirty="0" err="1">
                <a:solidFill>
                  <a:srgbClr val="000000"/>
                </a:solidFill>
                <a:effectLst/>
              </a:rPr>
              <a:t>x</a:t>
            </a:r>
            <a:r>
              <a:rPr lang="en-ID" b="0" i="0" u="none" strike="noStrike" dirty="0">
                <a:solidFill>
                  <a:srgbClr val="000000"/>
                </a:solidFill>
                <a:effectLst/>
              </a:rPr>
              <a:t>​</a:t>
            </a:r>
            <a:r>
              <a:rPr lang="en-ID" b="0" i="0" u="none" strike="noStrike" dirty="0">
                <a:solidFill>
                  <a:srgbClr val="000000"/>
                </a:solidFill>
                <a:effectLst/>
                <a:latin typeface="-webkit-standard"/>
              </a:rPr>
              <a:t> and </a:t>
            </a:r>
            <a:r>
              <a:rPr lang="en-ID" b="0" i="0" u="none" strike="noStrike" dirty="0" err="1">
                <a:solidFill>
                  <a:srgbClr val="000000"/>
                </a:solidFill>
                <a:effectLst/>
              </a:rPr>
              <a:t>I</a:t>
            </a:r>
            <a:r>
              <a:rPr lang="en-ID" b="0" i="0" u="none" strike="noStrike" baseline="-25000" dirty="0" err="1">
                <a:solidFill>
                  <a:srgbClr val="000000"/>
                </a:solidFill>
                <a:effectLst/>
              </a:rPr>
              <a:t>y</a:t>
            </a:r>
            <a:r>
              <a:rPr lang="en-ID" b="0" i="0" u="none" strike="noStrike" dirty="0" err="1">
                <a:solidFill>
                  <a:srgbClr val="000000"/>
                </a:solidFill>
                <a:effectLst/>
              </a:rPr>
              <a:t>I</a:t>
            </a:r>
            <a:r>
              <a:rPr lang="en-ID" b="0" i="0" u="none" strike="noStrike" baseline="-25000" dirty="0" err="1">
                <a:solidFill>
                  <a:srgbClr val="000000"/>
                </a:solidFill>
                <a:effectLst/>
              </a:rPr>
              <a:t>y</a:t>
            </a:r>
            <a:r>
              <a:rPr lang="en-ID" b="0" i="0" u="none" strike="noStrike" dirty="0">
                <a:solidFill>
                  <a:srgbClr val="000000"/>
                </a:solidFill>
                <a:effectLst/>
              </a:rPr>
              <a:t>​</a:t>
            </a:r>
            <a:r>
              <a:rPr lang="en-ID" b="0" i="0" u="none" strike="noStrike" dirty="0">
                <a:solidFill>
                  <a:srgbClr val="000000"/>
                </a:solidFill>
                <a:effectLst/>
                <a:latin typeface="-webkit-standard"/>
              </a:rPr>
              <a:t>, which contain the gradient information in the x and y directions, respectively.</a:t>
            </a:r>
            <a:endParaRPr lang="en-US" dirty="0"/>
          </a:p>
        </p:txBody>
      </p:sp>
    </p:spTree>
    <p:extLst>
      <p:ext uri="{BB962C8B-B14F-4D97-AF65-F5344CB8AC3E}">
        <p14:creationId xmlns:p14="http://schemas.microsoft.com/office/powerpoint/2010/main" val="110038652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B2F36"/>
      </a:dk2>
      <a:lt2>
        <a:srgbClr val="F3F3F2"/>
      </a:lt2>
      <a:accent1>
        <a:srgbClr val="A38D51"/>
      </a:accent1>
      <a:accent2>
        <a:srgbClr val="5A3D40"/>
      </a:accent2>
      <a:accent3>
        <a:srgbClr val="5D988C"/>
      </a:accent3>
      <a:accent4>
        <a:srgbClr val="A85752"/>
      </a:accent4>
      <a:accent5>
        <a:srgbClr val="809A67"/>
      </a:accent5>
      <a:accent6>
        <a:srgbClr val="67645A"/>
      </a:accent6>
      <a:hlink>
        <a:srgbClr val="5D988C"/>
      </a:hlink>
      <a:folHlink>
        <a:srgbClr val="8467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9E77EDF1-0821-4215-BD6E-A2D49F02550D}"/>
    </a:ext>
  </a:extLst>
</a:theme>
</file>

<file path=docProps/app.xml><?xml version="1.0" encoding="utf-8"?>
<Properties xmlns="http://schemas.openxmlformats.org/officeDocument/2006/extended-properties" xmlns:vt="http://schemas.openxmlformats.org/officeDocument/2006/docPropsVTypes">
  <Template>{1B87AA93-7D57-C742-9A25-DCDC8F4C0F8A}tf10001071</Template>
  <TotalTime>204</TotalTime>
  <Words>1991</Words>
  <Application>Microsoft Macintosh PowerPoint</Application>
  <PresentationFormat>Widescreen</PresentationFormat>
  <Paragraphs>157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-webkit-standard</vt:lpstr>
      <vt:lpstr>Arial</vt:lpstr>
      <vt:lpstr>Gill Sans MT</vt:lpstr>
      <vt:lpstr>Impact</vt:lpstr>
      <vt:lpstr>Badge</vt:lpstr>
      <vt:lpstr>EDGE DETECTION</vt:lpstr>
      <vt:lpstr>Applications:</vt:lpstr>
      <vt:lpstr>Edge detection</vt:lpstr>
      <vt:lpstr>Gradients:</vt:lpstr>
      <vt:lpstr>Filters:</vt:lpstr>
      <vt:lpstr>Sobel edge detector</vt:lpstr>
      <vt:lpstr>SOBEL KERNEL</vt:lpstr>
      <vt:lpstr>Thresholding</vt:lpstr>
      <vt:lpstr>Convolve the Image with Kernels:</vt:lpstr>
      <vt:lpstr>PowerPoint Presentation</vt:lpstr>
      <vt:lpstr>SOBEL OPERATOR CODE</vt:lpstr>
      <vt:lpstr>Explanation of Code</vt:lpstr>
      <vt:lpstr>Advantages</vt:lpstr>
      <vt:lpstr>Prewitt Detector</vt:lpstr>
      <vt:lpstr>Differences from Sobel</vt:lpstr>
      <vt:lpstr>PowerPoint Presentation</vt:lpstr>
      <vt:lpstr>PowerPoint Presentation</vt:lpstr>
      <vt:lpstr>Canny Filter</vt:lpstr>
      <vt:lpstr>PowerPoint Presentation</vt:lpstr>
      <vt:lpstr>Noise Reduction (Gaussian Blur)</vt:lpstr>
      <vt:lpstr>Compute Gradient Magnitude and Direction:</vt:lpstr>
      <vt:lpstr>Non-Maximum Suppression:</vt:lpstr>
      <vt:lpstr>Double Thresholding:</vt:lpstr>
      <vt:lpstr>Edge Tracking by Hysteresis:</vt:lpstr>
      <vt:lpstr>Summary</vt:lpstr>
      <vt:lpstr>Python Code</vt:lpstr>
      <vt:lpstr>Explanation</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 DETECTION</dc:title>
  <dc:creator>Shinta Estri</dc:creator>
  <cp:lastModifiedBy>Shinta Estri</cp:lastModifiedBy>
  <cp:revision>2</cp:revision>
  <dcterms:created xsi:type="dcterms:W3CDTF">2024-11-04T00:36:23Z</dcterms:created>
  <dcterms:modified xsi:type="dcterms:W3CDTF">2024-11-04T04:00:35Z</dcterms:modified>
</cp:coreProperties>
</file>