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57" r:id="rId6"/>
    <p:sldId id="263" r:id="rId7"/>
    <p:sldId id="261" r:id="rId8"/>
    <p:sldId id="26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17"/>
  </p:normalViewPr>
  <p:slideViewPr>
    <p:cSldViewPr snapToGrid="0">
      <p:cViewPr>
        <p:scale>
          <a:sx n="91" d="100"/>
          <a:sy n="91" d="100"/>
        </p:scale>
        <p:origin x="137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4B9-8A23-DAB1-6D1F-7C6549B10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B92F4-E177-FF22-D5F6-0F579DD5A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34226-0BEB-6E80-D04B-3260B089B6DF}"/>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A56A41EC-81AF-3858-B3E4-286718DDD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F0520-1CFC-748D-A4B4-B97F39167EE1}"/>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370998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B7DB-A2F9-0542-1333-CC03164537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62AD1-3AE6-472C-D6B1-64A9B23F67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245F-20C4-C5DA-3DD0-3BFCC6CAB276}"/>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D1E3FF86-D9D0-A31A-17D8-92E8D862D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85C1A-F8BC-8BB0-44D4-6D61377EC71E}"/>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203423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0D0C0-CDA5-DBCD-C8B8-3E01D9F76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25B2CF-FDA5-9A99-78B8-759AA0C3F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B648D-7804-0C9B-5CAC-A31AA91CDD10}"/>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5913F048-C318-4864-0004-AAEE55F77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9066F-0681-7F5C-1236-69150CDF99C3}"/>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63993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5EC3-B1B4-6575-AC86-518DCD516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136F2-F115-F8A6-D5D9-5B8EA1635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481BC-50A4-33C0-CE52-71FCF6DE7497}"/>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3D33AF27-C160-9A0C-2496-D478E0ED3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42CBC-D2F0-5E4B-CB4B-067F8BB89B83}"/>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386319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746F-2E43-0B5B-8CCA-0B2539B03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0105D-78A0-36B9-0BED-5E5AAA433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589CD-A503-17BD-57A2-D9BE53B56BD2}"/>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125AC8E1-1390-75C6-6F66-7035ABCD5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CBB4-F4A7-F7A6-2C19-C42C91E9BC9B}"/>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178135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788D-AD4A-DF91-6393-10A4DB5B1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6088D-B8EC-5676-B253-455CD8BF7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522684-B7F1-6D60-0D70-0A8E52199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C29B0-7C4B-4C7A-A62B-F7559AFB1536}"/>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6" name="Footer Placeholder 5">
            <a:extLst>
              <a:ext uri="{FF2B5EF4-FFF2-40B4-BE49-F238E27FC236}">
                <a16:creationId xmlns:a16="http://schemas.microsoft.com/office/drawing/2014/main" id="{4716B2FE-C59E-F6C5-C9A1-10870E639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2700B-2C29-FC5C-6AE6-D1CFBA8CEB4A}"/>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425171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508A-7740-7AB8-DD14-F0078E0A0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2C40C1-93B9-C700-D04A-996860966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57706-7C52-A11A-7399-B5AD3E74C7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F048E-C810-2D14-F602-B6A50696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0E785-896F-1754-2336-DB295A161E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CB7A2B-AD5C-EBB3-F548-78E4441A22CA}"/>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8" name="Footer Placeholder 7">
            <a:extLst>
              <a:ext uri="{FF2B5EF4-FFF2-40B4-BE49-F238E27FC236}">
                <a16:creationId xmlns:a16="http://schemas.microsoft.com/office/drawing/2014/main" id="{4BC67E96-1A1B-F3D3-D713-9363BE1ED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CDF21-9668-C9A6-0BA5-ACDE5ACAD3AB}"/>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37403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93BE-8B6D-5FAC-6DFF-D0DCB8D0D1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5372B-CE80-10AB-2973-D198618B2AAD}"/>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4" name="Footer Placeholder 3">
            <a:extLst>
              <a:ext uri="{FF2B5EF4-FFF2-40B4-BE49-F238E27FC236}">
                <a16:creationId xmlns:a16="http://schemas.microsoft.com/office/drawing/2014/main" id="{205FF95C-7BA4-1F94-660E-0F131939DB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7DC9C-9444-38FC-A4A0-E74B3FB66678}"/>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13265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81F26-385D-F4D2-67D4-361C2FD91856}"/>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3" name="Footer Placeholder 2">
            <a:extLst>
              <a:ext uri="{FF2B5EF4-FFF2-40B4-BE49-F238E27FC236}">
                <a16:creationId xmlns:a16="http://schemas.microsoft.com/office/drawing/2014/main" id="{D9EC1096-8A17-74E9-37EA-A44D5FE3C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33FB1-8901-00F2-1BA3-B5EB8AA3D164}"/>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11223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8E7B-2F2B-69C8-5492-9ED8F2009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E7B54-9C99-B7BE-599E-375610ADC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A51AD1-1D9D-B4D2-274D-487951DEA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4B38D-658C-6E96-B974-40794D5AC2A6}"/>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6" name="Footer Placeholder 5">
            <a:extLst>
              <a:ext uri="{FF2B5EF4-FFF2-40B4-BE49-F238E27FC236}">
                <a16:creationId xmlns:a16="http://schemas.microsoft.com/office/drawing/2014/main" id="{A5CB0F09-F27F-1DDC-857E-D2A3F8E1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A9F93-A563-06E4-6B7B-9C4BD9213347}"/>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81812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D4D-A4FA-14DC-F934-BFD687287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4196E0-0B7C-94D9-8B04-BF82139B8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013341-7F64-0444-0B0F-45FCAAFF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D73AA-F711-D44D-51DE-340F73FE4DD6}"/>
              </a:ext>
            </a:extLst>
          </p:cNvPr>
          <p:cNvSpPr>
            <a:spLocks noGrp="1"/>
          </p:cNvSpPr>
          <p:nvPr>
            <p:ph type="dt" sz="half" idx="10"/>
          </p:nvPr>
        </p:nvSpPr>
        <p:spPr/>
        <p:txBody>
          <a:bodyPr/>
          <a:lstStyle/>
          <a:p>
            <a:fld id="{F46934E2-FC76-FF43-9111-D8197FCCBBF2}" type="datetimeFigureOut">
              <a:rPr lang="en-US" smtClean="0"/>
              <a:t>9/1/24</a:t>
            </a:fld>
            <a:endParaRPr lang="en-US"/>
          </a:p>
        </p:txBody>
      </p:sp>
      <p:sp>
        <p:nvSpPr>
          <p:cNvPr id="6" name="Footer Placeholder 5">
            <a:extLst>
              <a:ext uri="{FF2B5EF4-FFF2-40B4-BE49-F238E27FC236}">
                <a16:creationId xmlns:a16="http://schemas.microsoft.com/office/drawing/2014/main" id="{A27EFB74-9FC7-123B-67BF-3C99586AB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1007A-4B7D-E7F4-593A-43A010F552A6}"/>
              </a:ext>
            </a:extLst>
          </p:cNvPr>
          <p:cNvSpPr>
            <a:spLocks noGrp="1"/>
          </p:cNvSpPr>
          <p:nvPr>
            <p:ph type="sldNum" sz="quarter" idx="12"/>
          </p:nvPr>
        </p:nvSpPr>
        <p:spPr/>
        <p:txBody>
          <a:bodyPr/>
          <a:lstStyle/>
          <a:p>
            <a:fld id="{B1E55484-09D6-B844-8144-C318979C92C5}" type="slidenum">
              <a:rPr lang="en-US" smtClean="0"/>
              <a:t>‹#›</a:t>
            </a:fld>
            <a:endParaRPr lang="en-US"/>
          </a:p>
        </p:txBody>
      </p:sp>
    </p:spTree>
    <p:extLst>
      <p:ext uri="{BB962C8B-B14F-4D97-AF65-F5344CB8AC3E}">
        <p14:creationId xmlns:p14="http://schemas.microsoft.com/office/powerpoint/2010/main" val="22692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12CB1-B979-F6CC-6725-C7D24AFAF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74BEA9-01A2-5624-203C-184589EB4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07C35-1CC9-408C-9639-743EB61AE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934E2-FC76-FF43-9111-D8197FCCBBF2}" type="datetimeFigureOut">
              <a:rPr lang="en-US" smtClean="0"/>
              <a:t>9/1/24</a:t>
            </a:fld>
            <a:endParaRPr lang="en-US"/>
          </a:p>
        </p:txBody>
      </p:sp>
      <p:sp>
        <p:nvSpPr>
          <p:cNvPr id="5" name="Footer Placeholder 4">
            <a:extLst>
              <a:ext uri="{FF2B5EF4-FFF2-40B4-BE49-F238E27FC236}">
                <a16:creationId xmlns:a16="http://schemas.microsoft.com/office/drawing/2014/main" id="{0792AC63-8758-0B36-7F0A-64B93024E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9BE5E2-D4CF-EB1A-2C2C-5D755C023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5484-09D6-B844-8144-C318979C92C5}" type="slidenum">
              <a:rPr lang="en-US" smtClean="0"/>
              <a:t>‹#›</a:t>
            </a:fld>
            <a:endParaRPr lang="en-US"/>
          </a:p>
        </p:txBody>
      </p:sp>
    </p:spTree>
    <p:extLst>
      <p:ext uri="{BB962C8B-B14F-4D97-AF65-F5344CB8AC3E}">
        <p14:creationId xmlns:p14="http://schemas.microsoft.com/office/powerpoint/2010/main" val="137592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4B95-933C-ED3D-B0CE-7FEEFC561CF5}"/>
              </a:ext>
            </a:extLst>
          </p:cNvPr>
          <p:cNvSpPr>
            <a:spLocks noGrp="1"/>
          </p:cNvSpPr>
          <p:nvPr>
            <p:ph type="ctrTitle"/>
          </p:nvPr>
        </p:nvSpPr>
        <p:spPr/>
        <p:txBody>
          <a:bodyPr/>
          <a:lstStyle/>
          <a:p>
            <a:r>
              <a:rPr lang="en-US" dirty="0"/>
              <a:t>Image Processing</a:t>
            </a:r>
          </a:p>
        </p:txBody>
      </p:sp>
      <p:sp>
        <p:nvSpPr>
          <p:cNvPr id="3" name="Subtitle 2">
            <a:extLst>
              <a:ext uri="{FF2B5EF4-FFF2-40B4-BE49-F238E27FC236}">
                <a16:creationId xmlns:a16="http://schemas.microsoft.com/office/drawing/2014/main" id="{B03A2DFC-D2FC-CAC7-1E17-C680D48B1969}"/>
              </a:ext>
            </a:extLst>
          </p:cNvPr>
          <p:cNvSpPr>
            <a:spLocks noGrp="1"/>
          </p:cNvSpPr>
          <p:nvPr>
            <p:ph type="subTitle" idx="1"/>
          </p:nvPr>
        </p:nvSpPr>
        <p:spPr/>
        <p:txBody>
          <a:bodyPr/>
          <a:lstStyle/>
          <a:p>
            <a:r>
              <a:rPr lang="en-US" dirty="0"/>
              <a:t>G1 2024</a:t>
            </a:r>
          </a:p>
          <a:p>
            <a:r>
              <a:rPr lang="en-US" dirty="0" err="1"/>
              <a:t>Shinta</a:t>
            </a:r>
            <a:r>
              <a:rPr lang="en-US" dirty="0"/>
              <a:t> </a:t>
            </a:r>
            <a:r>
              <a:rPr lang="en-US" dirty="0" err="1"/>
              <a:t>Estri</a:t>
            </a:r>
            <a:endParaRPr lang="en-US" dirty="0"/>
          </a:p>
        </p:txBody>
      </p:sp>
    </p:spTree>
    <p:extLst>
      <p:ext uri="{BB962C8B-B14F-4D97-AF65-F5344CB8AC3E}">
        <p14:creationId xmlns:p14="http://schemas.microsoft.com/office/powerpoint/2010/main" val="175622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7B3E-8D1B-8DC5-0870-38F7271EED5D}"/>
              </a:ext>
            </a:extLst>
          </p:cNvPr>
          <p:cNvSpPr>
            <a:spLocks noGrp="1"/>
          </p:cNvSpPr>
          <p:nvPr>
            <p:ph type="title"/>
          </p:nvPr>
        </p:nvSpPr>
        <p:spPr/>
        <p:txBody>
          <a:bodyPr/>
          <a:lstStyle/>
          <a:p>
            <a:r>
              <a:rPr lang="en-ID" sz="4400" dirty="0">
                <a:effectLst/>
                <a:latin typeface="Ubuntu" panose="020B0504030602030204" pitchFamily="34" charset="0"/>
              </a:rPr>
              <a:t>Quantization </a:t>
            </a:r>
            <a:endParaRPr lang="en-US" dirty="0"/>
          </a:p>
        </p:txBody>
      </p:sp>
      <p:sp>
        <p:nvSpPr>
          <p:cNvPr id="3" name="Content Placeholder 2">
            <a:extLst>
              <a:ext uri="{FF2B5EF4-FFF2-40B4-BE49-F238E27FC236}">
                <a16:creationId xmlns:a16="http://schemas.microsoft.com/office/drawing/2014/main" id="{5E79FE43-9A8D-2B51-E9D1-2BCFDA794238}"/>
              </a:ext>
            </a:extLst>
          </p:cNvPr>
          <p:cNvSpPr>
            <a:spLocks noGrp="1"/>
          </p:cNvSpPr>
          <p:nvPr>
            <p:ph idx="1"/>
          </p:nvPr>
        </p:nvSpPr>
        <p:spPr/>
        <p:txBody>
          <a:bodyPr>
            <a:normAutofit/>
          </a:bodyPr>
          <a:lstStyle/>
          <a:p>
            <a:r>
              <a:rPr lang="en-ID" sz="2400" dirty="0">
                <a:effectLst/>
                <a:latin typeface="Avenir Book" panose="02000503020000020003" pitchFamily="2" charset="0"/>
              </a:rPr>
              <a:t>Now let’s see how quantization is done. Here we assign levels to the values generated by sampling process. </a:t>
            </a:r>
          </a:p>
          <a:p>
            <a:r>
              <a:rPr lang="en-ID" sz="2400" dirty="0">
                <a:effectLst/>
                <a:latin typeface="Avenir Book" panose="02000503020000020003" pitchFamily="2" charset="0"/>
              </a:rPr>
              <a:t>In the image showed in sampling explanation, although the samples has been taken, but they were still spanning vertically to a continuous range of </a:t>
            </a:r>
            <a:r>
              <a:rPr lang="en-ID" sz="2400" dirty="0" err="1">
                <a:effectLst/>
                <a:latin typeface="Avenir Book" panose="02000503020000020003" pitchFamily="2" charset="0"/>
              </a:rPr>
              <a:t>gray</a:t>
            </a:r>
            <a:r>
              <a:rPr lang="en-ID" sz="2400" dirty="0">
                <a:effectLst/>
                <a:latin typeface="Avenir Book" panose="02000503020000020003" pitchFamily="2" charset="0"/>
              </a:rPr>
              <a:t> level values. </a:t>
            </a:r>
          </a:p>
          <a:p>
            <a:r>
              <a:rPr lang="en-ID" sz="2400" dirty="0">
                <a:effectLst/>
                <a:latin typeface="Avenir Book" panose="02000503020000020003" pitchFamily="2" charset="0"/>
              </a:rPr>
              <a:t>In the image shown below, these vertically ranging values have been quantized into 5 different levels or partitions. Ranging from 0 black to 4 white. This level could vary according to the type of image you want. </a:t>
            </a:r>
          </a:p>
          <a:p>
            <a:endParaRPr lang="en-US" sz="2400" dirty="0">
              <a:latin typeface="Avenir Book" panose="02000503020000020003" pitchFamily="2" charset="0"/>
            </a:endParaRPr>
          </a:p>
        </p:txBody>
      </p:sp>
    </p:spTree>
    <p:extLst>
      <p:ext uri="{BB962C8B-B14F-4D97-AF65-F5344CB8AC3E}">
        <p14:creationId xmlns:p14="http://schemas.microsoft.com/office/powerpoint/2010/main" val="39560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1FC1CE-8F1A-2C20-5123-FF0F8B92C055}"/>
              </a:ext>
            </a:extLst>
          </p:cNvPr>
          <p:cNvPicPr>
            <a:picLocks noChangeAspect="1"/>
          </p:cNvPicPr>
          <p:nvPr/>
        </p:nvPicPr>
        <p:blipFill>
          <a:blip r:embed="rId2"/>
          <a:stretch>
            <a:fillRect/>
          </a:stretch>
        </p:blipFill>
        <p:spPr>
          <a:xfrm>
            <a:off x="128488" y="226138"/>
            <a:ext cx="12063512" cy="6405724"/>
          </a:xfrm>
          <a:prstGeom prst="rect">
            <a:avLst/>
          </a:prstGeom>
        </p:spPr>
      </p:pic>
    </p:spTree>
    <p:extLst>
      <p:ext uri="{BB962C8B-B14F-4D97-AF65-F5344CB8AC3E}">
        <p14:creationId xmlns:p14="http://schemas.microsoft.com/office/powerpoint/2010/main" val="64690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F5E-8BDE-CB0E-9EB3-29B396319950}"/>
              </a:ext>
            </a:extLst>
          </p:cNvPr>
          <p:cNvSpPr>
            <a:spLocks noGrp="1"/>
          </p:cNvSpPr>
          <p:nvPr>
            <p:ph type="title"/>
          </p:nvPr>
        </p:nvSpPr>
        <p:spPr/>
        <p:txBody>
          <a:bodyPr/>
          <a:lstStyle/>
          <a:p>
            <a:r>
              <a:rPr lang="en-ID" sz="4400" dirty="0">
                <a:effectLst/>
                <a:latin typeface="Ubuntu" panose="020B0504030602030204" pitchFamily="34" charset="0"/>
              </a:rPr>
              <a:t>Quantization</a:t>
            </a:r>
            <a:endParaRPr lang="en-US" dirty="0"/>
          </a:p>
        </p:txBody>
      </p:sp>
      <p:sp>
        <p:nvSpPr>
          <p:cNvPr id="3" name="Content Placeholder 2">
            <a:extLst>
              <a:ext uri="{FF2B5EF4-FFF2-40B4-BE49-F238E27FC236}">
                <a16:creationId xmlns:a16="http://schemas.microsoft.com/office/drawing/2014/main" id="{0CAADB82-12AA-2DC2-8A70-B87D8C2481FC}"/>
              </a:ext>
            </a:extLst>
          </p:cNvPr>
          <p:cNvSpPr>
            <a:spLocks noGrp="1"/>
          </p:cNvSpPr>
          <p:nvPr>
            <p:ph idx="1"/>
          </p:nvPr>
        </p:nvSpPr>
        <p:spPr/>
        <p:txBody>
          <a:bodyPr>
            <a:normAutofit/>
          </a:bodyPr>
          <a:lstStyle/>
          <a:p>
            <a:r>
              <a:rPr lang="en-ID" sz="2400" dirty="0">
                <a:effectLst/>
                <a:latin typeface="Avenir Book" panose="02000503020000020003" pitchFamily="2" charset="0"/>
              </a:rPr>
              <a:t>When we want to improve the quality of image, we can increase the levels assign to the sampled image. </a:t>
            </a:r>
          </a:p>
          <a:p>
            <a:r>
              <a:rPr lang="en-ID" sz="2400" dirty="0">
                <a:effectLst/>
                <a:latin typeface="Avenir Book" panose="02000503020000020003" pitchFamily="2" charset="0"/>
              </a:rPr>
              <a:t>If we increase this level to 256, it means we have a </a:t>
            </a:r>
            <a:r>
              <a:rPr lang="en-ID" sz="2400" dirty="0" err="1">
                <a:effectLst/>
                <a:latin typeface="Avenir Book" panose="02000503020000020003" pitchFamily="2" charset="0"/>
              </a:rPr>
              <a:t>gray</a:t>
            </a:r>
            <a:r>
              <a:rPr lang="en-ID" sz="2400" dirty="0">
                <a:effectLst/>
                <a:latin typeface="Avenir Book" panose="02000503020000020003" pitchFamily="2" charset="0"/>
              </a:rPr>
              <a:t> scale image. Whatever the level which we assign is called as the </a:t>
            </a:r>
            <a:r>
              <a:rPr lang="en-ID" sz="2400" dirty="0" err="1">
                <a:effectLst/>
                <a:latin typeface="Avenir Book" panose="02000503020000020003" pitchFamily="2" charset="0"/>
              </a:rPr>
              <a:t>gray</a:t>
            </a:r>
            <a:r>
              <a:rPr lang="en-ID" sz="2400" dirty="0">
                <a:effectLst/>
                <a:latin typeface="Avenir Book" panose="02000503020000020003" pitchFamily="2" charset="0"/>
              </a:rPr>
              <a:t> level. </a:t>
            </a:r>
          </a:p>
          <a:p>
            <a:pPr marL="0" indent="0">
              <a:buNone/>
            </a:pPr>
            <a:endParaRPr lang="en-ID" sz="2400" dirty="0">
              <a:effectLst/>
              <a:latin typeface="Avenir Book" panose="02000503020000020003" pitchFamily="2" charset="0"/>
            </a:endParaRPr>
          </a:p>
        </p:txBody>
      </p:sp>
    </p:spTree>
    <p:extLst>
      <p:ext uri="{BB962C8B-B14F-4D97-AF65-F5344CB8AC3E}">
        <p14:creationId xmlns:p14="http://schemas.microsoft.com/office/powerpoint/2010/main" val="326449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DD9D-62C0-9341-14DF-DE955C4D89B8}"/>
              </a:ext>
            </a:extLst>
          </p:cNvPr>
          <p:cNvSpPr>
            <a:spLocks noGrp="1"/>
          </p:cNvSpPr>
          <p:nvPr>
            <p:ph type="title"/>
          </p:nvPr>
        </p:nvSpPr>
        <p:spPr/>
        <p:txBody>
          <a:bodyPr/>
          <a:lstStyle/>
          <a:p>
            <a:r>
              <a:rPr lang="en-ID" b="1" i="0" u="none" strike="noStrike" dirty="0">
                <a:solidFill>
                  <a:srgbClr val="000000"/>
                </a:solidFill>
                <a:effectLst/>
              </a:rPr>
              <a:t>Overview of Image Processing Applications</a:t>
            </a:r>
            <a:endParaRPr lang="en-US" dirty="0"/>
          </a:p>
        </p:txBody>
      </p:sp>
      <p:sp>
        <p:nvSpPr>
          <p:cNvPr id="3" name="Content Placeholder 2">
            <a:extLst>
              <a:ext uri="{FF2B5EF4-FFF2-40B4-BE49-F238E27FC236}">
                <a16:creationId xmlns:a16="http://schemas.microsoft.com/office/drawing/2014/main" id="{EC1162F6-0BBF-74AE-87E2-246A8A9F95A1}"/>
              </a:ext>
            </a:extLst>
          </p:cNvPr>
          <p:cNvSpPr>
            <a:spLocks noGrp="1"/>
          </p:cNvSpPr>
          <p:nvPr>
            <p:ph idx="1"/>
          </p:nvPr>
        </p:nvSpPr>
        <p:spPr/>
        <p:txBody>
          <a:bodyPr>
            <a:normAutofit fontScale="85000" lnSpcReduction="10000"/>
          </a:bodyPr>
          <a:lstStyle/>
          <a:p>
            <a:pPr algn="l"/>
            <a:r>
              <a:rPr lang="en-ID" b="0" i="0" u="none" strike="noStrike" dirty="0">
                <a:solidFill>
                  <a:srgbClr val="000000"/>
                </a:solidFill>
                <a:effectLst/>
                <a:latin typeface="Avenir Book" panose="02000503020000020003" pitchFamily="2" charset="0"/>
              </a:rPr>
              <a:t>Image processing is a rapidly growing field with applications in various domains. Here are some key areas:</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Medical Imaging:</a:t>
            </a:r>
            <a:r>
              <a:rPr lang="en-ID" b="0" i="0" u="none" strike="noStrike" dirty="0">
                <a:solidFill>
                  <a:srgbClr val="000000"/>
                </a:solidFill>
                <a:effectLst/>
                <a:latin typeface="Avenir Book" panose="02000503020000020003" pitchFamily="2" charset="0"/>
              </a:rPr>
              <a:t> Diagnosing diseases, </a:t>
            </a:r>
            <a:r>
              <a:rPr lang="en-ID" b="0" i="0" u="none" strike="noStrike" dirty="0" err="1">
                <a:solidFill>
                  <a:srgbClr val="000000"/>
                </a:solidFill>
                <a:effectLst/>
                <a:latin typeface="Avenir Book" panose="02000503020000020003" pitchFamily="2" charset="0"/>
              </a:rPr>
              <a:t>analyzing</a:t>
            </a:r>
            <a:r>
              <a:rPr lang="en-ID" b="0" i="0" u="none" strike="noStrike" dirty="0">
                <a:solidFill>
                  <a:srgbClr val="000000"/>
                </a:solidFill>
                <a:effectLst/>
                <a:latin typeface="Avenir Book" panose="02000503020000020003" pitchFamily="2" charset="0"/>
              </a:rPr>
              <a:t> medical images (X-rays, MRIs, CT scans).</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Computer Vision:</a:t>
            </a:r>
            <a:r>
              <a:rPr lang="en-ID" b="0" i="0" u="none" strike="noStrike" dirty="0">
                <a:solidFill>
                  <a:srgbClr val="000000"/>
                </a:solidFill>
                <a:effectLst/>
                <a:latin typeface="Avenir Book" panose="02000503020000020003" pitchFamily="2" charset="0"/>
              </a:rPr>
              <a:t> Enabling machines to understand and interpret visual information (object recognition, facial recognition, motion analysis).</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Remote Sensing:</a:t>
            </a:r>
            <a:r>
              <a:rPr lang="en-ID" b="0" i="0" u="none" strike="noStrike" dirty="0">
                <a:solidFill>
                  <a:srgbClr val="000000"/>
                </a:solidFill>
                <a:effectLst/>
                <a:latin typeface="Avenir Book" panose="02000503020000020003" pitchFamily="2" charset="0"/>
              </a:rPr>
              <a:t> </a:t>
            </a:r>
            <a:r>
              <a:rPr lang="en-ID" b="0" i="0" u="none" strike="noStrike" dirty="0" err="1">
                <a:solidFill>
                  <a:srgbClr val="000000"/>
                </a:solidFill>
                <a:effectLst/>
                <a:latin typeface="Avenir Book" panose="02000503020000020003" pitchFamily="2" charset="0"/>
              </a:rPr>
              <a:t>Analyzing</a:t>
            </a:r>
            <a:r>
              <a:rPr lang="en-ID" b="0" i="0" u="none" strike="noStrike" dirty="0">
                <a:solidFill>
                  <a:srgbClr val="000000"/>
                </a:solidFill>
                <a:effectLst/>
                <a:latin typeface="Avenir Book" panose="02000503020000020003" pitchFamily="2" charset="0"/>
              </a:rPr>
              <a:t> images captured from satellites or drones for land use, environmental monitoring, and disaster management.</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Graphics and Multimedia:</a:t>
            </a:r>
            <a:r>
              <a:rPr lang="en-ID" b="0" i="0" u="none" strike="noStrike" dirty="0">
                <a:solidFill>
                  <a:srgbClr val="000000"/>
                </a:solidFill>
                <a:effectLst/>
                <a:latin typeface="Avenir Book" panose="02000503020000020003" pitchFamily="2" charset="0"/>
              </a:rPr>
              <a:t> Creating and manipulating digital images for artistic expression, video editing, and game development.</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Industrial Automation:</a:t>
            </a:r>
            <a:r>
              <a:rPr lang="en-ID" b="0" i="0" u="none" strike="noStrike" dirty="0">
                <a:solidFill>
                  <a:srgbClr val="000000"/>
                </a:solidFill>
                <a:effectLst/>
                <a:latin typeface="Avenir Book" panose="02000503020000020003" pitchFamily="2" charset="0"/>
              </a:rPr>
              <a:t> Inspecting products for defects, guiding robotic systems, and automating quality control processes.</a:t>
            </a:r>
          </a:p>
          <a:p>
            <a:pPr algn="l"/>
            <a:endParaRPr lang="en-ID" b="0" i="0" u="none" strike="noStrike" dirty="0">
              <a:solidFill>
                <a:srgbClr val="000000"/>
              </a:solidFill>
              <a:effectLst/>
              <a:latin typeface="Avenir Book" panose="02000503020000020003" pitchFamily="2" charset="0"/>
            </a:endParaRPr>
          </a:p>
        </p:txBody>
      </p:sp>
    </p:spTree>
    <p:extLst>
      <p:ext uri="{BB962C8B-B14F-4D97-AF65-F5344CB8AC3E}">
        <p14:creationId xmlns:p14="http://schemas.microsoft.com/office/powerpoint/2010/main" val="55066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C09B-C673-9E73-4BC4-B102D1EFC7BB}"/>
              </a:ext>
            </a:extLst>
          </p:cNvPr>
          <p:cNvSpPr>
            <a:spLocks noGrp="1"/>
          </p:cNvSpPr>
          <p:nvPr>
            <p:ph type="title"/>
          </p:nvPr>
        </p:nvSpPr>
        <p:spPr/>
        <p:txBody>
          <a:bodyPr/>
          <a:lstStyle/>
          <a:p>
            <a:r>
              <a:rPr lang="en-ID" b="1" i="0" u="none" strike="noStrike" dirty="0">
                <a:solidFill>
                  <a:srgbClr val="000000"/>
                </a:solidFill>
                <a:effectLst/>
              </a:rPr>
              <a:t>Image Sensing and Acquisition</a:t>
            </a:r>
            <a:endParaRPr lang="en-US" dirty="0"/>
          </a:p>
        </p:txBody>
      </p:sp>
      <p:sp>
        <p:nvSpPr>
          <p:cNvPr id="3" name="Content Placeholder 2">
            <a:extLst>
              <a:ext uri="{FF2B5EF4-FFF2-40B4-BE49-F238E27FC236}">
                <a16:creationId xmlns:a16="http://schemas.microsoft.com/office/drawing/2014/main" id="{40B272B7-FBB7-450F-E988-F2DEF608F60B}"/>
              </a:ext>
            </a:extLst>
          </p:cNvPr>
          <p:cNvSpPr>
            <a:spLocks noGrp="1"/>
          </p:cNvSpPr>
          <p:nvPr>
            <p:ph idx="1"/>
          </p:nvPr>
        </p:nvSpPr>
        <p:spPr>
          <a:xfrm>
            <a:off x="838200" y="1825625"/>
            <a:ext cx="9724697" cy="3923534"/>
          </a:xfrm>
        </p:spPr>
        <p:txBody>
          <a:bodyPr>
            <a:normAutofit fontScale="70000" lnSpcReduction="20000"/>
          </a:bodyPr>
          <a:lstStyle/>
          <a:p>
            <a:pPr marL="0" indent="0">
              <a:buNone/>
            </a:pPr>
            <a:r>
              <a:rPr lang="en-ID" b="0" i="0" u="none" strike="noStrike" dirty="0">
                <a:solidFill>
                  <a:srgbClr val="000000"/>
                </a:solidFill>
                <a:effectLst/>
                <a:latin typeface="Avenir Book" panose="02000503020000020003" pitchFamily="2" charset="0"/>
                <a:ea typeface="Annai MN" pitchFamily="2" charset="77"/>
                <a:cs typeface="Annai MN" pitchFamily="2" charset="77"/>
              </a:rPr>
              <a:t>The process of capturing an image begins with </a:t>
            </a:r>
            <a:r>
              <a:rPr lang="en-ID" b="1" i="0" u="none" strike="noStrike" dirty="0">
                <a:solidFill>
                  <a:srgbClr val="000000"/>
                </a:solidFill>
                <a:effectLst/>
                <a:latin typeface="Avenir Book" panose="02000503020000020003" pitchFamily="2" charset="0"/>
                <a:ea typeface="Annai MN" pitchFamily="2" charset="77"/>
                <a:cs typeface="Annai MN" pitchFamily="2" charset="77"/>
              </a:rPr>
              <a:t>image sensing</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 This involves converting light energy into electrical signals. The most common sensors used for image acquisition include:</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ea typeface="Annai MN" pitchFamily="2" charset="77"/>
                <a:cs typeface="Annai MN" pitchFamily="2" charset="77"/>
              </a:rPr>
              <a:t>CCD (Charge-Coupled Device):</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 A semiconductor device that converts light into electrical charges.</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ea typeface="Annai MN" pitchFamily="2" charset="77"/>
                <a:cs typeface="Annai MN" pitchFamily="2" charset="77"/>
              </a:rPr>
              <a:t>CMOS (Complementary Metal-Oxide-Semiconductor):</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 A type of semiconductor technology that offers lower power consumption and higher integration density compared to CCDs.</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ea typeface="Annai MN" pitchFamily="2" charset="77"/>
                <a:cs typeface="Annai MN" pitchFamily="2" charset="77"/>
              </a:rPr>
              <a:t>Photodiodes:</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 Semiconductor devices that generate a current when exposed to light.</a:t>
            </a:r>
          </a:p>
          <a:p>
            <a:pPr marL="0" indent="0" algn="l">
              <a:buNone/>
            </a:pPr>
            <a:r>
              <a:rPr lang="en-ID" b="0" i="0" u="none" strike="noStrike" dirty="0">
                <a:solidFill>
                  <a:srgbClr val="000000"/>
                </a:solidFill>
                <a:effectLst/>
                <a:latin typeface="Avenir Book" panose="02000503020000020003" pitchFamily="2" charset="0"/>
                <a:ea typeface="Annai MN" pitchFamily="2" charset="77"/>
                <a:cs typeface="Annai MN" pitchFamily="2" charset="77"/>
              </a:rPr>
              <a:t>After sensing, the electrical signals are </a:t>
            </a:r>
            <a:r>
              <a:rPr lang="en-ID" b="1" i="0" u="none" strike="noStrike" dirty="0">
                <a:solidFill>
                  <a:srgbClr val="000000"/>
                </a:solidFill>
                <a:effectLst/>
                <a:latin typeface="Avenir Book" panose="02000503020000020003" pitchFamily="2" charset="0"/>
                <a:ea typeface="Annai MN" pitchFamily="2" charset="77"/>
                <a:cs typeface="Annai MN" pitchFamily="2" charset="77"/>
              </a:rPr>
              <a:t>digitized</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 to create a digital representation of the image. This involves </a:t>
            </a:r>
            <a:r>
              <a:rPr lang="en-ID" b="1" i="0" u="none" strike="noStrike" dirty="0">
                <a:solidFill>
                  <a:srgbClr val="000000"/>
                </a:solidFill>
                <a:effectLst/>
                <a:latin typeface="Avenir Book" panose="02000503020000020003" pitchFamily="2" charset="0"/>
                <a:ea typeface="Annai MN" pitchFamily="2" charset="77"/>
                <a:cs typeface="Annai MN" pitchFamily="2" charset="77"/>
              </a:rPr>
              <a:t>sampling </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and </a:t>
            </a:r>
            <a:r>
              <a:rPr lang="en-ID" b="1" i="0" u="none" strike="noStrike" dirty="0">
                <a:solidFill>
                  <a:srgbClr val="000000"/>
                </a:solidFill>
                <a:effectLst/>
                <a:latin typeface="Avenir Book" panose="02000503020000020003" pitchFamily="2" charset="0"/>
                <a:ea typeface="Annai MN" pitchFamily="2" charset="77"/>
                <a:cs typeface="Annai MN" pitchFamily="2" charset="77"/>
              </a:rPr>
              <a:t>quantization</a:t>
            </a:r>
            <a:r>
              <a:rPr lang="en-ID" b="0" i="0" u="none" strike="noStrike" dirty="0">
                <a:solidFill>
                  <a:srgbClr val="000000"/>
                </a:solidFill>
                <a:effectLst/>
                <a:latin typeface="Avenir Book" panose="02000503020000020003" pitchFamily="2" charset="0"/>
                <a:ea typeface="Annai MN" pitchFamily="2" charset="77"/>
                <a:cs typeface="Annai MN" pitchFamily="2" charset="77"/>
              </a:rPr>
              <a:t>.</a:t>
            </a:r>
          </a:p>
          <a:p>
            <a:pPr marL="0" indent="0">
              <a:buNone/>
            </a:pPr>
            <a:r>
              <a:rPr lang="en-ID" sz="2800" dirty="0">
                <a:effectLst/>
                <a:latin typeface="Ubuntu" panose="020F0502020204030204" pitchFamily="34" charset="0"/>
              </a:rPr>
              <a:t>In Digital Image Processing, signals captured from the physical world need to be translated into digital form by “Digitization” Process. </a:t>
            </a:r>
            <a:endParaRPr lang="en-ID" dirty="0">
              <a:effectLst/>
            </a:endParaRPr>
          </a:p>
          <a:p>
            <a:pPr algn="l"/>
            <a:endParaRPr lang="en-ID" b="0" i="0" u="none" strike="noStrike" dirty="0">
              <a:solidFill>
                <a:srgbClr val="000000"/>
              </a:solidFill>
              <a:effectLst/>
              <a:latin typeface="Avenir Book" panose="02000503020000020003" pitchFamily="2" charset="0"/>
              <a:ea typeface="Annai MN" pitchFamily="2" charset="77"/>
              <a:cs typeface="Annai MN" pitchFamily="2" charset="77"/>
            </a:endParaRPr>
          </a:p>
        </p:txBody>
      </p:sp>
      <p:pic>
        <p:nvPicPr>
          <p:cNvPr id="1026" name="Picture 2" descr="Image sensing and image formation model ...">
            <a:extLst>
              <a:ext uri="{FF2B5EF4-FFF2-40B4-BE49-F238E27FC236}">
                <a16:creationId xmlns:a16="http://schemas.microsoft.com/office/drawing/2014/main" id="{A1B831EF-A566-7290-827F-1366860D9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482" y="5556"/>
            <a:ext cx="3358055" cy="1732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ensing and image formation model ...">
            <a:extLst>
              <a:ext uri="{FF2B5EF4-FFF2-40B4-BE49-F238E27FC236}">
                <a16:creationId xmlns:a16="http://schemas.microsoft.com/office/drawing/2014/main" id="{4D078C7F-83F5-A637-CC89-571C9B084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689" y="5385060"/>
            <a:ext cx="2916311" cy="146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82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9F8B-305E-F32A-2689-57D2C4FAA37C}"/>
              </a:ext>
            </a:extLst>
          </p:cNvPr>
          <p:cNvSpPr>
            <a:spLocks noGrp="1"/>
          </p:cNvSpPr>
          <p:nvPr>
            <p:ph type="title"/>
          </p:nvPr>
        </p:nvSpPr>
        <p:spPr/>
        <p:txBody>
          <a:bodyPr/>
          <a:lstStyle/>
          <a:p>
            <a:r>
              <a:rPr lang="en-ID" b="1" i="0" u="none" strike="noStrike" dirty="0">
                <a:solidFill>
                  <a:srgbClr val="000000"/>
                </a:solidFill>
                <a:effectLst/>
              </a:rPr>
              <a:t>Image Sampling and Quantization</a:t>
            </a:r>
            <a:endParaRPr lang="en-US" dirty="0"/>
          </a:p>
        </p:txBody>
      </p:sp>
      <p:sp>
        <p:nvSpPr>
          <p:cNvPr id="3" name="Content Placeholder 2">
            <a:extLst>
              <a:ext uri="{FF2B5EF4-FFF2-40B4-BE49-F238E27FC236}">
                <a16:creationId xmlns:a16="http://schemas.microsoft.com/office/drawing/2014/main" id="{9E3FAC4A-87BD-2162-353C-E31E93F736EA}"/>
              </a:ext>
            </a:extLst>
          </p:cNvPr>
          <p:cNvSpPr>
            <a:spLocks noGrp="1"/>
          </p:cNvSpPr>
          <p:nvPr>
            <p:ph idx="1"/>
          </p:nvPr>
        </p:nvSpPr>
        <p:spPr/>
        <p:txBody>
          <a:bodyPr>
            <a:normAutofit/>
          </a:bodyPr>
          <a:lstStyle/>
          <a:p>
            <a:pPr marL="0" indent="0">
              <a:buNone/>
            </a:pPr>
            <a:r>
              <a:rPr lang="en-ID" sz="2800" dirty="0">
                <a:effectLst/>
                <a:latin typeface="Ubuntu" panose="020F0502020204030204" pitchFamily="34" charset="0"/>
              </a:rPr>
              <a:t>In order to become suitable for digital processing, an image function f(</a:t>
            </a:r>
            <a:r>
              <a:rPr lang="en-ID" sz="2800" dirty="0" err="1">
                <a:effectLst/>
                <a:latin typeface="Ubuntu" panose="020F0502020204030204" pitchFamily="34" charset="0"/>
              </a:rPr>
              <a:t>x,y</a:t>
            </a:r>
            <a:r>
              <a:rPr lang="en-ID" sz="2800" dirty="0">
                <a:effectLst/>
                <a:latin typeface="Ubuntu" panose="020F0502020204030204" pitchFamily="34" charset="0"/>
              </a:rPr>
              <a:t>) must be digitized both spatially and in amplitude. </a:t>
            </a:r>
            <a:endParaRPr lang="en-ID" b="1" i="0" u="none" strike="noStrike" dirty="0">
              <a:solidFill>
                <a:srgbClr val="000000"/>
              </a:solidFill>
              <a:effectLst/>
              <a:latin typeface="Avenir Book" panose="02000503020000020003" pitchFamily="2" charset="0"/>
            </a:endParaRP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Sampling:</a:t>
            </a:r>
            <a:r>
              <a:rPr lang="en-ID" b="0" i="0" u="none" strike="noStrike" dirty="0">
                <a:solidFill>
                  <a:srgbClr val="000000"/>
                </a:solidFill>
                <a:effectLst/>
                <a:latin typeface="Avenir Book" panose="02000503020000020003" pitchFamily="2" charset="0"/>
              </a:rPr>
              <a:t> The process of dividing an image into a discrete number of pixels (</a:t>
            </a:r>
            <a:r>
              <a:rPr lang="en-ID" sz="2800" dirty="0">
                <a:effectLst/>
                <a:latin typeface="Ubuntu" panose="020F0502020204030204" pitchFamily="34" charset="0"/>
              </a:rPr>
              <a:t>Digitizing the co-ordinate value)</a:t>
            </a:r>
            <a:r>
              <a:rPr lang="en-ID" b="0" i="0" u="none" strike="noStrike" dirty="0">
                <a:solidFill>
                  <a:srgbClr val="000000"/>
                </a:solidFill>
                <a:effectLst/>
                <a:latin typeface="Avenir Book" panose="02000503020000020003" pitchFamily="2" charset="0"/>
              </a:rPr>
              <a:t>. The sampling rate determines the spatial resolution of the image. A higher sampling rate results in a finer-grained image.</a:t>
            </a:r>
          </a:p>
          <a:p>
            <a:pPr algn="l">
              <a:buFont typeface="Arial" panose="020B0604020202020204" pitchFamily="34" charset="0"/>
              <a:buChar char="•"/>
            </a:pPr>
            <a:r>
              <a:rPr lang="en-ID" b="1" i="0" u="none" strike="noStrike" dirty="0">
                <a:solidFill>
                  <a:srgbClr val="000000"/>
                </a:solidFill>
                <a:effectLst/>
                <a:latin typeface="Avenir Book" panose="02000503020000020003" pitchFamily="2" charset="0"/>
              </a:rPr>
              <a:t>Quantization:</a:t>
            </a:r>
            <a:r>
              <a:rPr lang="en-ID" b="0" i="0" u="none" strike="noStrike" dirty="0">
                <a:solidFill>
                  <a:srgbClr val="000000"/>
                </a:solidFill>
                <a:effectLst/>
                <a:latin typeface="Avenir Book" panose="02000503020000020003" pitchFamily="2" charset="0"/>
              </a:rPr>
              <a:t> The process of assigning a discrete value to each pixel intensity (</a:t>
            </a:r>
            <a:r>
              <a:rPr lang="en-ID" sz="2800" dirty="0">
                <a:effectLst/>
                <a:latin typeface="Ubuntu" panose="020F0502020204030204" pitchFamily="34" charset="0"/>
              </a:rPr>
              <a:t>Digitizing the amplitude value)</a:t>
            </a:r>
            <a:r>
              <a:rPr lang="en-ID" b="0" i="0" u="none" strike="noStrike" dirty="0">
                <a:solidFill>
                  <a:srgbClr val="000000"/>
                </a:solidFill>
                <a:effectLst/>
                <a:latin typeface="Avenir Book" panose="02000503020000020003" pitchFamily="2" charset="0"/>
              </a:rPr>
              <a:t>. The number of quantization levels determines the </a:t>
            </a:r>
            <a:r>
              <a:rPr lang="en-ID" b="0" i="0" u="none" strike="noStrike" dirty="0" err="1">
                <a:solidFill>
                  <a:srgbClr val="000000"/>
                </a:solidFill>
                <a:effectLst/>
                <a:latin typeface="Avenir Book" panose="02000503020000020003" pitchFamily="2" charset="0"/>
              </a:rPr>
              <a:t>color</a:t>
            </a:r>
            <a:r>
              <a:rPr lang="en-ID" b="0" i="0" u="none" strike="noStrike" dirty="0">
                <a:solidFill>
                  <a:srgbClr val="000000"/>
                </a:solidFill>
                <a:effectLst/>
                <a:latin typeface="Avenir Book" panose="02000503020000020003" pitchFamily="2" charset="0"/>
              </a:rPr>
              <a:t> depth of the image. A higher number of levels results in a wider range of </a:t>
            </a:r>
            <a:r>
              <a:rPr lang="en-ID" b="0" i="0" u="none" strike="noStrike" dirty="0" err="1">
                <a:solidFill>
                  <a:srgbClr val="000000"/>
                </a:solidFill>
                <a:effectLst/>
                <a:latin typeface="Avenir Book" panose="02000503020000020003" pitchFamily="2" charset="0"/>
              </a:rPr>
              <a:t>colors</a:t>
            </a:r>
            <a:r>
              <a:rPr lang="en-ID" b="0" i="0" u="none" strike="noStrike" dirty="0">
                <a:solidFill>
                  <a:srgbClr val="000000"/>
                </a:solidFill>
                <a:effectLst/>
                <a:latin typeface="Avenir Book" panose="02000503020000020003" pitchFamily="2" charset="0"/>
              </a:rPr>
              <a:t>.</a:t>
            </a:r>
          </a:p>
        </p:txBody>
      </p:sp>
    </p:spTree>
    <p:extLst>
      <p:ext uri="{BB962C8B-B14F-4D97-AF65-F5344CB8AC3E}">
        <p14:creationId xmlns:p14="http://schemas.microsoft.com/office/powerpoint/2010/main" val="40012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92320-A5A8-B490-E518-4CF12AC03FCA}"/>
              </a:ext>
            </a:extLst>
          </p:cNvPr>
          <p:cNvSpPr>
            <a:spLocks noGrp="1"/>
          </p:cNvSpPr>
          <p:nvPr>
            <p:ph idx="1"/>
          </p:nvPr>
        </p:nvSpPr>
        <p:spPr>
          <a:xfrm>
            <a:off x="838200" y="641131"/>
            <a:ext cx="10515600" cy="5535832"/>
          </a:xfrm>
        </p:spPr>
        <p:txBody>
          <a:bodyPr>
            <a:normAutofit/>
          </a:bodyPr>
          <a:lstStyle/>
          <a:p>
            <a:pPr marL="0" indent="0" algn="l">
              <a:buNone/>
            </a:pPr>
            <a:r>
              <a:rPr lang="en-ID" b="1" i="0" u="none" strike="noStrike" dirty="0">
                <a:solidFill>
                  <a:srgbClr val="000000"/>
                </a:solidFill>
                <a:effectLst/>
                <a:latin typeface="Avenir Book" panose="02000503020000020003" pitchFamily="2" charset="0"/>
              </a:rPr>
              <a:t>Image sampling</a:t>
            </a:r>
            <a:r>
              <a:rPr lang="en-ID" b="0" i="0" u="none" strike="noStrike" dirty="0">
                <a:solidFill>
                  <a:srgbClr val="000000"/>
                </a:solidFill>
                <a:effectLst/>
                <a:latin typeface="Avenir Book" panose="02000503020000020003" pitchFamily="2" charset="0"/>
              </a:rPr>
              <a:t> is a fundamental process in digital image processing. It involves converting a continuous image into a discrete representation, where the </a:t>
            </a:r>
            <a:r>
              <a:rPr lang="en-ID" b="1" i="0" u="none" strike="noStrike" dirty="0">
                <a:solidFill>
                  <a:srgbClr val="FF0000"/>
                </a:solidFill>
                <a:effectLst/>
                <a:latin typeface="Avenir Book" panose="02000503020000020003" pitchFamily="2" charset="0"/>
              </a:rPr>
              <a:t>image is divided into a grid of pixels</a:t>
            </a:r>
            <a:r>
              <a:rPr lang="en-ID" b="0" i="0" u="none" strike="noStrike" dirty="0">
                <a:solidFill>
                  <a:srgbClr val="000000"/>
                </a:solidFill>
                <a:effectLst/>
                <a:latin typeface="Avenir Book" panose="02000503020000020003" pitchFamily="2" charset="0"/>
              </a:rPr>
              <a:t>. Each pixel represents a specific region of the original image.</a:t>
            </a:r>
          </a:p>
          <a:p>
            <a:pPr marL="0" indent="0" algn="l">
              <a:buNone/>
            </a:pPr>
            <a:endParaRPr lang="en-ID" b="0" i="0" u="none" strike="noStrike" dirty="0">
              <a:solidFill>
                <a:srgbClr val="000000"/>
              </a:solidFill>
              <a:effectLst/>
              <a:latin typeface="Avenir Book" panose="02000503020000020003" pitchFamily="2" charset="0"/>
            </a:endParaRPr>
          </a:p>
        </p:txBody>
      </p:sp>
      <p:pic>
        <p:nvPicPr>
          <p:cNvPr id="5" name="Picture 4">
            <a:extLst>
              <a:ext uri="{FF2B5EF4-FFF2-40B4-BE49-F238E27FC236}">
                <a16:creationId xmlns:a16="http://schemas.microsoft.com/office/drawing/2014/main" id="{4544D297-CEE6-CA8A-BD06-A4AF52BC6AC4}"/>
              </a:ext>
            </a:extLst>
          </p:cNvPr>
          <p:cNvPicPr>
            <a:picLocks noChangeAspect="1"/>
          </p:cNvPicPr>
          <p:nvPr/>
        </p:nvPicPr>
        <p:blipFill>
          <a:blip r:embed="rId2"/>
          <a:stretch>
            <a:fillRect/>
          </a:stretch>
        </p:blipFill>
        <p:spPr>
          <a:xfrm>
            <a:off x="3132016" y="2427802"/>
            <a:ext cx="7081129" cy="4430198"/>
          </a:xfrm>
          <a:prstGeom prst="rect">
            <a:avLst/>
          </a:prstGeom>
        </p:spPr>
      </p:pic>
    </p:spTree>
    <p:extLst>
      <p:ext uri="{BB962C8B-B14F-4D97-AF65-F5344CB8AC3E}">
        <p14:creationId xmlns:p14="http://schemas.microsoft.com/office/powerpoint/2010/main" val="222159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F50D-AE07-AF88-CD49-2FACC6E9F73E}"/>
              </a:ext>
            </a:extLst>
          </p:cNvPr>
          <p:cNvSpPr>
            <a:spLocks noGrp="1"/>
          </p:cNvSpPr>
          <p:nvPr>
            <p:ph type="title"/>
          </p:nvPr>
        </p:nvSpPr>
        <p:spPr/>
        <p:txBody>
          <a:bodyPr/>
          <a:lstStyle/>
          <a:p>
            <a:r>
              <a:rPr lang="en-ID" b="1" i="0" u="none" strike="noStrike" dirty="0">
                <a:solidFill>
                  <a:srgbClr val="000000"/>
                </a:solidFill>
                <a:effectLst/>
              </a:rPr>
              <a:t>The Sampling Process:</a:t>
            </a:r>
            <a:endParaRPr lang="en-US" dirty="0"/>
          </a:p>
        </p:txBody>
      </p:sp>
      <p:sp>
        <p:nvSpPr>
          <p:cNvPr id="3" name="Content Placeholder 2">
            <a:extLst>
              <a:ext uri="{FF2B5EF4-FFF2-40B4-BE49-F238E27FC236}">
                <a16:creationId xmlns:a16="http://schemas.microsoft.com/office/drawing/2014/main" id="{02BDA9B5-752A-4E55-82DB-F65A329D5EA5}"/>
              </a:ext>
            </a:extLst>
          </p:cNvPr>
          <p:cNvSpPr>
            <a:spLocks noGrp="1"/>
          </p:cNvSpPr>
          <p:nvPr>
            <p:ph idx="1"/>
          </p:nvPr>
        </p:nvSpPr>
        <p:spPr/>
        <p:txBody>
          <a:bodyPr/>
          <a:lstStyle/>
          <a:p>
            <a:pPr algn="l">
              <a:buFont typeface="+mj-lt"/>
              <a:buAutoNum type="arabicPeriod"/>
            </a:pPr>
            <a:r>
              <a:rPr lang="en-ID" b="1" i="0" u="none" strike="noStrike" dirty="0">
                <a:solidFill>
                  <a:srgbClr val="000000"/>
                </a:solidFill>
                <a:effectLst/>
              </a:rPr>
              <a:t>Grid Creation:</a:t>
            </a:r>
            <a:r>
              <a:rPr lang="en-ID" b="0" i="0" u="none" strike="noStrike" dirty="0">
                <a:solidFill>
                  <a:srgbClr val="000000"/>
                </a:solidFill>
                <a:effectLst/>
              </a:rPr>
              <a:t> A grid is superimposed over the continuous image. The grid's density determines the resolution of the sampled image. A denser grid results in a higher-resolution image.</a:t>
            </a:r>
          </a:p>
          <a:p>
            <a:pPr algn="l">
              <a:buFont typeface="+mj-lt"/>
              <a:buAutoNum type="arabicPeriod"/>
            </a:pPr>
            <a:r>
              <a:rPr lang="en-ID" b="1" i="0" u="none" strike="noStrike" dirty="0">
                <a:solidFill>
                  <a:srgbClr val="000000"/>
                </a:solidFill>
                <a:effectLst/>
              </a:rPr>
              <a:t>Pixel Assignment:</a:t>
            </a:r>
            <a:r>
              <a:rPr lang="en-ID" b="0" i="0" u="none" strike="noStrike" dirty="0">
                <a:solidFill>
                  <a:srgbClr val="000000"/>
                </a:solidFill>
                <a:effectLst/>
              </a:rPr>
              <a:t> For each pixel in the grid, the intensity value of the corresponding region in the continuous image is determined. This value is typically calculated by averaging the intensity values within the region.</a:t>
            </a:r>
          </a:p>
          <a:p>
            <a:pPr algn="l">
              <a:buFont typeface="+mj-lt"/>
              <a:buAutoNum type="arabicPeriod"/>
            </a:pPr>
            <a:r>
              <a:rPr lang="en-ID" b="1" i="0" u="none" strike="noStrike" dirty="0">
                <a:solidFill>
                  <a:srgbClr val="000000"/>
                </a:solidFill>
                <a:effectLst/>
              </a:rPr>
              <a:t>Pixel Representation:</a:t>
            </a:r>
            <a:r>
              <a:rPr lang="en-ID" b="0" i="0" u="none" strike="noStrike" dirty="0">
                <a:solidFill>
                  <a:srgbClr val="000000"/>
                </a:solidFill>
                <a:effectLst/>
              </a:rPr>
              <a:t> The calculated intensity value is stored as a digital value representing the </a:t>
            </a:r>
            <a:r>
              <a:rPr lang="en-ID" b="0" i="0" u="none" strike="noStrike" dirty="0" err="1">
                <a:solidFill>
                  <a:srgbClr val="000000"/>
                </a:solidFill>
                <a:effectLst/>
              </a:rPr>
              <a:t>color</a:t>
            </a:r>
            <a:r>
              <a:rPr lang="en-ID" b="0" i="0" u="none" strike="noStrike" dirty="0">
                <a:solidFill>
                  <a:srgbClr val="000000"/>
                </a:solidFill>
                <a:effectLst/>
              </a:rPr>
              <a:t> or brightness of the pixel.</a:t>
            </a:r>
            <a:endParaRPr lang="en-US" dirty="0"/>
          </a:p>
        </p:txBody>
      </p:sp>
    </p:spTree>
    <p:extLst>
      <p:ext uri="{BB962C8B-B14F-4D97-AF65-F5344CB8AC3E}">
        <p14:creationId xmlns:p14="http://schemas.microsoft.com/office/powerpoint/2010/main" val="369519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1E348-48F2-BAF0-95B7-6614CA4BF3A2}"/>
              </a:ext>
            </a:extLst>
          </p:cNvPr>
          <p:cNvSpPr>
            <a:spLocks noGrp="1"/>
          </p:cNvSpPr>
          <p:nvPr>
            <p:ph idx="1"/>
          </p:nvPr>
        </p:nvSpPr>
        <p:spPr>
          <a:xfrm>
            <a:off x="838200" y="1844174"/>
            <a:ext cx="10515600" cy="4351338"/>
          </a:xfrm>
        </p:spPr>
        <p:txBody>
          <a:bodyPr>
            <a:normAutofit/>
          </a:bodyPr>
          <a:lstStyle/>
          <a:p>
            <a:pPr fontAlgn="auto">
              <a:buFont typeface="Arial" panose="020B0604020202020204" pitchFamily="34" charset="0"/>
              <a:buChar char="•"/>
            </a:pPr>
            <a:r>
              <a:rPr lang="en-ID" sz="2400" dirty="0">
                <a:effectLst/>
                <a:latin typeface="Avenir Book" panose="02000503020000020003" pitchFamily="2" charset="0"/>
              </a:rPr>
              <a:t>Sampling has a relationship with image pixels. The total number of pixels in an image can be calculated as Pixels = total no of rows * total no of columns. </a:t>
            </a:r>
          </a:p>
          <a:p>
            <a:pPr fontAlgn="auto">
              <a:buFont typeface="Arial" panose="020B0604020202020204" pitchFamily="34" charset="0"/>
              <a:buChar char="•"/>
            </a:pPr>
            <a:r>
              <a:rPr lang="en-ID" sz="2400" dirty="0">
                <a:effectLst/>
                <a:latin typeface="Avenir Book" panose="02000503020000020003" pitchFamily="2" charset="0"/>
              </a:rPr>
              <a:t>For example, let’s say we have total of 36 pixels, that means we have a square image of 6X 6. As we know in sampling, that more samples eventually result in more pixels. </a:t>
            </a:r>
          </a:p>
          <a:p>
            <a:pPr fontAlgn="auto">
              <a:buFont typeface="Arial" panose="020B0604020202020204" pitchFamily="34" charset="0"/>
              <a:buChar char="•"/>
            </a:pPr>
            <a:r>
              <a:rPr lang="en-ID" sz="2400" dirty="0">
                <a:effectLst/>
                <a:latin typeface="Avenir Book" panose="02000503020000020003" pitchFamily="2" charset="0"/>
              </a:rPr>
              <a:t>So it means that of our continuous signal, we have taken 36 samples on x axis.</a:t>
            </a:r>
          </a:p>
          <a:p>
            <a:pPr fontAlgn="auto">
              <a:buFont typeface="Arial" panose="020B0604020202020204" pitchFamily="34" charset="0"/>
              <a:buChar char="•"/>
            </a:pPr>
            <a:r>
              <a:rPr lang="en-ID" sz="2400" dirty="0">
                <a:effectLst/>
                <a:latin typeface="Avenir Book" panose="02000503020000020003" pitchFamily="2" charset="0"/>
              </a:rPr>
              <a:t>That refers to 36 pixels of this image. Also  </a:t>
            </a:r>
            <a:r>
              <a:rPr lang="en-ID" sz="2400" dirty="0" err="1">
                <a:effectLst/>
                <a:latin typeface="Avenir Book" panose="02000503020000020003" pitchFamily="2" charset="0"/>
              </a:rPr>
              <a:t>thenumber</a:t>
            </a:r>
            <a:r>
              <a:rPr lang="en-ID" sz="2400" dirty="0">
                <a:effectLst/>
                <a:latin typeface="Avenir Book" panose="02000503020000020003" pitchFamily="2" charset="0"/>
              </a:rPr>
              <a:t> sample is directly equal to the number of sensors on CCD array. </a:t>
            </a:r>
          </a:p>
          <a:p>
            <a:endParaRPr lang="en-ID" sz="2400" dirty="0">
              <a:effectLst/>
              <a:latin typeface="Avenir Book" panose="02000503020000020003" pitchFamily="2" charset="0"/>
            </a:endParaRPr>
          </a:p>
          <a:p>
            <a:pPr marL="0" indent="0">
              <a:buNone/>
            </a:pPr>
            <a:endParaRPr lang="en-US" sz="2400" dirty="0">
              <a:latin typeface="Avenir Book" panose="02000503020000020003" pitchFamily="2" charset="0"/>
            </a:endParaRPr>
          </a:p>
        </p:txBody>
      </p:sp>
      <p:sp>
        <p:nvSpPr>
          <p:cNvPr id="6" name="Title 1">
            <a:extLst>
              <a:ext uri="{FF2B5EF4-FFF2-40B4-BE49-F238E27FC236}">
                <a16:creationId xmlns:a16="http://schemas.microsoft.com/office/drawing/2014/main" id="{D467563A-96C1-3184-9174-3EA346E9F8C1}"/>
              </a:ext>
            </a:extLst>
          </p:cNvPr>
          <p:cNvSpPr>
            <a:spLocks noGrp="1"/>
          </p:cNvSpPr>
          <p:nvPr>
            <p:ph type="title"/>
          </p:nvPr>
        </p:nvSpPr>
        <p:spPr>
          <a:xfrm>
            <a:off x="838200" y="365125"/>
            <a:ext cx="10515600" cy="1325563"/>
          </a:xfrm>
        </p:spPr>
        <p:txBody>
          <a:bodyPr/>
          <a:lstStyle/>
          <a:p>
            <a:r>
              <a:rPr lang="en-ID" b="1" i="0" u="none" strike="noStrike" dirty="0">
                <a:solidFill>
                  <a:srgbClr val="000000"/>
                </a:solidFill>
                <a:effectLst/>
              </a:rPr>
              <a:t>The Sampling Process:</a:t>
            </a:r>
            <a:endParaRPr lang="en-US" dirty="0"/>
          </a:p>
        </p:txBody>
      </p:sp>
    </p:spTree>
    <p:extLst>
      <p:ext uri="{BB962C8B-B14F-4D97-AF65-F5344CB8AC3E}">
        <p14:creationId xmlns:p14="http://schemas.microsoft.com/office/powerpoint/2010/main" val="50102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F5134F-508C-39A5-F2B2-A1A7188A42C0}"/>
              </a:ext>
            </a:extLst>
          </p:cNvPr>
          <p:cNvPicPr>
            <a:picLocks noChangeAspect="1"/>
          </p:cNvPicPr>
          <p:nvPr/>
        </p:nvPicPr>
        <p:blipFill>
          <a:blip r:embed="rId2"/>
          <a:stretch>
            <a:fillRect/>
          </a:stretch>
        </p:blipFill>
        <p:spPr>
          <a:xfrm>
            <a:off x="1194492" y="450166"/>
            <a:ext cx="9803015" cy="5673319"/>
          </a:xfrm>
          <a:prstGeom prst="rect">
            <a:avLst/>
          </a:prstGeom>
        </p:spPr>
      </p:pic>
    </p:spTree>
    <p:extLst>
      <p:ext uri="{BB962C8B-B14F-4D97-AF65-F5344CB8AC3E}">
        <p14:creationId xmlns:p14="http://schemas.microsoft.com/office/powerpoint/2010/main" val="93895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B70F-496E-2474-1EDD-B1128ABF0814}"/>
              </a:ext>
            </a:extLst>
          </p:cNvPr>
          <p:cNvSpPr>
            <a:spLocks noGrp="1"/>
          </p:cNvSpPr>
          <p:nvPr>
            <p:ph type="title"/>
          </p:nvPr>
        </p:nvSpPr>
        <p:spPr/>
        <p:txBody>
          <a:bodyPr>
            <a:noAutofit/>
          </a:bodyPr>
          <a:lstStyle/>
          <a:p>
            <a:r>
              <a:rPr lang="en-ID" sz="3600" dirty="0">
                <a:effectLst/>
                <a:latin typeface="Ubuntu" panose="020B0504030602030204" pitchFamily="34" charset="0"/>
              </a:rPr>
              <a:t>Quantization </a:t>
            </a:r>
            <a:endParaRPr lang="en-US" sz="3600" dirty="0"/>
          </a:p>
        </p:txBody>
      </p:sp>
      <p:sp>
        <p:nvSpPr>
          <p:cNvPr id="3" name="Content Placeholder 2">
            <a:extLst>
              <a:ext uri="{FF2B5EF4-FFF2-40B4-BE49-F238E27FC236}">
                <a16:creationId xmlns:a16="http://schemas.microsoft.com/office/drawing/2014/main" id="{2CD67756-3CB3-050B-DB5B-73F38592A0F3}"/>
              </a:ext>
            </a:extLst>
          </p:cNvPr>
          <p:cNvSpPr>
            <a:spLocks noGrp="1"/>
          </p:cNvSpPr>
          <p:nvPr>
            <p:ph idx="1"/>
          </p:nvPr>
        </p:nvSpPr>
        <p:spPr/>
        <p:txBody>
          <a:bodyPr>
            <a:normAutofit/>
          </a:bodyPr>
          <a:lstStyle/>
          <a:p>
            <a:r>
              <a:rPr lang="en-ID" sz="2400" dirty="0">
                <a:effectLst/>
                <a:latin typeface="Avenir Book" panose="02000503020000020003" pitchFamily="2" charset="0"/>
              </a:rPr>
              <a:t>Quantization is opposite to sampling because it is done on “y axis” while sampling is done on “x axis”. </a:t>
            </a:r>
          </a:p>
          <a:p>
            <a:r>
              <a:rPr lang="en-ID" sz="2400" dirty="0">
                <a:effectLst/>
                <a:latin typeface="Avenir Book" panose="02000503020000020003" pitchFamily="2" charset="0"/>
              </a:rPr>
              <a:t>Quantization is a process of transforming a real valued sampled image to one taking only a finite number of distinct values. </a:t>
            </a:r>
          </a:p>
          <a:p>
            <a:r>
              <a:rPr lang="en-ID" sz="2400" dirty="0">
                <a:effectLst/>
                <a:latin typeface="Avenir Book" panose="02000503020000020003" pitchFamily="2" charset="0"/>
              </a:rPr>
              <a:t>Under quantization process the amplitude values of the image are digitized. In simple words, when you are quantizing an image, you are actually dividing a signal into quanta(partitions). </a:t>
            </a:r>
          </a:p>
          <a:p>
            <a:endParaRPr lang="en-US" sz="2400" dirty="0">
              <a:latin typeface="Avenir Book" panose="02000503020000020003" pitchFamily="2" charset="0"/>
            </a:endParaRPr>
          </a:p>
        </p:txBody>
      </p:sp>
    </p:spTree>
    <p:extLst>
      <p:ext uri="{BB962C8B-B14F-4D97-AF65-F5344CB8AC3E}">
        <p14:creationId xmlns:p14="http://schemas.microsoft.com/office/powerpoint/2010/main" val="252775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856</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Book</vt:lpstr>
      <vt:lpstr>Calibri</vt:lpstr>
      <vt:lpstr>Calibri Light</vt:lpstr>
      <vt:lpstr>Ubuntu</vt:lpstr>
      <vt:lpstr>Office Theme</vt:lpstr>
      <vt:lpstr>Image Processing</vt:lpstr>
      <vt:lpstr>Overview of Image Processing Applications</vt:lpstr>
      <vt:lpstr>Image Sensing and Acquisition</vt:lpstr>
      <vt:lpstr>Image Sampling and Quantization</vt:lpstr>
      <vt:lpstr>PowerPoint Presentation</vt:lpstr>
      <vt:lpstr>The Sampling Process:</vt:lpstr>
      <vt:lpstr>The Sampling Process:</vt:lpstr>
      <vt:lpstr>PowerPoint Presentation</vt:lpstr>
      <vt:lpstr>Quantization </vt:lpstr>
      <vt:lpstr>Quantization </vt:lpstr>
      <vt:lpstr>PowerPoint Presentation</vt:lpstr>
      <vt:lpstr>Quantization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Shinta Estri</dc:creator>
  <cp:lastModifiedBy>Shinta Estri</cp:lastModifiedBy>
  <cp:revision>1</cp:revision>
  <dcterms:created xsi:type="dcterms:W3CDTF">2024-09-01T00:06:55Z</dcterms:created>
  <dcterms:modified xsi:type="dcterms:W3CDTF">2024-09-02T03:28:56Z</dcterms:modified>
</cp:coreProperties>
</file>