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84" r:id="rId6"/>
    <p:sldId id="28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78" r:id="rId15"/>
    <p:sldId id="265" r:id="rId16"/>
    <p:sldId id="269" r:id="rId17"/>
    <p:sldId id="268" r:id="rId18"/>
    <p:sldId id="271" r:id="rId19"/>
    <p:sldId id="266" r:id="rId20"/>
    <p:sldId id="270" r:id="rId21"/>
    <p:sldId id="272" r:id="rId22"/>
    <p:sldId id="273" r:id="rId23"/>
    <p:sldId id="281" r:id="rId24"/>
    <p:sldId id="282" r:id="rId25"/>
    <p:sldId id="283" r:id="rId26"/>
    <p:sldId id="280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778"/>
  </p:normalViewPr>
  <p:slideViewPr>
    <p:cSldViewPr snapToGrid="0">
      <p:cViewPr>
        <p:scale>
          <a:sx n="134" d="100"/>
          <a:sy n="13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BB99-F3AE-8756-A684-685A1440E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D67FD-2FB2-E783-0B04-32524A278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5327C-C0E0-1E2C-F59D-78AE98D2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8CAD-E7E6-D74A-BDA7-20B1F7EFAD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1579-7057-6DBC-FF5A-53B847C4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A047-5D79-A751-9CE5-36EAA0FA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45CD-2C5D-E84B-8DF3-9404BAB5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9163-F4C9-BB06-6B57-D32DEEFC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BB70B-6EFD-4D65-9F9C-7F9EBBD62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492D-6D61-1699-E220-A642D90F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8CAD-E7E6-D74A-BDA7-20B1F7EFAD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D58CB-F6DA-77D6-7186-DA4E7AA3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F0F4A-ABB2-4B2F-5F8F-71D2DA4E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45CD-2C5D-E84B-8DF3-9404BAB5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6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30D24-7E07-DE10-7B8B-854685583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F2C65-1C4A-156B-8B28-AC84D9F86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1B09-B381-3E18-6473-3FE71D7A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8CAD-E7E6-D74A-BDA7-20B1F7EFAD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0B669-67FB-7D1D-BE54-292D5586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D403-4E27-B4EE-3DC7-FD56692C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45CD-2C5D-E84B-8DF3-9404BAB5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0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0911-ED17-9630-9560-4DC2BC22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82AE-8D20-6342-CB4C-B03144E0A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F9A5-5417-03C9-B975-17E052C6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8CAD-E7E6-D74A-BDA7-20B1F7EFAD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35B3-5C13-BFFC-D1A1-256D23CB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E8B1-D80D-9775-33C0-25D1C040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45CD-2C5D-E84B-8DF3-9404BAB5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2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5819-9D90-C060-B622-3A541D98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B6423-9B65-699D-CC45-76F67C9FF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31E0-0353-9873-9FFB-8F91FE0E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8CAD-E7E6-D74A-BDA7-20B1F7EFAD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E5286-0738-6ADE-AF8B-D64A4139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7F58F-D60E-F9B8-3195-15895935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45CD-2C5D-E84B-8DF3-9404BAB5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C89-CEA5-830E-89EB-A1DAACB5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8EC7-2A02-152D-726C-86EAD6B8A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6A2-2869-EF66-6413-982B2D9DC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B785-D053-5D1A-697C-0231F4BE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8CAD-E7E6-D74A-BDA7-20B1F7EFAD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9A6DF-4C4D-B4C0-86E6-127B5917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3BCCA-38D1-0936-268C-FFFDBDA8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45CD-2C5D-E84B-8DF3-9404BAB5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7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60EB-3C21-985F-079E-DA131D9D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FAB6-4407-3094-5BAF-057547FB5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029B7-A856-826F-EBD6-A39C8D06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CC567-BAC5-D527-3162-8610C4025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4FF2F-CE33-B00F-D7D2-AB9AAE7CE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56A77-DED2-7DA0-51CF-5C52FB94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8CAD-E7E6-D74A-BDA7-20B1F7EFAD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47FDC-FA80-C979-6032-A3B8640A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693E9-939A-303A-8063-066DEB67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45CD-2C5D-E84B-8DF3-9404BAB5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BB3E-6397-4525-9DEF-AA0AE9C0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EB886-360B-93C2-FD9A-A4C4E769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8CAD-E7E6-D74A-BDA7-20B1F7EFAD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C372F-B56D-7975-45D4-D9912017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53EB5-42D3-E565-DB94-5A1D37ED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45CD-2C5D-E84B-8DF3-9404BAB5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0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A1FC1-A269-EC45-B442-E24B7B26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8CAD-E7E6-D74A-BDA7-20B1F7EFAD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97C2-5A20-47B0-AEE9-8D5F4EC1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99F03-6918-FEF8-F8AA-7E851756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45CD-2C5D-E84B-8DF3-9404BAB5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6C4A-C80B-9D85-1456-73C5344F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0F78-3A1E-3886-BFC8-23A34617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FFDF0-E4B6-C847-22EF-603507BE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4CDE9-88B1-4A61-DEE0-DC58DBB7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8CAD-E7E6-D74A-BDA7-20B1F7EFAD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BDA96-35AC-BF77-A9DB-8D9577F5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B6DB7-7398-0BBE-68AA-DBAB040D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45CD-2C5D-E84B-8DF3-9404BAB5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6039-1407-78FC-8621-642C8676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26499-406E-C02D-D8B7-403F576FD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DCF66-754C-E545-B1B0-5287914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DE1D7-8F48-53FF-D9A4-68EB2077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8CAD-E7E6-D74A-BDA7-20B1F7EFAD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8F27A-86E1-C0E8-C28D-506F6CFE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26666-AEF4-3C6E-8ECF-7396E1CE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45CD-2C5D-E84B-8DF3-9404BAB5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E4D2C-CECD-9564-4464-6D9F1919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78126-5D79-2BBF-60B8-4A89FB36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6E0FE-6975-4A4E-8600-D5849638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68CAD-E7E6-D74A-BDA7-20B1F7EFAD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D6C93-885F-282F-EA83-C139AB881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3D669-560E-64B9-3E70-6080A0F7B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45CD-2C5D-E84B-8DF3-9404BAB5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0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74B8-B4FB-10BC-408D-17198547F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 Operation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9F30F-626B-3F5E-6332-9F8CC3D12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Second Meeting</a:t>
            </a:r>
          </a:p>
        </p:txBody>
      </p:sp>
    </p:spTree>
    <p:extLst>
      <p:ext uri="{BB962C8B-B14F-4D97-AF65-F5344CB8AC3E}">
        <p14:creationId xmlns:p14="http://schemas.microsoft.com/office/powerpoint/2010/main" val="246376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3354-1749-8A3E-1979-C59FACB3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sharpness</a:t>
            </a:r>
            <a:endParaRPr lang="en-US" dirty="0"/>
          </a:p>
        </p:txBody>
      </p:sp>
      <p:pic>
        <p:nvPicPr>
          <p:cNvPr id="3074" name="Picture 2" descr="Sharpen Image &amp; Make Photo Clear ...">
            <a:extLst>
              <a:ext uri="{FF2B5EF4-FFF2-40B4-BE49-F238E27FC236}">
                <a16:creationId xmlns:a16="http://schemas.microsoft.com/office/drawing/2014/main" id="{D4B36F23-45B5-0EB3-7226-34493BAD8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3" y="2046889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harpen and Enhance Blurry Images ...">
            <a:extLst>
              <a:ext uri="{FF2B5EF4-FFF2-40B4-BE49-F238E27FC236}">
                <a16:creationId xmlns:a16="http://schemas.microsoft.com/office/drawing/2014/main" id="{09F1517F-EA60-8322-EB34-6688CB4CE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94" y="189514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ow to Enhance a Photo With Sharpen DLX ...">
            <a:extLst>
              <a:ext uri="{FF2B5EF4-FFF2-40B4-BE49-F238E27FC236}">
                <a16:creationId xmlns:a16="http://schemas.microsoft.com/office/drawing/2014/main" id="{902838C5-60A3-3316-9702-51564EA4B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36690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harpen Image &amp; Make Photo Clear ...">
            <a:extLst>
              <a:ext uri="{FF2B5EF4-FFF2-40B4-BE49-F238E27FC236}">
                <a16:creationId xmlns:a16="http://schemas.microsoft.com/office/drawing/2014/main" id="{C95F1B65-5714-34C3-EB1A-E226AA4C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233" y="380146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00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F14E-461D-1743-44FA-64822B0C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30D6C-1733-7039-78F7-266B0BB46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09" y="2704004"/>
            <a:ext cx="3255308" cy="2162285"/>
          </a:xfrm>
          <a:prstGeom prst="rect">
            <a:avLst/>
          </a:prstGeom>
        </p:spPr>
      </p:pic>
      <p:pic>
        <p:nvPicPr>
          <p:cNvPr id="4100" name="Picture 4" descr="AI Photo Enhancer - Denoise it - Apps ...">
            <a:extLst>
              <a:ext uri="{FF2B5EF4-FFF2-40B4-BE49-F238E27FC236}">
                <a16:creationId xmlns:a16="http://schemas.microsoft.com/office/drawing/2014/main" id="{255F3436-2FA2-1DE6-3B2A-54C4EFB6D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hoto enhancement, noise reduction ...">
            <a:extLst>
              <a:ext uri="{FF2B5EF4-FFF2-40B4-BE49-F238E27FC236}">
                <a16:creationId xmlns:a16="http://schemas.microsoft.com/office/drawing/2014/main" id="{37F30805-21FF-F2D7-6CC4-F94EC96B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501" y="239395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08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DB30-6FAA-35DB-86CB-3FE73C47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color</a:t>
            </a:r>
            <a:endParaRPr lang="en-US" dirty="0"/>
          </a:p>
        </p:txBody>
      </p:sp>
      <p:pic>
        <p:nvPicPr>
          <p:cNvPr id="5122" name="Picture 2" descr="Photo Enhancer - Enhance Image Quality ...">
            <a:extLst>
              <a:ext uri="{FF2B5EF4-FFF2-40B4-BE49-F238E27FC236}">
                <a16:creationId xmlns:a16="http://schemas.microsoft.com/office/drawing/2014/main" id="{468FCFA4-5441-4D43-C1D5-A81568068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8" y="2056743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w to enhance photo color in photoshop ...">
            <a:extLst>
              <a:ext uri="{FF2B5EF4-FFF2-40B4-BE49-F238E27FC236}">
                <a16:creationId xmlns:a16="http://schemas.microsoft.com/office/drawing/2014/main" id="{DA8A4D05-91CA-8938-B785-5A68BE61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89275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3 Ways to Enhance Color in Photoshop ...">
            <a:extLst>
              <a:ext uri="{FF2B5EF4-FFF2-40B4-BE49-F238E27FC236}">
                <a16:creationId xmlns:a16="http://schemas.microsoft.com/office/drawing/2014/main" id="{7D64AF71-68EF-00EE-29FA-F5404C580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521" y="4156075"/>
            <a:ext cx="3479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04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49F0-F327-2494-7542-DFE47516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Common image enhancement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B9B6-5030-45A4-3775-F691DF4B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Point operations: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These involve modifying the pixel values individually, such as histogram equalization, gamma correction, and contrast stretching.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Spatial filtering: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This involves applying a kernel or mask to the image to modify its local properties, such as smoothing, sharpening, edge detection, and noise reduction.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Frequency domain techniques: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These involve transforming the image into the frequency domain, modifying the frequency components, and then transforming it back into the spatial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u="none" strike="noStrike" dirty="0" err="1">
                <a:solidFill>
                  <a:srgbClr val="000000"/>
                </a:solidFill>
                <a:effectLst/>
              </a:rPr>
              <a:t>Color</a:t>
            </a: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 enhancement: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This involves adjusting the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color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balance, saturation, and hue of the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9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D931-81C6-AF09-C03B-79C775E1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Point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9F3-F1B7-DE91-6AB8-9707A179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Point operations are a fundamental class of image processing techniques that modify pixel values independently.</a:t>
            </a:r>
          </a:p>
          <a:p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This means that the value of each pixel in the output image depends solely on the value of the corresponding pixel in the input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5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E2DD-6F0E-2910-E0A4-938A39AA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Point Operations ---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Image Negation: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9838-070A-0BC7-3AFE-D56C7ECE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Purpose: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Reverses the intensity levels of an image.</a:t>
            </a: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Dark pixels become light, and light pixels become dark.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Explanation: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Each pixel's value is subtracted from the maximum possible value (usually 255 for 8-bit images).</a:t>
            </a: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This effectively flips the image's contrast.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Formula: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Output Pixel Value = Maximum Pixel Value - Input Pixel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4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82BE5-8DA6-DADC-6149-D35672BECA89}"/>
              </a:ext>
            </a:extLst>
          </p:cNvPr>
          <p:cNvSpPr txBox="1"/>
          <p:nvPr/>
        </p:nvSpPr>
        <p:spPr>
          <a:xfrm>
            <a:off x="430924" y="153797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import cv2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numpy</a:t>
            </a:r>
            <a:r>
              <a:rPr lang="en-US" sz="1400" dirty="0"/>
              <a:t> as np</a:t>
            </a:r>
          </a:p>
          <a:p>
            <a:endParaRPr lang="en-US" sz="1400" dirty="0"/>
          </a:p>
          <a:p>
            <a:r>
              <a:rPr lang="en-US" sz="1400" dirty="0"/>
              <a:t>def </a:t>
            </a:r>
            <a:r>
              <a:rPr lang="en-US" sz="1400" dirty="0" err="1"/>
              <a:t>negate_image</a:t>
            </a:r>
            <a:r>
              <a:rPr lang="en-US" sz="1400" dirty="0"/>
              <a:t>(image):</a:t>
            </a:r>
          </a:p>
          <a:p>
            <a:r>
              <a:rPr lang="en-US" sz="1400" dirty="0"/>
              <a:t>  """Negates the given image.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Args</a:t>
            </a:r>
            <a:r>
              <a:rPr lang="en-US" sz="1400" dirty="0"/>
              <a:t>:</a:t>
            </a:r>
          </a:p>
          <a:p>
            <a:r>
              <a:rPr lang="en-US" sz="1400" dirty="0"/>
              <a:t>    image: The input image as a NumPy array.</a:t>
            </a:r>
          </a:p>
          <a:p>
            <a:r>
              <a:rPr lang="en-US" sz="1400" dirty="0"/>
              <a:t>  Returns:</a:t>
            </a:r>
          </a:p>
          <a:p>
            <a:r>
              <a:rPr lang="en-US" sz="1400" dirty="0"/>
              <a:t>    The negated image as a NumPy array.</a:t>
            </a:r>
          </a:p>
          <a:p>
            <a:r>
              <a:rPr lang="en-US" sz="1400" dirty="0"/>
              <a:t>  ""”</a:t>
            </a:r>
          </a:p>
          <a:p>
            <a:endParaRPr lang="en-US" sz="1400" dirty="0"/>
          </a:p>
          <a:p>
            <a:r>
              <a:rPr lang="en-US" sz="1400" dirty="0"/>
              <a:t># Calculate the negated image</a:t>
            </a:r>
          </a:p>
          <a:p>
            <a:r>
              <a:rPr lang="en-US" sz="1400" dirty="0" err="1"/>
              <a:t>negated_image</a:t>
            </a:r>
            <a:r>
              <a:rPr lang="en-US" sz="1400" dirty="0"/>
              <a:t> = 255 - image</a:t>
            </a:r>
          </a:p>
          <a:p>
            <a:endParaRPr lang="en-US" sz="1400" dirty="0"/>
          </a:p>
          <a:p>
            <a:r>
              <a:rPr lang="en-US" sz="1400" dirty="0"/>
              <a:t>return </a:t>
            </a:r>
            <a:r>
              <a:rPr lang="en-US" sz="1400" dirty="0" err="1"/>
              <a:t>negated_image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 Load an image</a:t>
            </a:r>
          </a:p>
          <a:p>
            <a:r>
              <a:rPr lang="en-US" sz="1400" dirty="0"/>
              <a:t>image = cv2.imread('</a:t>
            </a:r>
            <a:r>
              <a:rPr lang="en-US" sz="1400" dirty="0" err="1"/>
              <a:t>your_image.jpg</a:t>
            </a:r>
            <a:r>
              <a:rPr lang="en-US" sz="1400" dirty="0"/>
              <a:t>')</a:t>
            </a:r>
          </a:p>
          <a:p>
            <a:endParaRPr lang="en-US" sz="1400" dirty="0"/>
          </a:p>
          <a:p>
            <a:r>
              <a:rPr lang="en-US" sz="1400" dirty="0"/>
              <a:t># Negate the image</a:t>
            </a:r>
          </a:p>
          <a:p>
            <a:r>
              <a:rPr lang="en-US" sz="1400" dirty="0" err="1"/>
              <a:t>negated_image</a:t>
            </a:r>
            <a:r>
              <a:rPr lang="en-US" sz="1400" dirty="0"/>
              <a:t> = </a:t>
            </a:r>
            <a:r>
              <a:rPr lang="en-US" sz="1400" dirty="0" err="1"/>
              <a:t>negate_image</a:t>
            </a:r>
            <a:r>
              <a:rPr lang="en-US" sz="1400" dirty="0"/>
              <a:t>(image)</a:t>
            </a:r>
          </a:p>
          <a:p>
            <a:endParaRPr lang="en-US" sz="1400" dirty="0"/>
          </a:p>
          <a:p>
            <a:r>
              <a:rPr lang="en-US" sz="1400" dirty="0"/>
              <a:t># Display the original and negated images</a:t>
            </a:r>
          </a:p>
          <a:p>
            <a:r>
              <a:rPr lang="en-US" sz="1400" dirty="0"/>
              <a:t>cv2.imshow('Original Image', image)</a:t>
            </a:r>
          </a:p>
          <a:p>
            <a:r>
              <a:rPr lang="en-US" sz="1400" dirty="0"/>
              <a:t>cv2.imshow('Negated Image', </a:t>
            </a:r>
            <a:r>
              <a:rPr lang="en-US" sz="1400" dirty="0" err="1"/>
              <a:t>negated_image</a:t>
            </a:r>
            <a:r>
              <a:rPr lang="en-US" sz="1400" dirty="0"/>
              <a:t>)</a:t>
            </a:r>
          </a:p>
          <a:p>
            <a:r>
              <a:rPr lang="en-US" sz="1400" dirty="0"/>
              <a:t>cv2.waitKey(0)</a:t>
            </a:r>
          </a:p>
          <a:p>
            <a:r>
              <a:rPr lang="en-US" sz="1400" dirty="0"/>
              <a:t>cv2.destroyAllWindows()</a:t>
            </a:r>
          </a:p>
        </p:txBody>
      </p:sp>
      <p:pic>
        <p:nvPicPr>
          <p:cNvPr id="6148" name="Picture 4" descr="Image Negatives or inverting images ...">
            <a:extLst>
              <a:ext uri="{FF2B5EF4-FFF2-40B4-BE49-F238E27FC236}">
                <a16:creationId xmlns:a16="http://schemas.microsoft.com/office/drawing/2014/main" id="{FE2D5384-1353-F316-7FFB-707D8DAD9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81" y="334580"/>
            <a:ext cx="43053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Negative (photography) - Wikipedia">
            <a:extLst>
              <a:ext uri="{FF2B5EF4-FFF2-40B4-BE49-F238E27FC236}">
                <a16:creationId xmlns:a16="http://schemas.microsoft.com/office/drawing/2014/main" id="{E232220E-9E9D-E734-C531-EDBC862F0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03" y="470557"/>
            <a:ext cx="24638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xamples of original and CG faces in ...">
            <a:extLst>
              <a:ext uri="{FF2B5EF4-FFF2-40B4-BE49-F238E27FC236}">
                <a16:creationId xmlns:a16="http://schemas.microsoft.com/office/drawing/2014/main" id="{7019BCD3-A537-DC34-981F-1045D836B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117" y="2967201"/>
            <a:ext cx="2844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80B5-984F-9AAF-F284-BE034865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Point Operations -- </a:t>
            </a:r>
            <a:r>
              <a:rPr lang="en-ID" b="1" dirty="0">
                <a:solidFill>
                  <a:srgbClr val="000000"/>
                </a:solidFill>
                <a:highlight>
                  <a:srgbClr val="FFFF00"/>
                </a:highlight>
              </a:rPr>
              <a:t>T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hresholding: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0DA5-4D07-1A84-7BDC-0B73F3FF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Purpose: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Converts an image into a binary image.</a:t>
            </a: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Sets pixels above a threshold to 1 (white) and below to 0 (black).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Explanation: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A threshold value is chosen.</a:t>
            </a: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Pixels with values above the threshold are considered "foreground" and set to 1.</a:t>
            </a: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Pixels with values below the threshold are considered "background" and set to 0.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Formula: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Output Pixel Value = 1 if Input Pixel Value &gt;= Threshold</a:t>
            </a: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Output Pixel Value = 0 otherwise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7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4577FF-EF50-588B-FDB0-6798211D7AED}"/>
              </a:ext>
            </a:extLst>
          </p:cNvPr>
          <p:cNvSpPr txBox="1"/>
          <p:nvPr/>
        </p:nvSpPr>
        <p:spPr>
          <a:xfrm>
            <a:off x="788776" y="478289"/>
            <a:ext cx="6096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# Converting color mode to Grayscale</a:t>
            </a:r>
          </a:p>
          <a:p>
            <a:r>
              <a:rPr lang="en-US" sz="1100" dirty="0"/>
              <a:t># as thresholding requires a single channeled image</a:t>
            </a:r>
          </a:p>
          <a:p>
            <a:r>
              <a:rPr lang="en-US" sz="1100" dirty="0" err="1"/>
              <a:t>img</a:t>
            </a:r>
            <a:r>
              <a:rPr lang="en-US" sz="1100" dirty="0"/>
              <a:t> = cv2.cvtColor(</a:t>
            </a:r>
            <a:r>
              <a:rPr lang="en-US" sz="1100" dirty="0" err="1"/>
              <a:t>img</a:t>
            </a:r>
            <a:r>
              <a:rPr lang="en-US" sz="1100" dirty="0"/>
              <a:t>, cv2.COLOR_BGR2GRAY)</a:t>
            </a:r>
          </a:p>
          <a:p>
            <a:endParaRPr lang="en-US" sz="1100" dirty="0"/>
          </a:p>
          <a:p>
            <a:r>
              <a:rPr lang="en-US" sz="1100" dirty="0"/>
              <a:t># Thresholding the image placing 127 intensity level as threshold</a:t>
            </a:r>
          </a:p>
          <a:p>
            <a:r>
              <a:rPr lang="en-US" sz="1100" dirty="0"/>
              <a:t># Pixel values below 127 would be changed to Black</a:t>
            </a:r>
          </a:p>
          <a:p>
            <a:r>
              <a:rPr lang="en-US" sz="1100" dirty="0"/>
              <a:t># Pixel values above 127 would be changed to White (255)</a:t>
            </a:r>
          </a:p>
          <a:p>
            <a:r>
              <a:rPr lang="en-US" sz="1100" dirty="0"/>
              <a:t>ret, binary = cv2.threshold(</a:t>
            </a:r>
            <a:r>
              <a:rPr lang="en-US" sz="1100" dirty="0" err="1"/>
              <a:t>img</a:t>
            </a:r>
            <a:r>
              <a:rPr lang="en-US" sz="1100" dirty="0"/>
              <a:t>, 127, 255, cv2.THRESH_BINARY)</a:t>
            </a:r>
          </a:p>
          <a:p>
            <a:endParaRPr lang="en-US" sz="1100" dirty="0"/>
          </a:p>
          <a:p>
            <a:r>
              <a:rPr lang="en-US" sz="1100" dirty="0"/>
              <a:t>ret, </a:t>
            </a:r>
            <a:r>
              <a:rPr lang="en-US" sz="1100" dirty="0" err="1"/>
              <a:t>binary_inverse</a:t>
            </a:r>
            <a:r>
              <a:rPr lang="en-US" sz="1100" dirty="0"/>
              <a:t> = cv2.threshold(</a:t>
            </a:r>
            <a:r>
              <a:rPr lang="en-US" sz="1100" dirty="0" err="1"/>
              <a:t>img</a:t>
            </a:r>
            <a:r>
              <a:rPr lang="en-US" sz="1100" dirty="0"/>
              <a:t>, 127, 255, cv2.THRESH_BINARY_INV)</a:t>
            </a:r>
          </a:p>
          <a:p>
            <a:endParaRPr lang="en-US" sz="1100" dirty="0"/>
          </a:p>
          <a:p>
            <a:r>
              <a:rPr lang="en-US" sz="1100" dirty="0"/>
              <a:t>ret, </a:t>
            </a:r>
            <a:r>
              <a:rPr lang="en-US" sz="1100" dirty="0" err="1"/>
              <a:t>thresh_trunc</a:t>
            </a:r>
            <a:r>
              <a:rPr lang="en-US" sz="1100" dirty="0"/>
              <a:t> = cv2.threshold(</a:t>
            </a:r>
            <a:r>
              <a:rPr lang="en-US" sz="1100" dirty="0" err="1"/>
              <a:t>img</a:t>
            </a:r>
            <a:r>
              <a:rPr lang="en-US" sz="1100" dirty="0"/>
              <a:t>, 127, 255, cv2.THRESH_TRUNC)</a:t>
            </a:r>
          </a:p>
          <a:p>
            <a:endParaRPr lang="en-US" sz="1100" dirty="0"/>
          </a:p>
          <a:p>
            <a:r>
              <a:rPr lang="en-US" sz="1100" dirty="0"/>
              <a:t>ret, </a:t>
            </a:r>
            <a:r>
              <a:rPr lang="en-US" sz="1100" dirty="0" err="1"/>
              <a:t>thresh_tozero</a:t>
            </a:r>
            <a:r>
              <a:rPr lang="en-US" sz="1100" dirty="0"/>
              <a:t> = cv2.threshold(</a:t>
            </a:r>
            <a:r>
              <a:rPr lang="en-US" sz="1100" dirty="0" err="1"/>
              <a:t>img</a:t>
            </a:r>
            <a:r>
              <a:rPr lang="en-US" sz="1100" dirty="0"/>
              <a:t>, 127, 255, cv2.THRESH_TOZERO)</a:t>
            </a:r>
          </a:p>
          <a:p>
            <a:endParaRPr lang="en-US" sz="1100" dirty="0"/>
          </a:p>
          <a:p>
            <a:r>
              <a:rPr lang="en-US" sz="1100" dirty="0"/>
              <a:t>ret, </a:t>
            </a:r>
            <a:r>
              <a:rPr lang="en-US" sz="1100" dirty="0" err="1"/>
              <a:t>thresh_tozeroinv</a:t>
            </a:r>
            <a:r>
              <a:rPr lang="en-US" sz="1100" dirty="0"/>
              <a:t> = cv2.threshold(</a:t>
            </a:r>
            <a:r>
              <a:rPr lang="en-US" sz="1100" dirty="0" err="1"/>
              <a:t>img</a:t>
            </a:r>
            <a:r>
              <a:rPr lang="en-US" sz="1100" dirty="0"/>
              <a:t>, 127, 255, cv2.THRESH_TOZERO_INV)</a:t>
            </a:r>
          </a:p>
        </p:txBody>
      </p:sp>
      <p:pic>
        <p:nvPicPr>
          <p:cNvPr id="8194" name="Picture 2" descr="Image Thresholding in Image Processing ...">
            <a:extLst>
              <a:ext uri="{FF2B5EF4-FFF2-40B4-BE49-F238E27FC236}">
                <a16:creationId xmlns:a16="http://schemas.microsoft.com/office/drawing/2014/main" id="{3284D6E4-B494-D47F-3EDC-BDB43EBD7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38" y="173489"/>
            <a:ext cx="32131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Thresholding in Image Processing ...">
            <a:extLst>
              <a:ext uri="{FF2B5EF4-FFF2-40B4-BE49-F238E27FC236}">
                <a16:creationId xmlns:a16="http://schemas.microsoft.com/office/drawing/2014/main" id="{7D2A058E-EB62-FADB-23EB-F32814EF3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68" y="3752627"/>
            <a:ext cx="36703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Thresholding-Based Image Segmentation ...">
            <a:extLst>
              <a:ext uri="{FF2B5EF4-FFF2-40B4-BE49-F238E27FC236}">
                <a16:creationId xmlns:a16="http://schemas.microsoft.com/office/drawing/2014/main" id="{627434E5-FCA5-4235-C72A-290F1D239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32" y="4144512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5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8607-1F97-27DA-024B-506C698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Point Operations --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Contrast Stretching: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5E0B-927B-0361-7455-346707E1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Purpose: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Increases or decreases the contrast of an image.</a:t>
            </a: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Makes details more visible or reduces the dynamic range.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Explanation: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Maps the pixel values from a narrow range to a wider range (or vice versa).</a:t>
            </a: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This can enhance the visibility of details that were previously obscured by low contrast.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Formula: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Output Pixel Value = (Input Pixel Value - Min Input Value) / (Max Input Value - Min Input Value) * (Max Output Value - Min Output Value) + Min Output Value</a:t>
            </a:r>
          </a:p>
          <a:p>
            <a:pPr marL="457200" lvl="1" indent="0" algn="l">
              <a:buNone/>
            </a:pPr>
            <a:endParaRPr lang="en-ID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83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B80D-E57D-2D52-03DD-3BA1D7FC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representation</a:t>
            </a:r>
          </a:p>
        </p:txBody>
      </p:sp>
      <p:pic>
        <p:nvPicPr>
          <p:cNvPr id="10242" name="Picture 2" descr="Digital image representation inside a ...">
            <a:extLst>
              <a:ext uri="{FF2B5EF4-FFF2-40B4-BE49-F238E27FC236}">
                <a16:creationId xmlns:a16="http://schemas.microsoft.com/office/drawing/2014/main" id="{B15FAAB2-160B-AD5C-9707-C11C6528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862520"/>
            <a:ext cx="41656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olor image representation | Download ...">
            <a:extLst>
              <a:ext uri="{FF2B5EF4-FFF2-40B4-BE49-F238E27FC236}">
                <a16:creationId xmlns:a16="http://schemas.microsoft.com/office/drawing/2014/main" id="{A7B1A088-5249-2C3B-A614-D61EF1CA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7" y="1027906"/>
            <a:ext cx="41021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 representation by pixels [vii ...">
            <a:extLst>
              <a:ext uri="{FF2B5EF4-FFF2-40B4-BE49-F238E27FC236}">
                <a16:creationId xmlns:a16="http://schemas.microsoft.com/office/drawing/2014/main" id="{3F51664E-5C2E-F0BC-8853-F306E6740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2" y="3651687"/>
            <a:ext cx="32893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igital Representation">
            <a:extLst>
              <a:ext uri="{FF2B5EF4-FFF2-40B4-BE49-F238E27FC236}">
                <a16:creationId xmlns:a16="http://schemas.microsoft.com/office/drawing/2014/main" id="{3F252BF7-D669-4E85-6991-F628B8B0C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86" y="4206875"/>
            <a:ext cx="355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87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0" name="Picture 12" descr="Difference between contrast stretching ...">
            <a:extLst>
              <a:ext uri="{FF2B5EF4-FFF2-40B4-BE49-F238E27FC236}">
                <a16:creationId xmlns:a16="http://schemas.microsoft.com/office/drawing/2014/main" id="{B3C0D269-8BC1-B03B-0997-7A3E9F75B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66" y="691760"/>
            <a:ext cx="3187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Types of Contrast Enhancement Algorithms and Implementation in Python">
            <a:extLst>
              <a:ext uri="{FF2B5EF4-FFF2-40B4-BE49-F238E27FC236}">
                <a16:creationId xmlns:a16="http://schemas.microsoft.com/office/drawing/2014/main" id="{23DAFEB8-7CAE-F57C-32FA-A4A76BBEE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412" y="3145558"/>
            <a:ext cx="4965954" cy="327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Processing natural-degraded low-contrast images: (a) low-contrast... |  Download Scientific Diagram">
            <a:extLst>
              <a:ext uri="{FF2B5EF4-FFF2-40B4-BE49-F238E27FC236}">
                <a16:creationId xmlns:a16="http://schemas.microsoft.com/office/drawing/2014/main" id="{03607A51-0E32-BF28-24BC-77CD030F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716" y="434585"/>
            <a:ext cx="31623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3BC7F5-6C9F-CBCB-86DA-57F2D4BDCF05}"/>
              </a:ext>
            </a:extLst>
          </p:cNvPr>
          <p:cNvSpPr txBox="1"/>
          <p:nvPr/>
        </p:nvSpPr>
        <p:spPr>
          <a:xfrm>
            <a:off x="78984" y="151179"/>
            <a:ext cx="752650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def </a:t>
            </a:r>
            <a:r>
              <a:rPr lang="en-US" sz="2000" dirty="0" err="1"/>
              <a:t>contrast_stretch</a:t>
            </a:r>
            <a:r>
              <a:rPr lang="en-US" sz="2000" dirty="0"/>
              <a:t>(image, </a:t>
            </a:r>
            <a:r>
              <a:rPr lang="en-US" sz="2000" dirty="0" err="1"/>
              <a:t>min_percentile</a:t>
            </a:r>
            <a:r>
              <a:rPr lang="en-US" sz="2000" dirty="0"/>
              <a:t>=1, </a:t>
            </a:r>
            <a:r>
              <a:rPr lang="en-US" sz="2000" dirty="0" err="1"/>
              <a:t>max_percentile</a:t>
            </a:r>
            <a:r>
              <a:rPr lang="en-US" sz="2000" dirty="0"/>
              <a:t>=99):</a:t>
            </a:r>
          </a:p>
          <a:p>
            <a:r>
              <a:rPr lang="en-US" sz="2000" dirty="0"/>
              <a:t>    # Check if the image is grayscale or color</a:t>
            </a:r>
          </a:p>
          <a:p>
            <a:r>
              <a:rPr lang="en-US" sz="2000" dirty="0"/>
              <a:t>    if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image.shape</a:t>
            </a:r>
            <a:r>
              <a:rPr lang="en-US" sz="2000" dirty="0"/>
              <a:t>) == 3:</a:t>
            </a:r>
          </a:p>
          <a:p>
            <a:r>
              <a:rPr lang="en-US" sz="2000" dirty="0"/>
              <a:t>        # Color image: Apply contrast stretching to each channel separately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stretched_image</a:t>
            </a:r>
            <a:r>
              <a:rPr lang="en-US" sz="2000" dirty="0"/>
              <a:t> = </a:t>
            </a:r>
            <a:r>
              <a:rPr lang="en-US" sz="2000" dirty="0" err="1"/>
              <a:t>np.zeros_like</a:t>
            </a:r>
            <a:r>
              <a:rPr lang="en-US" sz="2000" dirty="0"/>
              <a:t>(image)</a:t>
            </a:r>
          </a:p>
          <a:p>
            <a:r>
              <a:rPr lang="en-US" sz="2000" dirty="0"/>
              <a:t>        for channel in range(3):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stretched_channel</a:t>
            </a:r>
            <a:r>
              <a:rPr lang="en-US" sz="2000" dirty="0"/>
              <a:t> = </a:t>
            </a:r>
            <a:r>
              <a:rPr lang="en-US" sz="2000" dirty="0" err="1"/>
              <a:t>contrast_stretch</a:t>
            </a:r>
            <a:r>
              <a:rPr lang="en-US" sz="2000" dirty="0"/>
              <a:t>(image[:, :, channel], </a:t>
            </a:r>
            <a:r>
              <a:rPr lang="en-US" sz="2000" dirty="0" err="1"/>
              <a:t>min_percentile</a:t>
            </a:r>
            <a:r>
              <a:rPr lang="en-US" sz="2000" dirty="0"/>
              <a:t>, </a:t>
            </a:r>
            <a:r>
              <a:rPr lang="en-US" sz="2000" dirty="0" err="1"/>
              <a:t>max_percentile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stretched_image</a:t>
            </a:r>
            <a:r>
              <a:rPr lang="en-US" sz="2000" dirty="0"/>
              <a:t>[:, :, channel] = </a:t>
            </a:r>
            <a:r>
              <a:rPr lang="en-US" sz="2000" dirty="0" err="1"/>
              <a:t>stretched_channel</a:t>
            </a:r>
            <a:endParaRPr lang="en-US" sz="2000" dirty="0"/>
          </a:p>
          <a:p>
            <a:r>
              <a:rPr lang="en-US" sz="2000" dirty="0"/>
              <a:t>        return </a:t>
            </a:r>
            <a:r>
              <a:rPr lang="en-US" sz="2000" dirty="0" err="1"/>
              <a:t>stretched_image</a:t>
            </a:r>
            <a:endParaRPr lang="en-US" sz="2000" dirty="0"/>
          </a:p>
          <a:p>
            <a:r>
              <a:rPr lang="en-US" sz="2000" dirty="0"/>
              <a:t>    else:</a:t>
            </a:r>
          </a:p>
          <a:p>
            <a:r>
              <a:rPr lang="en-US" sz="2000" dirty="0"/>
              <a:t>        # Grayscale image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min_val</a:t>
            </a:r>
            <a:r>
              <a:rPr lang="en-US" sz="2000" dirty="0"/>
              <a:t> = </a:t>
            </a:r>
            <a:r>
              <a:rPr lang="en-US" sz="2000" dirty="0" err="1"/>
              <a:t>np.percentile</a:t>
            </a:r>
            <a:r>
              <a:rPr lang="en-US" sz="2000" dirty="0"/>
              <a:t>(image, </a:t>
            </a:r>
            <a:r>
              <a:rPr lang="en-US" sz="2000" dirty="0" err="1"/>
              <a:t>min_percentile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max_val</a:t>
            </a:r>
            <a:r>
              <a:rPr lang="en-US" sz="2000" dirty="0"/>
              <a:t> = </a:t>
            </a:r>
            <a:r>
              <a:rPr lang="en-US" sz="2000" dirty="0" err="1"/>
              <a:t>np.percentile</a:t>
            </a:r>
            <a:r>
              <a:rPr lang="en-US" sz="2000" dirty="0"/>
              <a:t>(image, </a:t>
            </a:r>
            <a:r>
              <a:rPr lang="en-US" sz="2000" dirty="0" err="1"/>
              <a:t>max_percentile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        # Normalize the image to the range [0, 255]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stretched_image</a:t>
            </a:r>
            <a:r>
              <a:rPr lang="en-US" sz="2000" dirty="0"/>
              <a:t> = (image - </a:t>
            </a:r>
            <a:r>
              <a:rPr lang="en-US" sz="2000" dirty="0" err="1"/>
              <a:t>min_val</a:t>
            </a:r>
            <a:r>
              <a:rPr lang="en-US" sz="2000" dirty="0"/>
              <a:t>) / (</a:t>
            </a:r>
            <a:r>
              <a:rPr lang="en-US" sz="2000" dirty="0" err="1"/>
              <a:t>max_val</a:t>
            </a:r>
            <a:r>
              <a:rPr lang="en-US" sz="2000" dirty="0"/>
              <a:t> - </a:t>
            </a:r>
            <a:r>
              <a:rPr lang="en-US" sz="2000" dirty="0" err="1"/>
              <a:t>min_val</a:t>
            </a:r>
            <a:r>
              <a:rPr lang="en-US" sz="2000" dirty="0"/>
              <a:t>) * 255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stretched_image</a:t>
            </a:r>
            <a:r>
              <a:rPr lang="en-US" sz="2000" dirty="0"/>
              <a:t> = </a:t>
            </a:r>
            <a:r>
              <a:rPr lang="en-US" sz="2000" dirty="0" err="1"/>
              <a:t>np.clip</a:t>
            </a:r>
            <a:r>
              <a:rPr lang="en-US" sz="2000" dirty="0"/>
              <a:t>(</a:t>
            </a:r>
            <a:r>
              <a:rPr lang="en-US" sz="2000" dirty="0" err="1"/>
              <a:t>stretched_image</a:t>
            </a:r>
            <a:r>
              <a:rPr lang="en-US" sz="2000" dirty="0"/>
              <a:t>, 0, 255).</a:t>
            </a:r>
            <a:r>
              <a:rPr lang="en-US" sz="2000" dirty="0" err="1"/>
              <a:t>astype</a:t>
            </a:r>
            <a:r>
              <a:rPr lang="en-US" sz="2000" dirty="0"/>
              <a:t>(np.uint8)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stretched_image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711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E836-BD2B-8847-323A-F407D604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Point Operations --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Histogram Equalization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C64E-9ADF-19E5-3514-073C8870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Purpose: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Redistributes the pixel values in an image more evenly.</a:t>
            </a:r>
          </a:p>
          <a:p>
            <a:pPr lvl="1"/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Improves contrast, especially in images with a large number of pixels with similar values.</a:t>
            </a: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Explanation: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Calculate the histogram: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Determine the frequency of each pixel value in the image.</a:t>
            </a:r>
          </a:p>
          <a:p>
            <a:pPr lvl="1">
              <a:buFont typeface="+mj-lt"/>
              <a:buAutoNum type="arabicPeriod"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Compute the cumulative distribution function (CDF):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This is the cumulative sum of the histogram.</a:t>
            </a:r>
          </a:p>
          <a:p>
            <a:pPr lvl="1">
              <a:buFont typeface="+mj-lt"/>
              <a:buAutoNum type="arabicPeriod"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Map pixel values: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For each pixel, its new value is determined by multiplying its CDF value by the maximum possible pixel value (e.g., 255 for 8-bit images).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47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FB22E-B174-403A-DCCB-D268EEAE4170}"/>
              </a:ext>
            </a:extLst>
          </p:cNvPr>
          <p:cNvSpPr txBox="1"/>
          <p:nvPr/>
        </p:nvSpPr>
        <p:spPr>
          <a:xfrm>
            <a:off x="557048" y="129958"/>
            <a:ext cx="6096000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import cv2</a:t>
            </a:r>
          </a:p>
          <a:p>
            <a:r>
              <a:rPr lang="en-US" sz="1100" dirty="0"/>
              <a:t>import </a:t>
            </a:r>
            <a:r>
              <a:rPr lang="en-US" sz="1100" dirty="0" err="1"/>
              <a:t>numpy</a:t>
            </a:r>
            <a:r>
              <a:rPr lang="en-US" sz="1100" dirty="0"/>
              <a:t> as np</a:t>
            </a:r>
          </a:p>
          <a:p>
            <a:endParaRPr lang="en-US" sz="1100" dirty="0"/>
          </a:p>
          <a:p>
            <a:r>
              <a:rPr lang="en-US" sz="1100" dirty="0"/>
              <a:t>def </a:t>
            </a:r>
            <a:r>
              <a:rPr lang="en-US" sz="1100" dirty="0" err="1"/>
              <a:t>histogram_equalization</a:t>
            </a:r>
            <a:r>
              <a:rPr lang="en-US" sz="1100" dirty="0"/>
              <a:t>(image):</a:t>
            </a:r>
          </a:p>
          <a:p>
            <a:r>
              <a:rPr lang="en-US" sz="1100" dirty="0"/>
              <a:t>  """Performs histogram equalization on the given image.</a:t>
            </a:r>
          </a:p>
          <a:p>
            <a:endParaRPr lang="en-US" sz="1100" dirty="0"/>
          </a:p>
          <a:p>
            <a:r>
              <a:rPr lang="en-US" sz="1100" dirty="0"/>
              <a:t>  </a:t>
            </a:r>
            <a:r>
              <a:rPr lang="en-US" sz="1100" dirty="0" err="1"/>
              <a:t>Args</a:t>
            </a:r>
            <a:r>
              <a:rPr lang="en-US" sz="1100" dirty="0"/>
              <a:t>:</a:t>
            </a:r>
          </a:p>
          <a:p>
            <a:r>
              <a:rPr lang="en-US" sz="1100" dirty="0"/>
              <a:t>    image: The input image as a NumPy array.</a:t>
            </a:r>
          </a:p>
          <a:p>
            <a:endParaRPr lang="en-US" sz="1100" dirty="0"/>
          </a:p>
          <a:p>
            <a:r>
              <a:rPr lang="en-US" sz="1100" dirty="0"/>
              <a:t>  Returns:</a:t>
            </a:r>
          </a:p>
          <a:p>
            <a:r>
              <a:rPr lang="en-US" sz="1100" dirty="0"/>
              <a:t>    The histogram-equalized image as a NumPy array.</a:t>
            </a:r>
          </a:p>
          <a:p>
            <a:r>
              <a:rPr lang="en-US" sz="1100" dirty="0"/>
              <a:t>  """</a:t>
            </a:r>
          </a:p>
          <a:p>
            <a:endParaRPr lang="en-US" sz="1100" dirty="0"/>
          </a:p>
          <a:p>
            <a:r>
              <a:rPr lang="en-US" sz="1100" dirty="0"/>
              <a:t>  # Calculate the histogram</a:t>
            </a:r>
          </a:p>
          <a:p>
            <a:r>
              <a:rPr lang="en-US" sz="1100" dirty="0"/>
              <a:t>  histogram = cv2.calcHist([image], [0], None, [256], [0, 256])</a:t>
            </a:r>
          </a:p>
          <a:p>
            <a:endParaRPr lang="en-US" sz="1100" dirty="0"/>
          </a:p>
          <a:p>
            <a:r>
              <a:rPr lang="en-US" sz="1100" dirty="0"/>
              <a:t>  # Calculate the cumulative distribution function (CDF)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cdf</a:t>
            </a:r>
            <a:r>
              <a:rPr lang="en-US" sz="1100" dirty="0"/>
              <a:t> = </a:t>
            </a:r>
            <a:r>
              <a:rPr lang="en-US" sz="1100" dirty="0" err="1"/>
              <a:t>np.cumsum</a:t>
            </a:r>
            <a:r>
              <a:rPr lang="en-US" sz="1100" dirty="0"/>
              <a:t>(histogram) / </a:t>
            </a:r>
            <a:r>
              <a:rPr lang="en-US" sz="1100" dirty="0" err="1"/>
              <a:t>np.sum</a:t>
            </a:r>
            <a:r>
              <a:rPr lang="en-US" sz="1100" dirty="0"/>
              <a:t>(histogram)</a:t>
            </a:r>
          </a:p>
          <a:p>
            <a:endParaRPr lang="en-US" sz="1100" dirty="0"/>
          </a:p>
          <a:p>
            <a:r>
              <a:rPr lang="en-US" sz="1100" dirty="0"/>
              <a:t>  # Map pixel values using the CDF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equalized_image</a:t>
            </a:r>
            <a:r>
              <a:rPr lang="en-US" sz="1100" dirty="0"/>
              <a:t> = </a:t>
            </a:r>
            <a:r>
              <a:rPr lang="en-US" sz="1100" dirty="0" err="1"/>
              <a:t>np.interp</a:t>
            </a:r>
            <a:r>
              <a:rPr lang="en-US" sz="1100" dirty="0"/>
              <a:t>(</a:t>
            </a:r>
            <a:r>
              <a:rPr lang="en-US" sz="1100" dirty="0" err="1"/>
              <a:t>image.flatten</a:t>
            </a:r>
            <a:r>
              <a:rPr lang="en-US" sz="1100" dirty="0"/>
              <a:t>(), </a:t>
            </a:r>
            <a:r>
              <a:rPr lang="en-US" sz="1100" dirty="0" err="1"/>
              <a:t>np.arange</a:t>
            </a:r>
            <a:r>
              <a:rPr lang="en-US" sz="1100" dirty="0"/>
              <a:t>(0, 256), </a:t>
            </a:r>
            <a:r>
              <a:rPr lang="en-US" sz="1100" dirty="0" err="1"/>
              <a:t>cdf</a:t>
            </a:r>
            <a:r>
              <a:rPr lang="en-US" sz="1100" dirty="0"/>
              <a:t> * 255)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equalized_image</a:t>
            </a:r>
            <a:r>
              <a:rPr lang="en-US" sz="1100" dirty="0"/>
              <a:t> = </a:t>
            </a:r>
            <a:r>
              <a:rPr lang="en-US" sz="1100" dirty="0" err="1"/>
              <a:t>equalized_image.reshape</a:t>
            </a:r>
            <a:r>
              <a:rPr lang="en-US" sz="1100" dirty="0"/>
              <a:t>(</a:t>
            </a:r>
            <a:r>
              <a:rPr lang="en-US" sz="1100" dirty="0" err="1"/>
              <a:t>image.shape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  return </a:t>
            </a:r>
            <a:r>
              <a:rPr lang="en-US" sz="1100" dirty="0" err="1"/>
              <a:t>equalized_image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# Load an image</a:t>
            </a:r>
          </a:p>
          <a:p>
            <a:r>
              <a:rPr lang="en-US" sz="1100" dirty="0"/>
              <a:t>image = cv2.imread('</a:t>
            </a:r>
            <a:r>
              <a:rPr lang="en-US" sz="1100" dirty="0" err="1"/>
              <a:t>your_image.jpg</a:t>
            </a:r>
            <a:r>
              <a:rPr lang="en-US" sz="1100" dirty="0"/>
              <a:t>')</a:t>
            </a:r>
          </a:p>
          <a:p>
            <a:endParaRPr lang="en-US" sz="1100" dirty="0"/>
          </a:p>
          <a:p>
            <a:r>
              <a:rPr lang="en-US" sz="1100" dirty="0"/>
              <a:t># Apply histogram equalization</a:t>
            </a:r>
          </a:p>
          <a:p>
            <a:r>
              <a:rPr lang="en-US" sz="1100" dirty="0" err="1"/>
              <a:t>equalized_image</a:t>
            </a:r>
            <a:r>
              <a:rPr lang="en-US" sz="1100" dirty="0"/>
              <a:t> = </a:t>
            </a:r>
            <a:r>
              <a:rPr lang="en-US" sz="1100" dirty="0" err="1"/>
              <a:t>histogram_equalization</a:t>
            </a:r>
            <a:r>
              <a:rPr lang="en-US" sz="1100" dirty="0"/>
              <a:t>(image)</a:t>
            </a:r>
          </a:p>
          <a:p>
            <a:endParaRPr lang="en-US" sz="1100" dirty="0"/>
          </a:p>
          <a:p>
            <a:r>
              <a:rPr lang="en-US" sz="1100" dirty="0"/>
              <a:t># Display the original and equalized images</a:t>
            </a:r>
          </a:p>
          <a:p>
            <a:r>
              <a:rPr lang="en-US" sz="1100" dirty="0"/>
              <a:t>cv2.imshow('Original Image', image)</a:t>
            </a:r>
          </a:p>
          <a:p>
            <a:r>
              <a:rPr lang="en-US" sz="1100" dirty="0"/>
              <a:t>cv2.imshow('Histogram   </a:t>
            </a:r>
          </a:p>
          <a:p>
            <a:r>
              <a:rPr lang="en-US" sz="1100" dirty="0"/>
              <a:t> Equalized Image', </a:t>
            </a:r>
            <a:r>
              <a:rPr lang="en-US" sz="1100" dirty="0" err="1"/>
              <a:t>equalized_image</a:t>
            </a:r>
            <a:r>
              <a:rPr lang="en-US" sz="1100" dirty="0"/>
              <a:t>)</a:t>
            </a:r>
          </a:p>
          <a:p>
            <a:r>
              <a:rPr lang="en-US" sz="1100" dirty="0"/>
              <a:t>cv2.waitKey(0)</a:t>
            </a:r>
          </a:p>
          <a:p>
            <a:r>
              <a:rPr lang="en-US" sz="1100" dirty="0"/>
              <a:t>cv2.destroyAllWindows()</a:t>
            </a:r>
          </a:p>
        </p:txBody>
      </p:sp>
      <p:pic>
        <p:nvPicPr>
          <p:cNvPr id="9218" name="Picture 2" descr="Histogram Equalization">
            <a:extLst>
              <a:ext uri="{FF2B5EF4-FFF2-40B4-BE49-F238E27FC236}">
                <a16:creationId xmlns:a16="http://schemas.microsoft.com/office/drawing/2014/main" id="{89275BEC-B603-17BE-BCBB-4F7A519B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84" y="597120"/>
            <a:ext cx="3187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istogram equalization - Wikipedia">
            <a:extLst>
              <a:ext uri="{FF2B5EF4-FFF2-40B4-BE49-F238E27FC236}">
                <a16:creationId xmlns:a16="http://schemas.microsoft.com/office/drawing/2014/main" id="{543E64B0-7A31-0285-DEEE-7FB656790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34" y="3853356"/>
            <a:ext cx="42672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546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128E-79CE-C1CD-97EF-D239594D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A7C7C-AC0C-5EF7-1ECC-7FEA12CA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0448" cy="4351338"/>
          </a:xfrm>
        </p:spPr>
        <p:txBody>
          <a:bodyPr/>
          <a:lstStyle/>
          <a:p>
            <a:pPr marL="0" indent="0">
              <a:buNone/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graphical representation of the distribution of pixel intensities in an image. It shows the frequency of each pixel value.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4165E-DAC3-1F2B-C5CC-9C99C91BD52D}"/>
              </a:ext>
            </a:extLst>
          </p:cNvPr>
          <p:cNvSpPr txBox="1"/>
          <p:nvPr/>
        </p:nvSpPr>
        <p:spPr>
          <a:xfrm>
            <a:off x="6710105" y="797510"/>
            <a:ext cx="51815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import cv2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# Load the image</a:t>
            </a:r>
          </a:p>
          <a:p>
            <a:r>
              <a:rPr lang="en-US" sz="1600" dirty="0"/>
              <a:t>image = cv2.imread('</a:t>
            </a:r>
            <a:r>
              <a:rPr lang="en-US" sz="1600" dirty="0" err="1"/>
              <a:t>image.jpg</a:t>
            </a:r>
            <a:r>
              <a:rPr lang="en-US" sz="1600" dirty="0"/>
              <a:t>')</a:t>
            </a:r>
          </a:p>
          <a:p>
            <a:endParaRPr lang="en-US" sz="1600" dirty="0"/>
          </a:p>
          <a:p>
            <a:r>
              <a:rPr lang="en-US" sz="1600" dirty="0"/>
              <a:t># Convert the image to grayscale</a:t>
            </a:r>
          </a:p>
          <a:p>
            <a:r>
              <a:rPr lang="en-US" sz="1600" dirty="0" err="1"/>
              <a:t>gray_image</a:t>
            </a:r>
            <a:r>
              <a:rPr lang="en-US" sz="1600" dirty="0"/>
              <a:t> = cv2.cvtColor(image, cv2.COLOR_BGR2GRAY)  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# Calculate the histogram</a:t>
            </a:r>
          </a:p>
          <a:p>
            <a:r>
              <a:rPr lang="en-US" sz="1600" dirty="0"/>
              <a:t>histogram = cv2.calcHist([</a:t>
            </a:r>
            <a:r>
              <a:rPr lang="en-US" sz="1600" dirty="0" err="1"/>
              <a:t>gray_image</a:t>
            </a:r>
            <a:r>
              <a:rPr lang="en-US" sz="1600" dirty="0"/>
              <a:t>], [0], None, [256], [0,   </a:t>
            </a:r>
          </a:p>
          <a:p>
            <a:r>
              <a:rPr lang="en-US" sz="1600" dirty="0"/>
              <a:t> 256])</a:t>
            </a:r>
          </a:p>
          <a:p>
            <a:endParaRPr lang="en-US" sz="1600" dirty="0"/>
          </a:p>
          <a:p>
            <a:r>
              <a:rPr lang="en-US" sz="1600" dirty="0"/>
              <a:t># Plot the histogram</a:t>
            </a:r>
          </a:p>
          <a:p>
            <a:r>
              <a:rPr lang="en-US" sz="1600" dirty="0" err="1"/>
              <a:t>plt.figure</a:t>
            </a:r>
            <a:r>
              <a:rPr lang="en-US" sz="1600" dirty="0"/>
              <a:t>(</a:t>
            </a:r>
            <a:r>
              <a:rPr lang="en-US" sz="1600" dirty="0" err="1"/>
              <a:t>figsize</a:t>
            </a:r>
            <a:r>
              <a:rPr lang="en-US" sz="1600" dirty="0"/>
              <a:t>=(10, 5))</a:t>
            </a:r>
          </a:p>
          <a:p>
            <a:r>
              <a:rPr lang="en-US" sz="1600" dirty="0" err="1"/>
              <a:t>plt.plot</a:t>
            </a:r>
            <a:r>
              <a:rPr lang="en-US" sz="1600" dirty="0"/>
              <a:t>(histogram)</a:t>
            </a:r>
          </a:p>
          <a:p>
            <a:r>
              <a:rPr lang="en-US" sz="1600" dirty="0" err="1"/>
              <a:t>plt.xlabel</a:t>
            </a:r>
            <a:r>
              <a:rPr lang="en-US" sz="1600" dirty="0"/>
              <a:t>('Pixel Intensity')</a:t>
            </a:r>
          </a:p>
          <a:p>
            <a:r>
              <a:rPr lang="en-US" sz="1600" dirty="0" err="1"/>
              <a:t>plt.ylabel</a:t>
            </a:r>
            <a:r>
              <a:rPr lang="en-US" sz="1600" dirty="0"/>
              <a:t>('Frequency')</a:t>
            </a:r>
          </a:p>
          <a:p>
            <a:r>
              <a:rPr lang="en-US" sz="1600" dirty="0" err="1"/>
              <a:t>plt.title</a:t>
            </a:r>
            <a:r>
              <a:rPr lang="en-US" sz="1600" dirty="0"/>
              <a:t>('Histogram of the Image')</a:t>
            </a:r>
          </a:p>
          <a:p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0300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F9E9-FE57-A8B5-5FBB-5DD364EC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Key points to observe: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48C3-82B8-9F3A-4439-BAB7294A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07" y="1547342"/>
            <a:ext cx="7433441" cy="4167165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Peak: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The highest point on the histogram indicates the intensity level that occurs most frequently in the image.</a:t>
            </a:r>
          </a:p>
          <a:p>
            <a:pPr marL="0" indent="0" algn="l">
              <a:buNone/>
            </a:pPr>
            <a:endParaRPr lang="en-ID" b="1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Shape: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The shape of the histogram can reveal information about the image's contrast and distribution of pixel values.</a:t>
            </a:r>
          </a:p>
          <a:p>
            <a:pPr marL="0" indent="0" algn="l">
              <a:buNone/>
            </a:pPr>
            <a:endParaRPr lang="en-ID" b="1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Skewness: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If the histogram is skewed to the left or right, it indicates that the majority of pixel values are concentrated on one side of the intensity range.</a:t>
            </a:r>
          </a:p>
          <a:p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644ACD0-C695-2F16-353A-CFFECBE5526B}"/>
              </a:ext>
            </a:extLst>
          </p:cNvPr>
          <p:cNvSpPr/>
          <p:nvPr/>
        </p:nvSpPr>
        <p:spPr>
          <a:xfrm>
            <a:off x="7767145" y="1355835"/>
            <a:ext cx="4204138" cy="248044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Discuss in group!</a:t>
            </a:r>
          </a:p>
          <a:p>
            <a:pPr algn="ctr"/>
            <a:r>
              <a:rPr lang="en-US" dirty="0"/>
              <a:t>What is meaning of peak, shape and skewness in the context of image data.</a:t>
            </a:r>
          </a:p>
        </p:txBody>
      </p:sp>
    </p:spTree>
    <p:extLst>
      <p:ext uri="{BB962C8B-B14F-4D97-AF65-F5344CB8AC3E}">
        <p14:creationId xmlns:p14="http://schemas.microsoft.com/office/powerpoint/2010/main" val="3858658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52FE-944F-B9C2-F150-2387D0A3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Applications of histograms in image processing: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A921-6A43-A386-8DBF-270CEF97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Image enhancement: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Histogram equalization is a common technique used to improve contrast.</a:t>
            </a:r>
          </a:p>
          <a:p>
            <a:pPr marL="0" indent="0" algn="l">
              <a:buNone/>
            </a:pP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Image segmentation: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Thresholding based on histogram analysis can be used to extract objects or regions of interest.</a:t>
            </a:r>
          </a:p>
          <a:p>
            <a:pPr marL="0" indent="0" algn="l">
              <a:buNone/>
            </a:pP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Image analysis: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Histograms can provide insights into the overall characteristics of an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41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75A7-4C62-CF16-40AD-47B3761C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52C5-F8CC-A873-5BF4-1B38F7E08C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/>
              <a:t>Thresholding: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Load an image and experiment with different threshold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Observe how the image is converted into a binary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Use this method to segmented an object? Use different value of threshold.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B70DE-50F7-2D40-5203-BE1F085D30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/>
              <a:t>Contrast Stretching: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Load an image with low contrast and apply contrast stretching.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Observe how the image's details become more visible.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Try different stretching parameters to see the effect.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86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7C13-9F5F-A6B4-C653-9EACBBF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additional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3B79-AB13-205A-2894-E48AAB34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Combine point operations:</a:t>
            </a:r>
            <a:r>
              <a:rPr lang="en-ID" dirty="0"/>
              <a:t> Experiment with combining multiple point operations to achieve different effects.</a:t>
            </a:r>
          </a:p>
          <a:p>
            <a:r>
              <a:rPr lang="en-ID" b="1" dirty="0" err="1"/>
              <a:t>Analyze</a:t>
            </a:r>
            <a:r>
              <a:rPr lang="en-ID" b="1" dirty="0"/>
              <a:t> the effects:</a:t>
            </a:r>
            <a:r>
              <a:rPr lang="en-ID" dirty="0"/>
              <a:t> Quantify the effects of point operations using metrics like mean, standard deviation, and histogram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6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08B6-A4AE-62B9-C8C2-D60B9D18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Representing Digital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FF19-7D63-A6F0-49C7-9AF3BCCB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en-US" dirty="0">
                <a:effectLst/>
              </a:rPr>
              <a:t>The representation of an M</a:t>
            </a:r>
            <a:r>
              <a:rPr lang="en-US" altLang="en-US" dirty="0">
                <a:effectLst/>
                <a:cs typeface="Tahoma" panose="020B0604030504040204" pitchFamily="34" charset="0"/>
              </a:rPr>
              <a:t>×N numerical array as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cs typeface="Tahoma" panose="020B0604030504040204" pitchFamily="34" charset="0"/>
              </a:rPr>
              <a:t>   </a:t>
            </a:r>
          </a:p>
          <a:p>
            <a:endParaRPr lang="en-US" dirty="0"/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6F07159B-EE1E-E1A6-A4E5-629855709D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" y="3063875"/>
          <a:ext cx="808355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622900" imgH="21069300" progId="Equation.DSMT4">
                  <p:embed/>
                </p:oleObj>
              </mc:Choice>
              <mc:Fallback>
                <p:oleObj name="Equation" r:id="rId2" imgW="81622900" imgH="21069300" progId="Equation.DSMT4">
                  <p:embed/>
                  <p:pic>
                    <p:nvPicPr>
                      <p:cNvPr id="40966" name="Object 7">
                        <a:extLst>
                          <a:ext uri="{FF2B5EF4-FFF2-40B4-BE49-F238E27FC236}">
                            <a16:creationId xmlns:a16="http://schemas.microsoft.com/office/drawing/2014/main" id="{BC74283A-5270-B432-EE1B-946CB0984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063875"/>
                        <a:ext cx="808355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54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08B6-A4AE-62B9-C8C2-D60B9D18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Representing Digital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FF19-7D63-A6F0-49C7-9AF3BCCB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en-US" dirty="0">
                <a:effectLst/>
              </a:rPr>
              <a:t>The representation of an M</a:t>
            </a:r>
            <a:r>
              <a:rPr lang="en-US" altLang="en-US" dirty="0">
                <a:effectLst/>
                <a:cs typeface="Tahoma" panose="020B0604030504040204" pitchFamily="34" charset="0"/>
              </a:rPr>
              <a:t>×N numerical array as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cs typeface="Tahoma" panose="020B0604030504040204" pitchFamily="34" charset="0"/>
              </a:rPr>
              <a:t>   </a:t>
            </a:r>
          </a:p>
          <a:p>
            <a:endParaRPr 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689655E-122E-E00E-0FA1-2AAA01A92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3035300"/>
          <a:ext cx="475138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980600" imgH="21653500" progId="Equation.DSMT4">
                  <p:embed/>
                </p:oleObj>
              </mc:Choice>
              <mc:Fallback>
                <p:oleObj name="Equation" r:id="rId2" imgW="47980600" imgH="21653500" progId="Equation.DSMT4">
                  <p:embed/>
                  <p:pic>
                    <p:nvPicPr>
                      <p:cNvPr id="41990" name="Object 5">
                        <a:extLst>
                          <a:ext uri="{FF2B5EF4-FFF2-40B4-BE49-F238E27FC236}">
                            <a16:creationId xmlns:a16="http://schemas.microsoft.com/office/drawing/2014/main" id="{EEF1C982-5083-8250-2DC0-BF74BB2EA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035300"/>
                        <a:ext cx="4751387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0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5AE083-1DE7-D8DE-C8D1-F7CEEB5596DA}"/>
              </a:ext>
            </a:extLst>
          </p:cNvPr>
          <p:cNvSpPr txBox="1"/>
          <p:nvPr/>
        </p:nvSpPr>
        <p:spPr>
          <a:xfrm>
            <a:off x="725960" y="501634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cv2 import </a:t>
            </a:r>
            <a:r>
              <a:rPr lang="en-US" dirty="0" err="1"/>
              <a:t>imread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cv2 import </a:t>
            </a:r>
            <a:r>
              <a:rPr lang="en-US" dirty="0" err="1"/>
              <a:t>imshow</a:t>
            </a:r>
            <a:r>
              <a:rPr lang="en-US" dirty="0"/>
              <a:t>, </a:t>
            </a:r>
            <a:r>
              <a:rPr lang="en-US" dirty="0" err="1"/>
              <a:t>waitKey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('</a:t>
            </a:r>
            <a:r>
              <a:rPr lang="en-US" dirty="0" err="1"/>
              <a:t>orange.jpg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print('Datatype:', </a:t>
            </a:r>
            <a:r>
              <a:rPr lang="en-US" dirty="0" err="1"/>
              <a:t>img.dtype</a:t>
            </a:r>
            <a:r>
              <a:rPr lang="en-US" dirty="0"/>
              <a:t>, '\</a:t>
            </a:r>
            <a:r>
              <a:rPr lang="en-US" dirty="0" err="1"/>
              <a:t>nDimensions</a:t>
            </a:r>
            <a:r>
              <a:rPr lang="en-US" dirty="0"/>
              <a:t>:', </a:t>
            </a:r>
            <a:r>
              <a:rPr lang="en-US" dirty="0" err="1"/>
              <a:t>img.shape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img</a:t>
            </a:r>
            <a:r>
              <a:rPr lang="en-US" dirty="0"/>
              <a:t>[0, 0])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plt.imshow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plt.title</a:t>
            </a:r>
            <a:r>
              <a:rPr lang="en-US" dirty="0">
                <a:solidFill>
                  <a:srgbClr val="FF0000"/>
                </a:solidFill>
              </a:rPr>
              <a:t>('Displaying image using Matplotlib’)</a:t>
            </a:r>
          </a:p>
          <a:p>
            <a:r>
              <a:rPr lang="en-US" dirty="0" err="1">
                <a:solidFill>
                  <a:srgbClr val="FF0000"/>
                </a:solidFill>
              </a:rPr>
              <a:t>plt.show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imgcv2 = cv2.imread('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orange.jpg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’)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cv2.imshow('Displaying image using OpenCV', imgcv2) </a:t>
            </a:r>
          </a:p>
          <a:p>
            <a:endParaRPr lang="en-US" dirty="0"/>
          </a:p>
          <a:p>
            <a:r>
              <a:rPr lang="en-US" dirty="0"/>
              <a:t>cv2.waitKey(0)</a:t>
            </a:r>
          </a:p>
          <a:p>
            <a:r>
              <a:rPr lang="en-US" dirty="0"/>
              <a:t>cv2.destroyAllWindows()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235757-FF2E-906D-219B-0D400AE3C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8066" y="1825625"/>
            <a:ext cx="4285734" cy="9299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IMAGE LOADING</a:t>
            </a:r>
          </a:p>
        </p:txBody>
      </p:sp>
    </p:spTree>
    <p:extLst>
      <p:ext uri="{BB962C8B-B14F-4D97-AF65-F5344CB8AC3E}">
        <p14:creationId xmlns:p14="http://schemas.microsoft.com/office/powerpoint/2010/main" val="232704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32A0-FAE8-63F2-763D-021F695C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VS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E6BC-B240-3D74-94DA-23BB9FF9A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D" b="0" i="0" u="none" strike="noStrike" dirty="0">
                <a:effectLst/>
                <a:latin typeface="system-ui"/>
              </a:rPr>
              <a:t>If you are surprised with the output produced by Matplotlib and are wondering how this happened, the reason for this is that </a:t>
            </a:r>
            <a:r>
              <a:rPr lang="en-ID" b="1" i="0" u="none" strike="noStrike" dirty="0">
                <a:effectLst/>
                <a:latin typeface="system-ui"/>
              </a:rPr>
              <a:t>OpenCV reads and displays the image in BGR</a:t>
            </a:r>
            <a:r>
              <a:rPr lang="en-ID" b="0" i="0" u="none" strike="noStrike" dirty="0">
                <a:effectLst/>
                <a:latin typeface="system-ui"/>
              </a:rPr>
              <a:t> rather than RGB order. </a:t>
            </a:r>
          </a:p>
          <a:p>
            <a:pPr algn="l"/>
            <a:r>
              <a:rPr lang="en-ID" b="0" i="0" u="none" strike="noStrike" dirty="0">
                <a:effectLst/>
                <a:latin typeface="system-ui"/>
              </a:rPr>
              <a:t>Initial developers at OpenCV chose the BGR </a:t>
            </a:r>
            <a:r>
              <a:rPr lang="en-ID" b="0" i="0" u="none" strike="noStrike" dirty="0" err="1">
                <a:effectLst/>
                <a:latin typeface="system-ui"/>
              </a:rPr>
              <a:t>color</a:t>
            </a:r>
            <a:r>
              <a:rPr lang="en-ID" b="0" i="0" u="none" strike="noStrike" dirty="0">
                <a:effectLst/>
                <a:latin typeface="system-ui"/>
              </a:rPr>
              <a:t> format (instead of the RGB one) because at the time, the BGR </a:t>
            </a:r>
            <a:r>
              <a:rPr lang="en-ID" b="0" i="0" u="none" strike="noStrike" dirty="0" err="1">
                <a:effectLst/>
                <a:latin typeface="system-ui"/>
              </a:rPr>
              <a:t>color</a:t>
            </a:r>
            <a:r>
              <a:rPr lang="en-ID" b="0" i="0" u="none" strike="noStrike" dirty="0">
                <a:effectLst/>
                <a:latin typeface="system-ui"/>
              </a:rPr>
              <a:t> format was very popular among software providers and camera manufacturers. (Mastering OpenCV 4 with Python, 2019).</a:t>
            </a:r>
          </a:p>
          <a:p>
            <a:pPr algn="l"/>
            <a:r>
              <a:rPr lang="en-ID" b="1" i="0" u="none" strike="noStrike" dirty="0">
                <a:effectLst/>
                <a:latin typeface="system-ui"/>
              </a:rPr>
              <a:t>Matplotlib, on the other hand, uses the RGB </a:t>
            </a:r>
            <a:r>
              <a:rPr lang="en-ID" b="1" i="0" u="none" strike="noStrike" dirty="0" err="1">
                <a:effectLst/>
                <a:latin typeface="system-ui"/>
              </a:rPr>
              <a:t>color</a:t>
            </a:r>
            <a:r>
              <a:rPr lang="en-ID" b="1" i="0" u="none" strike="noStrike" dirty="0">
                <a:effectLst/>
                <a:latin typeface="system-ui"/>
              </a:rPr>
              <a:t> </a:t>
            </a:r>
            <a:r>
              <a:rPr lang="en-ID" b="0" i="0" u="none" strike="noStrike" dirty="0">
                <a:effectLst/>
                <a:latin typeface="system-ui"/>
              </a:rPr>
              <a:t>format and, hence, requires that the BGR image is first converted to RGB before it can be displayed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E60C-A6CB-2C2D-FB1F-B2608538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Image enhancement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E14C-B575-F00C-BCBA-8E40C6EC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8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D" b="1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Image enhancement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is a process of </a:t>
            </a:r>
            <a:r>
              <a:rPr lang="en-ID" b="0" i="0" u="none" strike="noStrike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improving the quality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of an image for human viewing or for further processing. </a:t>
            </a:r>
          </a:p>
          <a:p>
            <a:pPr marL="0" indent="0">
              <a:buNone/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It involves various techniques to modify the image's characteristics, such as brightness, contrast, sharpness, noise, 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color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, and more.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2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5E06-F2A5-4F11-A3F1-0EED9C3E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brightness</a:t>
            </a:r>
            <a:endParaRPr lang="en-US" dirty="0"/>
          </a:p>
        </p:txBody>
      </p:sp>
      <p:pic>
        <p:nvPicPr>
          <p:cNvPr id="1028" name="Picture 4" descr="Adjust Image Brightness Online">
            <a:extLst>
              <a:ext uri="{FF2B5EF4-FFF2-40B4-BE49-F238E27FC236}">
                <a16:creationId xmlns:a16="http://schemas.microsoft.com/office/drawing/2014/main" id="{C08A7A77-CFD8-700C-574F-A5A5D4B08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93" y="2224964"/>
            <a:ext cx="5655136" cy="20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Adjust Image Brightness Online for Free ...">
            <a:extLst>
              <a:ext uri="{FF2B5EF4-FFF2-40B4-BE49-F238E27FC236}">
                <a16:creationId xmlns:a16="http://schemas.microsoft.com/office/drawing/2014/main" id="{133C27F6-58A1-335A-BD4B-6C7A98919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848" y="1844703"/>
            <a:ext cx="2844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w-light Image Enhancement ...">
            <a:extLst>
              <a:ext uri="{FF2B5EF4-FFF2-40B4-BE49-F238E27FC236}">
                <a16:creationId xmlns:a16="http://schemas.microsoft.com/office/drawing/2014/main" id="{293A020A-7BE4-F48F-9169-FA342244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48" y="4485290"/>
            <a:ext cx="37973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25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6642-153F-F870-31DF-C5091409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contrast</a:t>
            </a:r>
            <a:endParaRPr lang="en-US" dirty="0"/>
          </a:p>
        </p:txBody>
      </p:sp>
      <p:pic>
        <p:nvPicPr>
          <p:cNvPr id="2050" name="Picture 2" descr="Techniques to enhance contrast | AOA">
            <a:extLst>
              <a:ext uri="{FF2B5EF4-FFF2-40B4-BE49-F238E27FC236}">
                <a16:creationId xmlns:a16="http://schemas.microsoft.com/office/drawing/2014/main" id="{65A66E33-11A4-0AEB-C61E-CA2F0278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2" y="2151145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Equalization (Contrast Enhancing ...">
            <a:extLst>
              <a:ext uri="{FF2B5EF4-FFF2-40B4-BE49-F238E27FC236}">
                <a16:creationId xmlns:a16="http://schemas.microsoft.com/office/drawing/2014/main" id="{66877458-8870-1D65-B58D-3AC986C1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2" y="4630902"/>
            <a:ext cx="41148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ntrast-enhanced US settings. Transverse dual image with simultaneous... |  Download Scientific Diagram">
            <a:extLst>
              <a:ext uri="{FF2B5EF4-FFF2-40B4-BE49-F238E27FC236}">
                <a16:creationId xmlns:a16="http://schemas.microsoft.com/office/drawing/2014/main" id="{41A0154D-AEBC-8FF0-7826-FC627E6C6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81" y="1835944"/>
            <a:ext cx="3683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ntrast Enhancement : Technology NEC'S ...">
            <a:extLst>
              <a:ext uri="{FF2B5EF4-FFF2-40B4-BE49-F238E27FC236}">
                <a16:creationId xmlns:a16="http://schemas.microsoft.com/office/drawing/2014/main" id="{6ABFADAA-94D5-4E2D-261C-72BE2AB16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081" y="4115375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10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1954</Words>
  <Application>Microsoft Macintosh PowerPoint</Application>
  <PresentationFormat>Widescreen</PresentationFormat>
  <Paragraphs>232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-webkit-standard</vt:lpstr>
      <vt:lpstr>Arial</vt:lpstr>
      <vt:lpstr>Calibri</vt:lpstr>
      <vt:lpstr>Calibri Light</vt:lpstr>
      <vt:lpstr>Century Gothic</vt:lpstr>
      <vt:lpstr>system-ui</vt:lpstr>
      <vt:lpstr>Office Theme</vt:lpstr>
      <vt:lpstr>Equation</vt:lpstr>
      <vt:lpstr>Point Operation</vt:lpstr>
      <vt:lpstr>Image representation</vt:lpstr>
      <vt:lpstr>Representing Digital Images</vt:lpstr>
      <vt:lpstr>Representing Digital Images</vt:lpstr>
      <vt:lpstr>PowerPoint Presentation</vt:lpstr>
      <vt:lpstr>OPENCV VS MATPLOTLIB</vt:lpstr>
      <vt:lpstr>Image enhancement</vt:lpstr>
      <vt:lpstr>brightness</vt:lpstr>
      <vt:lpstr>contrast</vt:lpstr>
      <vt:lpstr>sharpness</vt:lpstr>
      <vt:lpstr>Denoise</vt:lpstr>
      <vt:lpstr>color</vt:lpstr>
      <vt:lpstr>Common image enhancement techniques</vt:lpstr>
      <vt:lpstr>Point operations</vt:lpstr>
      <vt:lpstr>Point Operations --- Image Negation:</vt:lpstr>
      <vt:lpstr>PowerPoint Presentation</vt:lpstr>
      <vt:lpstr>Point Operations -- Thresholding:</vt:lpstr>
      <vt:lpstr>PowerPoint Presentation</vt:lpstr>
      <vt:lpstr>Point Operations -- Contrast Stretching:</vt:lpstr>
      <vt:lpstr>PowerPoint Presentation</vt:lpstr>
      <vt:lpstr>Point Operations -- Histogram Equalization</vt:lpstr>
      <vt:lpstr>PowerPoint Presentation</vt:lpstr>
      <vt:lpstr>Histogram</vt:lpstr>
      <vt:lpstr>Key points to observe:</vt:lpstr>
      <vt:lpstr>Applications of histograms in image processing:</vt:lpstr>
      <vt:lpstr>Exercise</vt:lpstr>
      <vt:lpstr>TASKs additional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Shinta Estri</dc:creator>
  <cp:lastModifiedBy>Shinta Estri</cp:lastModifiedBy>
  <cp:revision>9</cp:revision>
  <dcterms:created xsi:type="dcterms:W3CDTF">2024-09-02T03:32:53Z</dcterms:created>
  <dcterms:modified xsi:type="dcterms:W3CDTF">2024-09-09T04:57:19Z</dcterms:modified>
</cp:coreProperties>
</file>