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883"/>
    <a:srgbClr val="3C3C3C"/>
    <a:srgbClr val="1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5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11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10/13/21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407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10/13/21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780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10/13/21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074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10/13/21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5534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10/13/21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0971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10/13/21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3849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10/13/21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4320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10/13/21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999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10/13/21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8697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10/13/21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3609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10/13/21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6897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3D00A-BB1C-5B48-8BC1-17212834ED99}" type="datetimeFigureOut">
              <a:rPr lang="en-CN" smtClean="0"/>
              <a:t>10/13/21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284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91006-B58D-714F-AC19-A3032E158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576" y="120963"/>
            <a:ext cx="7651703" cy="4051644"/>
          </a:xfrm>
        </p:spPr>
        <p:txBody>
          <a:bodyPr anchor="ctr">
            <a:normAutofit/>
          </a:bodyPr>
          <a:lstStyle/>
          <a:p>
            <a:pPr algn="r"/>
            <a:r>
              <a:rPr lang="zh-CN" altLang="en-US" sz="9600" b="1" dirty="0">
                <a:solidFill>
                  <a:schemeClr val="bg1"/>
                </a:solidFill>
                <a:latin typeface="+mn-lt"/>
              </a:rPr>
              <a:t>聊聊 </a:t>
            </a:r>
            <a:r>
              <a:rPr lang="en-US" altLang="zh-CN" sz="9600" b="1" dirty="0">
                <a:solidFill>
                  <a:schemeClr val="bg1"/>
                </a:solidFill>
                <a:latin typeface="+mn-lt"/>
              </a:rPr>
              <a:t>Promise</a:t>
            </a:r>
            <a:endParaRPr lang="en-CN" sz="9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ACF78-F50C-B143-93F4-1ACC663CA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576" y="5852522"/>
            <a:ext cx="4771054" cy="880947"/>
          </a:xfrm>
        </p:spPr>
        <p:txBody>
          <a:bodyPr anchor="ctr">
            <a:normAutofit fontScale="700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altLang="zh-CN" b="1" dirty="0" err="1">
                <a:solidFill>
                  <a:schemeClr val="bg1"/>
                </a:solidFill>
              </a:rPr>
              <a:t>csdn</a:t>
            </a:r>
            <a:r>
              <a:rPr lang="en-US" altLang="zh-CN" b="1" dirty="0">
                <a:solidFill>
                  <a:schemeClr val="bg1"/>
                </a:solidFill>
              </a:rPr>
              <a:t>: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" altLang="zh-CN" b="1" dirty="0">
                <a:solidFill>
                  <a:schemeClr val="bg1"/>
                </a:solidFill>
              </a:rPr>
              <a:t>https://</a:t>
            </a:r>
            <a:r>
              <a:rPr lang="en" altLang="zh-CN" b="1" dirty="0" err="1">
                <a:solidFill>
                  <a:schemeClr val="bg1"/>
                </a:solidFill>
              </a:rPr>
              <a:t>arrow.blog.csdn.net</a:t>
            </a:r>
            <a:r>
              <a:rPr lang="en" altLang="zh-CN" b="1" dirty="0">
                <a:solidFill>
                  <a:schemeClr val="bg1"/>
                </a:solidFill>
              </a:rPr>
              <a:t>/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br>
              <a:rPr lang="en" altLang="zh-CN" b="1" dirty="0">
                <a:solidFill>
                  <a:schemeClr val="bg1"/>
                </a:solidFill>
              </a:rPr>
            </a:br>
            <a:r>
              <a:rPr lang="en" altLang="zh-CN" b="1" dirty="0">
                <a:solidFill>
                  <a:schemeClr val="bg1"/>
                </a:solidFill>
              </a:rPr>
              <a:t>git</a:t>
            </a:r>
            <a:r>
              <a:rPr lang="en-US" altLang="zh-CN" b="1" dirty="0">
                <a:solidFill>
                  <a:schemeClr val="bg1"/>
                </a:solidFill>
              </a:rPr>
              <a:t>hub: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" altLang="zh-CN" b="1" dirty="0">
                <a:solidFill>
                  <a:schemeClr val="bg1"/>
                </a:solidFill>
              </a:rPr>
              <a:t>https://</a:t>
            </a:r>
            <a:r>
              <a:rPr lang="en" altLang="zh-CN" b="1" dirty="0" err="1">
                <a:solidFill>
                  <a:schemeClr val="bg1"/>
                </a:solidFill>
              </a:rPr>
              <a:t>github.com</a:t>
            </a:r>
            <a:r>
              <a:rPr lang="en" altLang="zh-CN" b="1" dirty="0">
                <a:solidFill>
                  <a:schemeClr val="bg1"/>
                </a:solidFill>
              </a:rPr>
              <a:t>/</a:t>
            </a:r>
            <a:r>
              <a:rPr lang="en-US" altLang="zh-CN" b="1" dirty="0">
                <a:solidFill>
                  <a:schemeClr val="bg1"/>
                </a:solidFill>
              </a:rPr>
              <a:t>a</a:t>
            </a:r>
            <a:r>
              <a:rPr lang="en" altLang="zh-CN" b="1" dirty="0" err="1">
                <a:solidFill>
                  <a:schemeClr val="bg1"/>
                </a:solidFill>
              </a:rPr>
              <a:t>rdor</a:t>
            </a:r>
            <a:r>
              <a:rPr lang="en" altLang="zh-CN" b="1" dirty="0">
                <a:solidFill>
                  <a:schemeClr val="bg1"/>
                </a:solidFill>
              </a:rPr>
              <a:t>-</a:t>
            </a:r>
            <a:r>
              <a:rPr lang="en-US" altLang="zh-CN" b="1" dirty="0">
                <a:solidFill>
                  <a:schemeClr val="bg1"/>
                </a:solidFill>
              </a:rPr>
              <a:t>z</a:t>
            </a:r>
            <a:r>
              <a:rPr lang="en" altLang="zh-CN" b="1" dirty="0">
                <a:solidFill>
                  <a:schemeClr val="bg1"/>
                </a:solidFill>
              </a:rPr>
              <a:t>hang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E074655-E206-5E46-A8B3-8CB6140CB64C}"/>
              </a:ext>
            </a:extLst>
          </p:cNvPr>
          <p:cNvSpPr txBox="1"/>
          <p:nvPr/>
        </p:nvSpPr>
        <p:spPr>
          <a:xfrm>
            <a:off x="5923394" y="3793531"/>
            <a:ext cx="4965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手动实现一个完整的 </a:t>
            </a:r>
            <a:r>
              <a:rPr lang="en-US" altLang="zh-CN" sz="2800" b="1" dirty="0">
                <a:solidFill>
                  <a:schemeClr val="bg1"/>
                </a:solidFill>
              </a:rPr>
              <a:t>Promise</a:t>
            </a:r>
            <a:endParaRPr kumimoji="1"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BB6D71-6475-F44C-AC41-496FD14573F4}"/>
              </a:ext>
            </a:extLst>
          </p:cNvPr>
          <p:cNvSpPr/>
          <p:nvPr/>
        </p:nvSpPr>
        <p:spPr>
          <a:xfrm>
            <a:off x="601576" y="4913603"/>
            <a:ext cx="3185487" cy="8809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>
                <a:solidFill>
                  <a:schemeClr val="bg1"/>
                </a:solidFill>
              </a:rPr>
              <a:t>张跑跑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</a:rPr>
              <a:t>一个热爱生活和代码的程序猿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79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91006-B58D-714F-AC19-A3032E158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148" y="94323"/>
            <a:ext cx="6671093" cy="523220"/>
          </a:xfrm>
        </p:spPr>
        <p:txBody>
          <a:bodyPr anchor="ctr">
            <a:noAutofit/>
          </a:bodyPr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+mn-lt"/>
              </a:rPr>
              <a:t>1.</a:t>
            </a:r>
            <a:r>
              <a:rPr lang="zh-CN" altLang="en-US" sz="3600" b="1" dirty="0">
                <a:solidFill>
                  <a:schemeClr val="bg1"/>
                </a:solidFill>
                <a:latin typeface="+mn-lt"/>
              </a:rPr>
              <a:t> 模板引擎是什么？</a:t>
            </a:r>
            <a:endParaRPr lang="en-CN" sz="3600" b="1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E074655-E206-5E46-A8B3-8CB6140CB64C}"/>
              </a:ext>
            </a:extLst>
          </p:cNvPr>
          <p:cNvSpPr txBox="1"/>
          <p:nvPr/>
        </p:nvSpPr>
        <p:spPr>
          <a:xfrm>
            <a:off x="641774" y="1758305"/>
            <a:ext cx="855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最初：操作 </a:t>
            </a:r>
            <a:r>
              <a:rPr lang="en-US" altLang="zh-CN" sz="2400" b="1" dirty="0" err="1">
                <a:solidFill>
                  <a:schemeClr val="bg1"/>
                </a:solidFill>
              </a:rPr>
              <a:t>dom</a:t>
            </a:r>
            <a:r>
              <a:rPr lang="zh-CN" altLang="en-US" sz="2400" b="1" dirty="0">
                <a:solidFill>
                  <a:schemeClr val="bg1"/>
                </a:solidFill>
              </a:rPr>
              <a:t> 把变量放到节点中，比如使用 </a:t>
            </a:r>
            <a:r>
              <a:rPr lang="en-US" altLang="zh-CN" sz="2400" b="1" dirty="0">
                <a:solidFill>
                  <a:schemeClr val="bg1"/>
                </a:solidFill>
              </a:rPr>
              <a:t>JQ</a:t>
            </a:r>
            <a:endParaRPr kumimoji="1"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BB6D71-6475-F44C-AC41-496FD14573F4}"/>
              </a:ext>
            </a:extLst>
          </p:cNvPr>
          <p:cNvSpPr/>
          <p:nvPr/>
        </p:nvSpPr>
        <p:spPr>
          <a:xfrm>
            <a:off x="527148" y="6353308"/>
            <a:ext cx="3137397" cy="38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sz="1400">
                <a:solidFill>
                  <a:schemeClr val="bg1"/>
                </a:solidFill>
              </a:rPr>
              <a:t>张跑跑</a:t>
            </a:r>
            <a:r>
              <a:rPr lang="zh-CN" altLang="en-US" sz="1400" dirty="0">
                <a:solidFill>
                  <a:schemeClr val="bg1"/>
                </a:solidFill>
              </a:rPr>
              <a:t>  </a:t>
            </a:r>
            <a:r>
              <a:rPr lang="en-US" altLang="zh-CN" sz="1400" dirty="0" err="1">
                <a:solidFill>
                  <a:schemeClr val="bg1"/>
                </a:solidFill>
              </a:rPr>
              <a:t>一个热爱生活和代码的程序猿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0E2F20-74A3-F746-8BA5-5F23161C56AA}"/>
              </a:ext>
            </a:extLst>
          </p:cNvPr>
          <p:cNvSpPr txBox="1"/>
          <p:nvPr/>
        </p:nvSpPr>
        <p:spPr>
          <a:xfrm>
            <a:off x="641773" y="1070627"/>
            <a:ext cx="7045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前端期望把数据渲染到 </a:t>
            </a:r>
            <a:r>
              <a:rPr lang="en-US" altLang="zh-CN" sz="2800" b="1" dirty="0">
                <a:solidFill>
                  <a:schemeClr val="bg1"/>
                </a:solidFill>
              </a:rPr>
              <a:t>html</a:t>
            </a:r>
            <a:r>
              <a:rPr lang="zh-CN" altLang="en-US" sz="2800" b="1" dirty="0">
                <a:solidFill>
                  <a:schemeClr val="bg1"/>
                </a:solidFill>
              </a:rPr>
              <a:t> 上怎么做呢？</a:t>
            </a:r>
            <a:endParaRPr kumimoji="1"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5E93A2D-6FFA-954F-AC90-8C605D3973B4}"/>
              </a:ext>
            </a:extLst>
          </p:cNvPr>
          <p:cNvSpPr txBox="1"/>
          <p:nvPr/>
        </p:nvSpPr>
        <p:spPr>
          <a:xfrm>
            <a:off x="641773" y="2381580"/>
            <a:ext cx="9873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模板引擎：可以在标签中写变量，</a:t>
            </a:r>
            <a:r>
              <a:rPr lang="en-US" altLang="zh-CN" sz="2400" b="1" dirty="0" err="1">
                <a:solidFill>
                  <a:schemeClr val="bg1"/>
                </a:solidFill>
              </a:rPr>
              <a:t>js</a:t>
            </a:r>
            <a:r>
              <a:rPr lang="zh-CN" altLang="en-US" sz="2400" b="1" dirty="0">
                <a:solidFill>
                  <a:schemeClr val="bg1"/>
                </a:solidFill>
              </a:rPr>
              <a:t> 语句，比如 </a:t>
            </a:r>
            <a:r>
              <a:rPr lang="en-US" altLang="zh-CN" sz="2400" b="1" dirty="0" err="1">
                <a:solidFill>
                  <a:schemeClr val="bg1"/>
                </a:solidFill>
              </a:rPr>
              <a:t>ejs</a:t>
            </a:r>
            <a:r>
              <a:rPr lang="zh-CN" altLang="en-US" sz="2400" b="1" dirty="0">
                <a:solidFill>
                  <a:schemeClr val="bg1"/>
                </a:solidFill>
              </a:rPr>
              <a:t> 中可以用 </a:t>
            </a:r>
            <a:r>
              <a:rPr lang="en-US" altLang="zh-CN" sz="2400" b="1" dirty="0">
                <a:solidFill>
                  <a:schemeClr val="bg1"/>
                </a:solidFill>
              </a:rPr>
              <a:t>&lt;%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%&gt;</a:t>
            </a:r>
            <a:r>
              <a:rPr lang="zh-CN" altLang="en-US" sz="2400" b="1" dirty="0">
                <a:solidFill>
                  <a:schemeClr val="bg1"/>
                </a:solidFill>
              </a:rPr>
              <a:t> 写 </a:t>
            </a:r>
            <a:r>
              <a:rPr lang="en-US" altLang="zh-CN" sz="2400" b="1" dirty="0" err="1">
                <a:solidFill>
                  <a:schemeClr val="bg1"/>
                </a:solidFill>
              </a:rPr>
              <a:t>js</a:t>
            </a:r>
            <a:r>
              <a:rPr lang="zh-CN" altLang="en-US" sz="2400" b="1" dirty="0">
                <a:solidFill>
                  <a:schemeClr val="bg1"/>
                </a:solidFill>
              </a:rPr>
              <a:t> 语句，</a:t>
            </a:r>
            <a:r>
              <a:rPr lang="en-US" altLang="zh-CN" sz="2400" b="1" dirty="0">
                <a:solidFill>
                  <a:schemeClr val="bg1"/>
                </a:solidFill>
              </a:rPr>
              <a:t>&lt;%=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%&gt;</a:t>
            </a:r>
            <a:r>
              <a:rPr lang="zh-CN" altLang="en-US" sz="2400" b="1" dirty="0">
                <a:solidFill>
                  <a:schemeClr val="bg1"/>
                </a:solidFill>
              </a:rPr>
              <a:t> 写变量； </a:t>
            </a:r>
            <a:r>
              <a:rPr lang="en-US" altLang="zh-CN" sz="2400" b="1" dirty="0" err="1">
                <a:solidFill>
                  <a:schemeClr val="bg1"/>
                </a:solidFill>
              </a:rPr>
              <a:t>vue</a:t>
            </a:r>
            <a:r>
              <a:rPr lang="zh-CN" altLang="en-US" sz="2400" b="1" dirty="0">
                <a:solidFill>
                  <a:schemeClr val="bg1"/>
                </a:solidFill>
              </a:rPr>
              <a:t> 中 </a:t>
            </a:r>
            <a:r>
              <a:rPr lang="en-US" altLang="zh-CN" sz="2400" b="1" dirty="0">
                <a:solidFill>
                  <a:schemeClr val="bg1"/>
                </a:solidFill>
              </a:rPr>
              <a:t>{{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}}</a:t>
            </a:r>
            <a:r>
              <a:rPr lang="zh-CN" altLang="en-US" sz="2400" b="1" dirty="0">
                <a:solidFill>
                  <a:schemeClr val="bg1"/>
                </a:solidFill>
              </a:rPr>
              <a:t> 中写变量 和 </a:t>
            </a:r>
            <a:r>
              <a:rPr lang="en-US" altLang="zh-CN" sz="2400" b="1" dirty="0" err="1">
                <a:solidFill>
                  <a:schemeClr val="bg1"/>
                </a:solidFill>
              </a:rPr>
              <a:t>js</a:t>
            </a:r>
            <a:r>
              <a:rPr lang="zh-CN" altLang="en-US" sz="2400" b="1">
                <a:solidFill>
                  <a:schemeClr val="bg1"/>
                </a:solidFill>
              </a:rPr>
              <a:t> 语句</a:t>
            </a:r>
            <a:endParaRPr kumimoji="1"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7ED655A-824D-D540-9EDC-7E84908BE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88" y="3645424"/>
            <a:ext cx="4855182" cy="161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2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91006-B58D-714F-AC19-A3032E158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148" y="94323"/>
            <a:ext cx="6671093" cy="523220"/>
          </a:xfrm>
        </p:spPr>
        <p:txBody>
          <a:bodyPr anchor="ctr">
            <a:noAutofit/>
          </a:bodyPr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+mn-lt"/>
              </a:rPr>
              <a:t>2.</a:t>
            </a:r>
            <a:r>
              <a:rPr lang="zh-CN" altLang="en-US" sz="3600" b="1" dirty="0">
                <a:solidFill>
                  <a:schemeClr val="bg1"/>
                </a:solidFill>
                <a:latin typeface="+mn-lt"/>
              </a:rPr>
              <a:t> 探究探究原理？</a:t>
            </a:r>
            <a:endParaRPr lang="en-CN" sz="3600" b="1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E074655-E206-5E46-A8B3-8CB6140CB64C}"/>
              </a:ext>
            </a:extLst>
          </p:cNvPr>
          <p:cNvSpPr txBox="1"/>
          <p:nvPr/>
        </p:nvSpPr>
        <p:spPr>
          <a:xfrm>
            <a:off x="641773" y="1117449"/>
            <a:ext cx="855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问题</a:t>
            </a:r>
            <a:r>
              <a:rPr lang="en-US" altLang="zh-CN" sz="2400" b="1" dirty="0">
                <a:solidFill>
                  <a:schemeClr val="bg1"/>
                </a:solidFill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</a:rPr>
              <a:t>： 如何在标签中识别出哪些是变量？哪些是 </a:t>
            </a:r>
            <a:r>
              <a:rPr lang="en-US" altLang="zh-CN" sz="2400" b="1" dirty="0" err="1">
                <a:solidFill>
                  <a:schemeClr val="bg1"/>
                </a:solidFill>
              </a:rPr>
              <a:t>js</a:t>
            </a:r>
            <a:r>
              <a:rPr lang="zh-CN" altLang="en-US" sz="2400" b="1" dirty="0">
                <a:solidFill>
                  <a:schemeClr val="bg1"/>
                </a:solidFill>
              </a:rPr>
              <a:t> 语句？</a:t>
            </a:r>
            <a:endParaRPr kumimoji="1"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BB6D71-6475-F44C-AC41-496FD14573F4}"/>
              </a:ext>
            </a:extLst>
          </p:cNvPr>
          <p:cNvSpPr/>
          <p:nvPr/>
        </p:nvSpPr>
        <p:spPr>
          <a:xfrm>
            <a:off x="527148" y="6353308"/>
            <a:ext cx="3137397" cy="38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sz="1400">
                <a:solidFill>
                  <a:schemeClr val="bg1"/>
                </a:solidFill>
              </a:rPr>
              <a:t>张跑跑</a:t>
            </a:r>
            <a:r>
              <a:rPr lang="zh-CN" altLang="en-US" sz="1400" dirty="0">
                <a:solidFill>
                  <a:schemeClr val="bg1"/>
                </a:solidFill>
              </a:rPr>
              <a:t>  </a:t>
            </a:r>
            <a:r>
              <a:rPr lang="en-US" altLang="zh-CN" sz="1400" dirty="0" err="1">
                <a:solidFill>
                  <a:schemeClr val="bg1"/>
                </a:solidFill>
              </a:rPr>
              <a:t>一个热爱生活和代码的程序猿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1485D5-CBDC-B54A-8084-A5E4A5D0A32F}"/>
              </a:ext>
            </a:extLst>
          </p:cNvPr>
          <p:cNvSpPr txBox="1"/>
          <p:nvPr/>
        </p:nvSpPr>
        <p:spPr>
          <a:xfrm>
            <a:off x="641772" y="1762977"/>
            <a:ext cx="855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问题</a:t>
            </a:r>
            <a:r>
              <a:rPr lang="en-US" altLang="zh-CN" sz="2400" b="1" dirty="0">
                <a:solidFill>
                  <a:schemeClr val="bg1"/>
                </a:solidFill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</a:rPr>
              <a:t>： 如何将标签中写的变量替换成变量值？</a:t>
            </a:r>
            <a:endParaRPr kumimoji="1"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268867-A424-FF45-89BE-506DDA3EA6FF}"/>
              </a:ext>
            </a:extLst>
          </p:cNvPr>
          <p:cNvSpPr txBox="1"/>
          <p:nvPr/>
        </p:nvSpPr>
        <p:spPr>
          <a:xfrm>
            <a:off x="641771" y="2492279"/>
            <a:ext cx="855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问题</a:t>
            </a:r>
            <a:r>
              <a:rPr lang="en-US" altLang="zh-CN" sz="2400" b="1" dirty="0">
                <a:solidFill>
                  <a:schemeClr val="bg1"/>
                </a:solidFill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</a:rPr>
              <a:t>： </a:t>
            </a:r>
            <a:r>
              <a:rPr lang="en-US" altLang="zh-CN" sz="2400" b="1" dirty="0" err="1">
                <a:solidFill>
                  <a:schemeClr val="bg1"/>
                </a:solidFill>
              </a:rPr>
              <a:t>js</a:t>
            </a:r>
            <a:r>
              <a:rPr lang="zh-CN" altLang="en-US" sz="2400" b="1" dirty="0">
                <a:solidFill>
                  <a:schemeClr val="bg1"/>
                </a:solidFill>
              </a:rPr>
              <a:t> 语句又怎么执行呢？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528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91006-B58D-714F-AC19-A3032E158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148" y="94323"/>
            <a:ext cx="6671093" cy="523220"/>
          </a:xfrm>
        </p:spPr>
        <p:txBody>
          <a:bodyPr anchor="ctr">
            <a:noAutofit/>
          </a:bodyPr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+mn-lt"/>
              </a:rPr>
              <a:t>2.</a:t>
            </a:r>
            <a:r>
              <a:rPr lang="zh-CN" altLang="en-US" sz="3600" b="1" dirty="0">
                <a:solidFill>
                  <a:schemeClr val="bg1"/>
                </a:solidFill>
                <a:latin typeface="+mn-lt"/>
              </a:rPr>
              <a:t> 探究探究原理？</a:t>
            </a:r>
            <a:endParaRPr lang="en-CN" sz="3600" b="1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E074655-E206-5E46-A8B3-8CB6140CB64C}"/>
              </a:ext>
            </a:extLst>
          </p:cNvPr>
          <p:cNvSpPr txBox="1"/>
          <p:nvPr/>
        </p:nvSpPr>
        <p:spPr>
          <a:xfrm>
            <a:off x="641773" y="1117449"/>
            <a:ext cx="8555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问题</a:t>
            </a:r>
            <a:r>
              <a:rPr lang="en-US" altLang="zh-CN" sz="2400" b="1" dirty="0">
                <a:solidFill>
                  <a:schemeClr val="bg1"/>
                </a:solidFill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</a:rPr>
              <a:t>： 如何在标签中识别出哪些是变量？哪些是 </a:t>
            </a:r>
            <a:r>
              <a:rPr lang="en-US" altLang="zh-CN" sz="2400" b="1" dirty="0" err="1">
                <a:solidFill>
                  <a:schemeClr val="bg1"/>
                </a:solidFill>
              </a:rPr>
              <a:t>js</a:t>
            </a:r>
            <a:r>
              <a:rPr lang="zh-CN" altLang="en-US" sz="2400" b="1" dirty="0">
                <a:solidFill>
                  <a:schemeClr val="bg1"/>
                </a:solidFill>
              </a:rPr>
              <a:t> 语句？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endParaRPr kumimoji="1" lang="en-US" altLang="zh-CN" sz="2400" b="1" dirty="0">
              <a:solidFill>
                <a:schemeClr val="bg1"/>
              </a:solidFill>
            </a:endParaRPr>
          </a:p>
          <a:p>
            <a:r>
              <a:rPr kumimoji="1" lang="zh-CN" altLang="en-US" sz="2400" b="1" dirty="0">
                <a:solidFill>
                  <a:schemeClr val="bg1"/>
                </a:solidFill>
              </a:rPr>
              <a:t>基本思路： 正则</a:t>
            </a:r>
            <a:endParaRPr kumimoji="1" lang="en-US" altLang="zh-CN" sz="2400" b="1" dirty="0">
              <a:solidFill>
                <a:schemeClr val="bg1"/>
              </a:solidFill>
            </a:endParaRPr>
          </a:p>
          <a:p>
            <a:r>
              <a:rPr kumimoji="1" lang="en-US" altLang="zh-CN" sz="2400" b="1" dirty="0">
                <a:solidFill>
                  <a:schemeClr val="bg1"/>
                </a:solidFill>
              </a:rPr>
              <a:t>	1.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</a:rPr>
              <a:t>{{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</a:rPr>
              <a:t>}}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 为变量</a:t>
            </a:r>
            <a:endParaRPr kumimoji="1" lang="en-US" altLang="zh-CN" sz="2400" b="1" dirty="0">
              <a:solidFill>
                <a:schemeClr val="bg1"/>
              </a:solidFill>
            </a:endParaRPr>
          </a:p>
          <a:p>
            <a:r>
              <a:rPr kumimoji="1" lang="en-US" altLang="zh-CN" sz="2400" b="1" dirty="0">
                <a:solidFill>
                  <a:schemeClr val="bg1"/>
                </a:solidFill>
              </a:rPr>
              <a:t>	2.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</a:rPr>
              <a:t>{%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</a:rPr>
              <a:t>%}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 为 </a:t>
            </a:r>
            <a:r>
              <a:rPr kumimoji="1" lang="en-US" altLang="zh-CN" sz="2400" b="1" dirty="0" err="1">
                <a:solidFill>
                  <a:schemeClr val="bg1"/>
                </a:solidFill>
              </a:rPr>
              <a:t>js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 语句</a:t>
            </a:r>
            <a:endParaRPr kumimoji="1"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BB6D71-6475-F44C-AC41-496FD14573F4}"/>
              </a:ext>
            </a:extLst>
          </p:cNvPr>
          <p:cNvSpPr/>
          <p:nvPr/>
        </p:nvSpPr>
        <p:spPr>
          <a:xfrm>
            <a:off x="527148" y="6353308"/>
            <a:ext cx="3137397" cy="38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sz="1400">
                <a:solidFill>
                  <a:schemeClr val="bg1"/>
                </a:solidFill>
              </a:rPr>
              <a:t>张跑跑</a:t>
            </a:r>
            <a:r>
              <a:rPr lang="zh-CN" altLang="en-US" sz="1400" dirty="0">
                <a:solidFill>
                  <a:schemeClr val="bg1"/>
                </a:solidFill>
              </a:rPr>
              <a:t>  </a:t>
            </a:r>
            <a:r>
              <a:rPr lang="en-US" altLang="zh-CN" sz="1400" dirty="0" err="1">
                <a:solidFill>
                  <a:schemeClr val="bg1"/>
                </a:solidFill>
              </a:rPr>
              <a:t>一个热爱生活和代码的程序猿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88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91006-B58D-714F-AC19-A3032E158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148" y="94323"/>
            <a:ext cx="6671093" cy="523220"/>
          </a:xfrm>
        </p:spPr>
        <p:txBody>
          <a:bodyPr anchor="ctr">
            <a:noAutofit/>
          </a:bodyPr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+mn-lt"/>
              </a:rPr>
              <a:t>2.</a:t>
            </a:r>
            <a:r>
              <a:rPr lang="zh-CN" altLang="en-US" sz="3600" b="1" dirty="0">
                <a:solidFill>
                  <a:schemeClr val="bg1"/>
                </a:solidFill>
                <a:latin typeface="+mn-lt"/>
              </a:rPr>
              <a:t> 探究探究原理？</a:t>
            </a:r>
            <a:endParaRPr lang="en-CN" sz="3600" b="1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E074655-E206-5E46-A8B3-8CB6140CB64C}"/>
              </a:ext>
            </a:extLst>
          </p:cNvPr>
          <p:cNvSpPr txBox="1"/>
          <p:nvPr/>
        </p:nvSpPr>
        <p:spPr>
          <a:xfrm>
            <a:off x="641773" y="1117449"/>
            <a:ext cx="8555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问题</a:t>
            </a:r>
            <a:r>
              <a:rPr lang="en-US" altLang="zh-CN" sz="2400" b="1" dirty="0">
                <a:solidFill>
                  <a:schemeClr val="bg1"/>
                </a:solidFill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</a:rPr>
              <a:t>： 如何将标签中写的变量替换成变量值？</a:t>
            </a:r>
            <a:endParaRPr kumimoji="1" lang="zh-CN" altLang="en-US" sz="2400" dirty="0"/>
          </a:p>
          <a:p>
            <a:endParaRPr kumimoji="1" lang="en-US" altLang="zh-CN" sz="2400" b="1" dirty="0">
              <a:solidFill>
                <a:schemeClr val="bg1"/>
              </a:solidFill>
            </a:endParaRPr>
          </a:p>
          <a:p>
            <a:r>
              <a:rPr kumimoji="1" lang="zh-CN" altLang="en-US" sz="2400" b="1" dirty="0">
                <a:solidFill>
                  <a:schemeClr val="bg1"/>
                </a:solidFill>
              </a:rPr>
              <a:t>基本思路： </a:t>
            </a:r>
            <a:endParaRPr kumimoji="1" lang="en-US" altLang="zh-CN" sz="2400" b="1" dirty="0">
              <a:solidFill>
                <a:schemeClr val="bg1"/>
              </a:solidFill>
            </a:endParaRPr>
          </a:p>
          <a:p>
            <a:r>
              <a:rPr kumimoji="1" lang="en-US" altLang="zh-CN" sz="2400" b="1" dirty="0">
                <a:solidFill>
                  <a:schemeClr val="bg1"/>
                </a:solidFill>
              </a:rPr>
              <a:t>	1.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 函数传参 </a:t>
            </a:r>
            <a:r>
              <a:rPr kumimoji="1" lang="en-US" altLang="zh-CN" sz="2400" b="1" dirty="0">
                <a:solidFill>
                  <a:schemeClr val="bg1"/>
                </a:solidFill>
              </a:rPr>
              <a:t>new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</a:rPr>
              <a:t>Function(”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参数名</a:t>
            </a:r>
            <a:r>
              <a:rPr kumimoji="1" lang="en-US" altLang="zh-CN" sz="2400" b="1" dirty="0">
                <a:solidFill>
                  <a:schemeClr val="bg1"/>
                </a:solidFill>
              </a:rPr>
              <a:t>”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， 函数内容字符串</a:t>
            </a:r>
            <a:r>
              <a:rPr kumimoji="1" lang="en-US" altLang="zh-CN" sz="2400" b="1" dirty="0">
                <a:solidFill>
                  <a:schemeClr val="bg1"/>
                </a:solidFill>
              </a:rPr>
              <a:t>)</a:t>
            </a:r>
          </a:p>
          <a:p>
            <a:r>
              <a:rPr kumimoji="1" lang="en-US" altLang="zh-CN" sz="2400" b="1" dirty="0">
                <a:solidFill>
                  <a:schemeClr val="bg1"/>
                </a:solidFill>
              </a:rPr>
              <a:t>	2.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 模板字符串</a:t>
            </a:r>
            <a:endParaRPr kumimoji="1"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BB6D71-6475-F44C-AC41-496FD14573F4}"/>
              </a:ext>
            </a:extLst>
          </p:cNvPr>
          <p:cNvSpPr/>
          <p:nvPr/>
        </p:nvSpPr>
        <p:spPr>
          <a:xfrm>
            <a:off x="527148" y="6353308"/>
            <a:ext cx="3137397" cy="38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sz="1400">
                <a:solidFill>
                  <a:schemeClr val="bg1"/>
                </a:solidFill>
              </a:rPr>
              <a:t>张跑跑</a:t>
            </a:r>
            <a:r>
              <a:rPr lang="zh-CN" altLang="en-US" sz="1400" dirty="0">
                <a:solidFill>
                  <a:schemeClr val="bg1"/>
                </a:solidFill>
              </a:rPr>
              <a:t>  </a:t>
            </a:r>
            <a:r>
              <a:rPr lang="en-US" altLang="zh-CN" sz="1400" dirty="0" err="1">
                <a:solidFill>
                  <a:schemeClr val="bg1"/>
                </a:solidFill>
              </a:rPr>
              <a:t>一个热爱生活和代码的程序猿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15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91006-B58D-714F-AC19-A3032E158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148" y="94323"/>
            <a:ext cx="6671093" cy="523220"/>
          </a:xfrm>
        </p:spPr>
        <p:txBody>
          <a:bodyPr anchor="ctr">
            <a:noAutofit/>
          </a:bodyPr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+mn-lt"/>
              </a:rPr>
              <a:t>2.</a:t>
            </a:r>
            <a:r>
              <a:rPr lang="zh-CN" altLang="en-US" sz="3600" b="1" dirty="0">
                <a:solidFill>
                  <a:schemeClr val="bg1"/>
                </a:solidFill>
                <a:latin typeface="+mn-lt"/>
              </a:rPr>
              <a:t> 探究探究原理？</a:t>
            </a:r>
            <a:endParaRPr lang="en-CN" sz="3600" b="1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3BB6D71-6475-F44C-AC41-496FD14573F4}"/>
              </a:ext>
            </a:extLst>
          </p:cNvPr>
          <p:cNvSpPr/>
          <p:nvPr/>
        </p:nvSpPr>
        <p:spPr>
          <a:xfrm>
            <a:off x="527148" y="6353308"/>
            <a:ext cx="3137397" cy="38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sz="1400">
                <a:solidFill>
                  <a:schemeClr val="bg1"/>
                </a:solidFill>
              </a:rPr>
              <a:t>张跑跑</a:t>
            </a:r>
            <a:r>
              <a:rPr lang="zh-CN" altLang="en-US" sz="1400" dirty="0">
                <a:solidFill>
                  <a:schemeClr val="bg1"/>
                </a:solidFill>
              </a:rPr>
              <a:t>  </a:t>
            </a:r>
            <a:r>
              <a:rPr lang="en-US" altLang="zh-CN" sz="1400" dirty="0" err="1">
                <a:solidFill>
                  <a:schemeClr val="bg1"/>
                </a:solidFill>
              </a:rPr>
              <a:t>一个热爱生活和代码的程序猿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268867-A424-FF45-89BE-506DDA3EA6FF}"/>
              </a:ext>
            </a:extLst>
          </p:cNvPr>
          <p:cNvSpPr txBox="1"/>
          <p:nvPr/>
        </p:nvSpPr>
        <p:spPr>
          <a:xfrm>
            <a:off x="641774" y="957610"/>
            <a:ext cx="85553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问题</a:t>
            </a:r>
            <a:r>
              <a:rPr lang="en-US" altLang="zh-CN" sz="2400" b="1" dirty="0">
                <a:solidFill>
                  <a:schemeClr val="bg1"/>
                </a:solidFill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</a:rPr>
              <a:t>： </a:t>
            </a:r>
            <a:r>
              <a:rPr lang="en-US" altLang="zh-CN" sz="2400" b="1" dirty="0" err="1">
                <a:solidFill>
                  <a:schemeClr val="bg1"/>
                </a:solidFill>
              </a:rPr>
              <a:t>js</a:t>
            </a:r>
            <a:r>
              <a:rPr lang="zh-CN" altLang="en-US" sz="2400" b="1" dirty="0">
                <a:solidFill>
                  <a:schemeClr val="bg1"/>
                </a:solidFill>
              </a:rPr>
              <a:t> 语句又怎么执行呢？</a:t>
            </a:r>
            <a:endParaRPr kumimoji="1" lang="en-US" altLang="zh-CN" sz="2400" b="1" dirty="0">
              <a:solidFill>
                <a:schemeClr val="bg1"/>
              </a:solidFill>
            </a:endParaRPr>
          </a:p>
          <a:p>
            <a:endParaRPr lang="en-US" altLang="zh-CN" sz="2400" b="1" dirty="0">
              <a:solidFill>
                <a:schemeClr val="bg1"/>
              </a:solidFill>
            </a:endParaRPr>
          </a:p>
          <a:p>
            <a:r>
              <a:rPr lang="zh-CN" altLang="en-US" sz="2400" b="1" dirty="0">
                <a:solidFill>
                  <a:schemeClr val="bg1"/>
                </a:solidFill>
              </a:rPr>
              <a:t>基本思路：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r>
              <a:rPr lang="en-US" altLang="zh-CN" sz="2400" b="1" dirty="0">
                <a:solidFill>
                  <a:schemeClr val="bg1"/>
                </a:solidFill>
              </a:rPr>
              <a:t>	1.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new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78926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7951</TotalTime>
  <Words>286</Words>
  <Application>Microsoft Macintosh PowerPoint</Application>
  <PresentationFormat>宽屏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聊聊 Promise</vt:lpstr>
      <vt:lpstr>1. 模板引擎是什么？</vt:lpstr>
      <vt:lpstr>2. 探究探究原理？</vt:lpstr>
      <vt:lpstr>2. 探究探究原理？</vt:lpstr>
      <vt:lpstr>2. 探究探究原理？</vt:lpstr>
      <vt:lpstr>2. 探究探究原理？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微前端 交流</dc:title>
  <dc:creator>T190796</dc:creator>
  <cp:lastModifiedBy>T190796</cp:lastModifiedBy>
  <cp:revision>35</cp:revision>
  <dcterms:created xsi:type="dcterms:W3CDTF">2021-06-06T22:55:14Z</dcterms:created>
  <dcterms:modified xsi:type="dcterms:W3CDTF">2021-10-13T08:38:40Z</dcterms:modified>
</cp:coreProperties>
</file>