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B883"/>
    <a:srgbClr val="3C3C3C"/>
    <a:srgbClr val="101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31"/>
    <p:restoredTop sz="94626"/>
  </p:normalViewPr>
  <p:slideViewPr>
    <p:cSldViewPr snapToGrid="0" snapToObjects="1">
      <p:cViewPr varScale="1">
        <p:scale>
          <a:sx n="158" d="100"/>
          <a:sy n="158" d="100"/>
        </p:scale>
        <p:origin x="6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D00A-BB1C-5B48-8BC1-17212834ED99}" type="datetimeFigureOut">
              <a:rPr lang="en-CN" smtClean="0"/>
              <a:t>10/19/21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4D85-EB6D-3B4B-9C13-AB337F13A7D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34073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D00A-BB1C-5B48-8BC1-17212834ED99}" type="datetimeFigureOut">
              <a:rPr lang="en-CN" smtClean="0"/>
              <a:t>10/19/21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4D85-EB6D-3B4B-9C13-AB337F13A7D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07801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D00A-BB1C-5B48-8BC1-17212834ED99}" type="datetimeFigureOut">
              <a:rPr lang="en-CN" smtClean="0"/>
              <a:t>10/19/21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4D85-EB6D-3B4B-9C13-AB337F13A7D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0746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D00A-BB1C-5B48-8BC1-17212834ED99}" type="datetimeFigureOut">
              <a:rPr lang="en-CN" smtClean="0"/>
              <a:t>10/19/21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4D85-EB6D-3B4B-9C13-AB337F13A7D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55349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D00A-BB1C-5B48-8BC1-17212834ED99}" type="datetimeFigureOut">
              <a:rPr lang="en-CN" smtClean="0"/>
              <a:t>10/19/21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4D85-EB6D-3B4B-9C13-AB337F13A7D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09712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D00A-BB1C-5B48-8BC1-17212834ED99}" type="datetimeFigureOut">
              <a:rPr lang="en-CN" smtClean="0"/>
              <a:t>10/19/21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4D85-EB6D-3B4B-9C13-AB337F13A7D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38494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D00A-BB1C-5B48-8BC1-17212834ED99}" type="datetimeFigureOut">
              <a:rPr lang="en-CN" smtClean="0"/>
              <a:t>10/19/21</a:t>
            </a:fld>
            <a:endParaRPr lang="en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4D85-EB6D-3B4B-9C13-AB337F13A7D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43206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D00A-BB1C-5B48-8BC1-17212834ED99}" type="datetimeFigureOut">
              <a:rPr lang="en-CN" smtClean="0"/>
              <a:t>10/19/21</a:t>
            </a:fld>
            <a:endParaRPr lang="en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4D85-EB6D-3B4B-9C13-AB337F13A7D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09990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D00A-BB1C-5B48-8BC1-17212834ED99}" type="datetimeFigureOut">
              <a:rPr lang="en-CN" smtClean="0"/>
              <a:t>10/19/21</a:t>
            </a:fld>
            <a:endParaRPr lang="en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4D85-EB6D-3B4B-9C13-AB337F13A7D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86975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D00A-BB1C-5B48-8BC1-17212834ED99}" type="datetimeFigureOut">
              <a:rPr lang="en-CN" smtClean="0"/>
              <a:t>10/19/21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4D85-EB6D-3B4B-9C13-AB337F13A7D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36093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D00A-BB1C-5B48-8BC1-17212834ED99}" type="datetimeFigureOut">
              <a:rPr lang="en-CN" smtClean="0"/>
              <a:t>10/19/21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4D85-EB6D-3B4B-9C13-AB337F13A7D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68974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3D00A-BB1C-5B48-8BC1-17212834ED99}" type="datetimeFigureOut">
              <a:rPr lang="en-CN" smtClean="0"/>
              <a:t>10/19/21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74D85-EB6D-3B4B-9C13-AB337F13A7D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82844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qq_41800366/article/details/120788569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blog.csdn.net/qq_41800366/article/details/120788569?spm=1001.2014.3001.5501" TargetMode="External"/><Relationship Id="rId4" Type="http://schemas.openxmlformats.org/officeDocument/2006/relationships/hyperlink" Target="https://promisesaplus.com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Triangle 9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391006-B58D-714F-AC19-A3032E158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1576" y="120963"/>
            <a:ext cx="7651703" cy="4051644"/>
          </a:xfrm>
        </p:spPr>
        <p:txBody>
          <a:bodyPr anchor="ctr">
            <a:normAutofit/>
          </a:bodyPr>
          <a:lstStyle/>
          <a:p>
            <a:pPr algn="r"/>
            <a:r>
              <a:rPr lang="zh-CN" altLang="en-US" sz="9600" b="1" dirty="0">
                <a:solidFill>
                  <a:schemeClr val="bg1"/>
                </a:solidFill>
                <a:latin typeface="+mn-lt"/>
              </a:rPr>
              <a:t>聊聊 </a:t>
            </a:r>
            <a:r>
              <a:rPr lang="en-US" altLang="zh-CN" sz="9600" b="1" dirty="0">
                <a:solidFill>
                  <a:schemeClr val="bg1"/>
                </a:solidFill>
                <a:latin typeface="+mn-lt"/>
              </a:rPr>
              <a:t>Promise</a:t>
            </a:r>
            <a:endParaRPr lang="en-CN" sz="9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FACF78-F50C-B143-93F4-1ACC663CA5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1576" y="5852522"/>
            <a:ext cx="4771054" cy="880947"/>
          </a:xfrm>
        </p:spPr>
        <p:txBody>
          <a:bodyPr anchor="ctr">
            <a:normAutofit fontScale="70000" lnSpcReduction="20000"/>
          </a:bodyPr>
          <a:lstStyle/>
          <a:p>
            <a:pPr algn="l">
              <a:lnSpc>
                <a:spcPct val="170000"/>
              </a:lnSpc>
            </a:pPr>
            <a:r>
              <a:rPr lang="en-US" altLang="zh-CN" b="1" dirty="0" err="1">
                <a:solidFill>
                  <a:schemeClr val="bg1"/>
                </a:solidFill>
              </a:rPr>
              <a:t>csdn</a:t>
            </a:r>
            <a:r>
              <a:rPr lang="en-US" altLang="zh-CN" b="1" dirty="0">
                <a:solidFill>
                  <a:schemeClr val="bg1"/>
                </a:solidFill>
              </a:rPr>
              <a:t>: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" altLang="zh-CN" b="1" dirty="0">
                <a:solidFill>
                  <a:schemeClr val="bg1"/>
                </a:solidFill>
              </a:rPr>
              <a:t>https://</a:t>
            </a:r>
            <a:r>
              <a:rPr lang="en" altLang="zh-CN" b="1" dirty="0" err="1">
                <a:solidFill>
                  <a:schemeClr val="bg1"/>
                </a:solidFill>
              </a:rPr>
              <a:t>arrow.blog.csdn.net</a:t>
            </a:r>
            <a:r>
              <a:rPr lang="en" altLang="zh-CN" b="1" dirty="0">
                <a:solidFill>
                  <a:schemeClr val="bg1"/>
                </a:solidFill>
              </a:rPr>
              <a:t>/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br>
              <a:rPr lang="en" altLang="zh-CN" b="1" dirty="0">
                <a:solidFill>
                  <a:schemeClr val="bg1"/>
                </a:solidFill>
              </a:rPr>
            </a:br>
            <a:r>
              <a:rPr lang="en" altLang="zh-CN" b="1" dirty="0">
                <a:solidFill>
                  <a:schemeClr val="bg1"/>
                </a:solidFill>
              </a:rPr>
              <a:t>git</a:t>
            </a:r>
            <a:r>
              <a:rPr lang="en-US" altLang="zh-CN" b="1" dirty="0">
                <a:solidFill>
                  <a:schemeClr val="bg1"/>
                </a:solidFill>
              </a:rPr>
              <a:t>hub: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" altLang="zh-CN" b="1" dirty="0">
                <a:solidFill>
                  <a:schemeClr val="bg1"/>
                </a:solidFill>
              </a:rPr>
              <a:t>https://</a:t>
            </a:r>
            <a:r>
              <a:rPr lang="en" altLang="zh-CN" b="1" dirty="0" err="1">
                <a:solidFill>
                  <a:schemeClr val="bg1"/>
                </a:solidFill>
              </a:rPr>
              <a:t>github.com</a:t>
            </a:r>
            <a:r>
              <a:rPr lang="en" altLang="zh-CN" b="1" dirty="0">
                <a:solidFill>
                  <a:schemeClr val="bg1"/>
                </a:solidFill>
              </a:rPr>
              <a:t>/</a:t>
            </a:r>
            <a:r>
              <a:rPr lang="en-US" altLang="zh-CN" b="1" dirty="0">
                <a:solidFill>
                  <a:schemeClr val="bg1"/>
                </a:solidFill>
              </a:rPr>
              <a:t>a</a:t>
            </a:r>
            <a:r>
              <a:rPr lang="en" altLang="zh-CN" b="1" dirty="0" err="1">
                <a:solidFill>
                  <a:schemeClr val="bg1"/>
                </a:solidFill>
              </a:rPr>
              <a:t>rdor</a:t>
            </a:r>
            <a:r>
              <a:rPr lang="en" altLang="zh-CN" b="1" dirty="0">
                <a:solidFill>
                  <a:schemeClr val="bg1"/>
                </a:solidFill>
              </a:rPr>
              <a:t>-</a:t>
            </a:r>
            <a:r>
              <a:rPr lang="en-US" altLang="zh-CN" b="1" dirty="0">
                <a:solidFill>
                  <a:schemeClr val="bg1"/>
                </a:solidFill>
              </a:rPr>
              <a:t>z</a:t>
            </a:r>
            <a:r>
              <a:rPr lang="en" altLang="zh-CN" b="1" dirty="0">
                <a:solidFill>
                  <a:schemeClr val="bg1"/>
                </a:solidFill>
              </a:rPr>
              <a:t>hang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cxnSp>
        <p:nvCxnSpPr>
          <p:cNvPr id="32" name="Straight Connector 13">
            <a:extLst>
              <a:ext uri="{FF2B5EF4-FFF2-40B4-BE49-F238E27FC236}">
                <a16:creationId xmlns:a16="http://schemas.microsoft.com/office/drawing/2014/main" id="{BDF0D3DE-EC74-4C9F-AFA1-DC5CE5236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5E074655-E206-5E46-A8B3-8CB6140CB64C}"/>
              </a:ext>
            </a:extLst>
          </p:cNvPr>
          <p:cNvSpPr txBox="1"/>
          <p:nvPr/>
        </p:nvSpPr>
        <p:spPr>
          <a:xfrm>
            <a:off x="2838892" y="3548644"/>
            <a:ext cx="8618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手动实现一个完整的 </a:t>
            </a:r>
            <a:r>
              <a:rPr lang="en-US" altLang="zh-CN" sz="2800" b="1" dirty="0">
                <a:solidFill>
                  <a:schemeClr val="bg1"/>
                </a:solidFill>
              </a:rPr>
              <a:t>Promise</a:t>
            </a:r>
            <a:r>
              <a:rPr lang="zh-CN" altLang="en-US" sz="2800" b="1" dirty="0">
                <a:solidFill>
                  <a:schemeClr val="bg1"/>
                </a:solidFill>
              </a:rPr>
              <a:t>（如丝般顺滑一气呵成）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3BB6D71-6475-F44C-AC41-496FD14573F4}"/>
              </a:ext>
            </a:extLst>
          </p:cNvPr>
          <p:cNvSpPr/>
          <p:nvPr/>
        </p:nvSpPr>
        <p:spPr>
          <a:xfrm>
            <a:off x="601576" y="4913603"/>
            <a:ext cx="3185487" cy="8809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CN" altLang="zh-CN">
                <a:solidFill>
                  <a:schemeClr val="bg1"/>
                </a:solidFill>
              </a:rPr>
              <a:t>张跑跑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chemeClr val="bg1"/>
                </a:solidFill>
              </a:rPr>
              <a:t>一个热爱生活和代码的程序猿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796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Triangle 9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391006-B58D-714F-AC19-A3032E158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148" y="122151"/>
            <a:ext cx="6671093" cy="523220"/>
          </a:xfrm>
        </p:spPr>
        <p:txBody>
          <a:bodyPr anchor="ctr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+mn-lt"/>
              </a:rPr>
              <a:t>聊聊 </a:t>
            </a:r>
            <a:r>
              <a:rPr lang="en-US" altLang="zh-CN" sz="3600" b="1" dirty="0">
                <a:solidFill>
                  <a:schemeClr val="bg1"/>
                </a:solidFill>
                <a:latin typeface="+mn-lt"/>
              </a:rPr>
              <a:t>Promise</a:t>
            </a:r>
            <a:endParaRPr lang="en-CN" sz="3600" b="1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32" name="Straight Connector 13">
            <a:extLst>
              <a:ext uri="{FF2B5EF4-FFF2-40B4-BE49-F238E27FC236}">
                <a16:creationId xmlns:a16="http://schemas.microsoft.com/office/drawing/2014/main" id="{BDF0D3DE-EC74-4C9F-AFA1-DC5CE5236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03BB6D71-6475-F44C-AC41-496FD14573F4}"/>
              </a:ext>
            </a:extLst>
          </p:cNvPr>
          <p:cNvSpPr/>
          <p:nvPr/>
        </p:nvSpPr>
        <p:spPr>
          <a:xfrm>
            <a:off x="527148" y="6353308"/>
            <a:ext cx="3137397" cy="3825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CN" altLang="zh-CN" sz="1400">
                <a:solidFill>
                  <a:schemeClr val="bg1"/>
                </a:solidFill>
              </a:rPr>
              <a:t>张跑跑</a:t>
            </a:r>
            <a:r>
              <a:rPr lang="zh-CN" altLang="en-US" sz="1400" dirty="0">
                <a:solidFill>
                  <a:schemeClr val="bg1"/>
                </a:solidFill>
              </a:rPr>
              <a:t>  </a:t>
            </a:r>
            <a:r>
              <a:rPr lang="en-US" altLang="zh-CN" sz="1400" dirty="0" err="1">
                <a:solidFill>
                  <a:schemeClr val="bg1"/>
                </a:solidFill>
              </a:rPr>
              <a:t>一个热爱生活和代码的程序猿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E0E2F20-74A3-F746-8BA5-5F23161C56AA}"/>
              </a:ext>
            </a:extLst>
          </p:cNvPr>
          <p:cNvSpPr txBox="1"/>
          <p:nvPr/>
        </p:nvSpPr>
        <p:spPr>
          <a:xfrm>
            <a:off x="2188569" y="1547753"/>
            <a:ext cx="7045541" cy="3904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zh-CN" sz="2800" b="1" dirty="0">
                <a:solidFill>
                  <a:schemeClr val="bg1"/>
                </a:solidFill>
              </a:rPr>
              <a:t>Promise</a:t>
            </a:r>
            <a:r>
              <a:rPr lang="zh-CN" altLang="en-US" sz="2800" b="1" dirty="0">
                <a:solidFill>
                  <a:schemeClr val="bg1"/>
                </a:solidFill>
              </a:rPr>
              <a:t> 是什么</a:t>
            </a:r>
            <a:endParaRPr lang="en-US" altLang="zh-CN" sz="2800" b="1" dirty="0">
              <a:solidFill>
                <a:schemeClr val="bg1"/>
              </a:solidFill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zh-CN" sz="2800" b="1" dirty="0">
                <a:solidFill>
                  <a:schemeClr val="bg1"/>
                </a:solidFill>
              </a:rPr>
              <a:t>Promises/A+</a:t>
            </a:r>
            <a:r>
              <a:rPr lang="zh-CN" altLang="en-US" sz="2800" b="1" dirty="0">
                <a:solidFill>
                  <a:schemeClr val="bg1"/>
                </a:solidFill>
              </a:rPr>
              <a:t> 规范</a:t>
            </a:r>
            <a:endParaRPr lang="en-US" altLang="zh-CN" sz="2800" b="1" dirty="0">
              <a:solidFill>
                <a:schemeClr val="bg1"/>
              </a:solidFill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kumimoji="1" lang="zh-CN" altLang="en-US" sz="2800" b="1" dirty="0">
                <a:solidFill>
                  <a:schemeClr val="bg1"/>
                </a:solidFill>
              </a:rPr>
              <a:t>手写基础版 </a:t>
            </a:r>
            <a:r>
              <a:rPr kumimoji="1" lang="en-US" altLang="zh-CN" sz="2800" b="1" dirty="0">
                <a:solidFill>
                  <a:schemeClr val="bg1"/>
                </a:solidFill>
              </a:rPr>
              <a:t>Promise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kumimoji="1" lang="zh-CN" altLang="en-US" sz="2800" b="1" dirty="0">
                <a:solidFill>
                  <a:schemeClr val="bg1"/>
                </a:solidFill>
              </a:rPr>
              <a:t>手写完整版 </a:t>
            </a:r>
            <a:r>
              <a:rPr kumimoji="1" lang="en-US" altLang="zh-CN" sz="2800" b="1" dirty="0">
                <a:solidFill>
                  <a:schemeClr val="bg1"/>
                </a:solidFill>
              </a:rPr>
              <a:t>Promise</a:t>
            </a:r>
          </a:p>
          <a:p>
            <a:pPr>
              <a:lnSpc>
                <a:spcPct val="150000"/>
              </a:lnSpc>
            </a:pPr>
            <a:r>
              <a:rPr kumimoji="1" lang="en-US" altLang="zh-CN" sz="2800" b="1" dirty="0">
                <a:solidFill>
                  <a:schemeClr val="bg1"/>
                </a:solidFill>
              </a:rPr>
              <a:t>	-</a:t>
            </a:r>
            <a:r>
              <a:rPr kumimoji="1" lang="zh-CN" altLang="en-US" sz="2800" b="1" dirty="0">
                <a:solidFill>
                  <a:schemeClr val="bg1"/>
                </a:solidFill>
              </a:rPr>
              <a:t> 测试</a:t>
            </a:r>
            <a:endParaRPr kumimoji="1" lang="en-US" altLang="zh-CN" sz="28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800" b="1" dirty="0">
                <a:solidFill>
                  <a:schemeClr val="bg1"/>
                </a:solidFill>
              </a:rPr>
              <a:t>	-</a:t>
            </a:r>
            <a:r>
              <a:rPr kumimoji="1" lang="zh-CN" altLang="en-US" sz="2800" b="1" dirty="0">
                <a:solidFill>
                  <a:schemeClr val="bg1"/>
                </a:solidFill>
              </a:rPr>
              <a:t> 完整版优化</a:t>
            </a:r>
            <a:endParaRPr kumimoji="1" lang="en-US" altLang="zh-CN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028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Triangle 9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13">
            <a:extLst>
              <a:ext uri="{FF2B5EF4-FFF2-40B4-BE49-F238E27FC236}">
                <a16:creationId xmlns:a16="http://schemas.microsoft.com/office/drawing/2014/main" id="{BDF0D3DE-EC74-4C9F-AFA1-DC5CE5236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5E074655-E206-5E46-A8B3-8CB6140CB64C}"/>
              </a:ext>
            </a:extLst>
          </p:cNvPr>
          <p:cNvSpPr txBox="1"/>
          <p:nvPr/>
        </p:nvSpPr>
        <p:spPr>
          <a:xfrm>
            <a:off x="999125" y="1420099"/>
            <a:ext cx="99841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2400" b="1" dirty="0">
                <a:solidFill>
                  <a:schemeClr val="bg1"/>
                </a:solidFill>
              </a:rPr>
              <a:t>Promise </a:t>
            </a:r>
            <a:r>
              <a:rPr lang="zh-CN" altLang="en-US" sz="2400" b="1" dirty="0">
                <a:solidFill>
                  <a:schemeClr val="bg1"/>
                </a:solidFill>
              </a:rPr>
              <a:t>是 </a:t>
            </a:r>
            <a:r>
              <a:rPr lang="en" altLang="zh-CN" sz="2400" b="1" dirty="0">
                <a:solidFill>
                  <a:schemeClr val="bg1"/>
                </a:solidFill>
              </a:rPr>
              <a:t>JS </a:t>
            </a:r>
            <a:r>
              <a:rPr lang="zh-CN" altLang="en-US" sz="2400" b="1" dirty="0">
                <a:solidFill>
                  <a:schemeClr val="bg1"/>
                </a:solidFill>
              </a:rPr>
              <a:t>异步编程的一种解决方案，比传统的解决方案</a:t>
            </a:r>
            <a:r>
              <a:rPr lang="en-US" altLang="zh-CN" sz="2400" b="1" dirty="0">
                <a:solidFill>
                  <a:schemeClr val="bg1"/>
                </a:solidFill>
              </a:rPr>
              <a:t>——</a:t>
            </a:r>
            <a:r>
              <a:rPr lang="zh-CN" altLang="en-US" sz="2400" b="1" dirty="0">
                <a:solidFill>
                  <a:schemeClr val="bg1"/>
                </a:solidFill>
              </a:rPr>
              <a:t>回调函数和事件</a:t>
            </a:r>
            <a:r>
              <a:rPr lang="en-US" altLang="zh-CN" sz="2400" b="1" dirty="0">
                <a:solidFill>
                  <a:schemeClr val="bg1"/>
                </a:solidFill>
              </a:rPr>
              <a:t>——</a:t>
            </a:r>
            <a:r>
              <a:rPr lang="zh-CN" altLang="en-US" sz="2400" b="1" dirty="0">
                <a:solidFill>
                  <a:schemeClr val="bg1"/>
                </a:solidFill>
              </a:rPr>
              <a:t>更合理和更强大。</a:t>
            </a:r>
          </a:p>
          <a:p>
            <a:br>
              <a:rPr lang="zh-CN" altLang="en-US" sz="2400" b="1" dirty="0">
                <a:solidFill>
                  <a:schemeClr val="bg1"/>
                </a:solidFill>
              </a:rPr>
            </a:br>
            <a:r>
              <a:rPr lang="zh-CN" altLang="en-US" sz="2400" b="1" dirty="0">
                <a:solidFill>
                  <a:schemeClr val="bg1"/>
                </a:solidFill>
              </a:rPr>
              <a:t>所谓 </a:t>
            </a:r>
            <a:r>
              <a:rPr lang="en" altLang="zh-CN" sz="2400" b="1" dirty="0">
                <a:solidFill>
                  <a:schemeClr val="bg1"/>
                </a:solidFill>
              </a:rPr>
              <a:t>Promise</a:t>
            </a:r>
            <a:r>
              <a:rPr lang="zh-CN" altLang="en" sz="2400" b="1" dirty="0">
                <a:solidFill>
                  <a:schemeClr val="bg1"/>
                </a:solidFill>
              </a:rPr>
              <a:t>，</a:t>
            </a:r>
            <a:r>
              <a:rPr lang="zh-CN" altLang="en-US" sz="2400" b="1" dirty="0">
                <a:solidFill>
                  <a:schemeClr val="bg1"/>
                </a:solidFill>
              </a:rPr>
              <a:t>简单说就是一个容器，里面保存着某个未来才会结束的事件（通常是一个异步操作）的结果。可以说</a:t>
            </a:r>
            <a:r>
              <a:rPr lang="en" altLang="zh-CN" sz="2400" b="1" dirty="0">
                <a:solidFill>
                  <a:schemeClr val="bg1"/>
                </a:solidFill>
              </a:rPr>
              <a:t>Promise </a:t>
            </a:r>
            <a:r>
              <a:rPr lang="zh-CN" altLang="en-US" sz="2400" b="1" dirty="0">
                <a:solidFill>
                  <a:schemeClr val="bg1"/>
                </a:solidFill>
              </a:rPr>
              <a:t>的出现完美的解决了回调地狱</a:t>
            </a:r>
            <a:r>
              <a:rPr lang="en-US" altLang="zh-CN" sz="2400" b="1" dirty="0">
                <a:solidFill>
                  <a:schemeClr val="bg1"/>
                </a:solidFill>
              </a:rPr>
              <a:t>, </a:t>
            </a:r>
            <a:r>
              <a:rPr lang="zh-CN" altLang="en-US" sz="2400" b="1" dirty="0">
                <a:solidFill>
                  <a:schemeClr val="bg1"/>
                </a:solidFill>
              </a:rPr>
              <a:t>有了 </a:t>
            </a:r>
            <a:r>
              <a:rPr lang="en" altLang="zh-CN" sz="2400" b="1" dirty="0">
                <a:solidFill>
                  <a:schemeClr val="bg1"/>
                </a:solidFill>
              </a:rPr>
              <a:t>Promise </a:t>
            </a:r>
            <a:r>
              <a:rPr lang="zh-CN" altLang="en-US" sz="2400" b="1" dirty="0">
                <a:solidFill>
                  <a:schemeClr val="bg1"/>
                </a:solidFill>
              </a:rPr>
              <a:t>对象，就可以将异步操作以同步操作的流程表达出来，避免了层层嵌套的回调函数。此外，</a:t>
            </a:r>
            <a:r>
              <a:rPr lang="en" altLang="zh-CN" sz="2400" b="1" dirty="0">
                <a:solidFill>
                  <a:schemeClr val="bg1"/>
                </a:solidFill>
              </a:rPr>
              <a:t>Promise </a:t>
            </a:r>
            <a:r>
              <a:rPr lang="zh-CN" altLang="en-US" sz="2400" b="1" dirty="0">
                <a:solidFill>
                  <a:schemeClr val="bg1"/>
                </a:solidFill>
              </a:rPr>
              <a:t>对象提供统一的接口，使得控制异步操作更加容易。</a:t>
            </a:r>
          </a:p>
          <a:p>
            <a:endParaRPr kumimoji="1" lang="zh-CN" altLang="en-US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3BB6D71-6475-F44C-AC41-496FD14573F4}"/>
              </a:ext>
            </a:extLst>
          </p:cNvPr>
          <p:cNvSpPr/>
          <p:nvPr/>
        </p:nvSpPr>
        <p:spPr>
          <a:xfrm>
            <a:off x="527148" y="6353308"/>
            <a:ext cx="3137397" cy="3825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CN" altLang="zh-CN" sz="1400">
                <a:solidFill>
                  <a:schemeClr val="bg1"/>
                </a:solidFill>
              </a:rPr>
              <a:t>张跑跑</a:t>
            </a:r>
            <a:r>
              <a:rPr lang="zh-CN" altLang="en-US" sz="1400" dirty="0">
                <a:solidFill>
                  <a:schemeClr val="bg1"/>
                </a:solidFill>
              </a:rPr>
              <a:t>  </a:t>
            </a:r>
            <a:r>
              <a:rPr lang="en-US" altLang="zh-CN" sz="1400" dirty="0" err="1">
                <a:solidFill>
                  <a:schemeClr val="bg1"/>
                </a:solidFill>
              </a:rPr>
              <a:t>一个热爱生活和代码的程序猿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19077E5-BB8D-394D-9D0E-4D40219EB876}"/>
              </a:ext>
            </a:extLst>
          </p:cNvPr>
          <p:cNvSpPr txBox="1">
            <a:spLocks/>
          </p:cNvSpPr>
          <p:nvPr/>
        </p:nvSpPr>
        <p:spPr>
          <a:xfrm>
            <a:off x="527148" y="122151"/>
            <a:ext cx="6671093" cy="5232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b="1" dirty="0">
                <a:solidFill>
                  <a:schemeClr val="bg1"/>
                </a:solidFill>
                <a:latin typeface="+mn-lt"/>
              </a:rPr>
              <a:t>1.</a:t>
            </a:r>
            <a:r>
              <a:rPr lang="zh-CN" altLang="en-US" sz="36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zh-CN" sz="3600" b="1" dirty="0">
                <a:solidFill>
                  <a:schemeClr val="bg1"/>
                </a:solidFill>
                <a:latin typeface="+mn-lt"/>
              </a:rPr>
              <a:t>Promise</a:t>
            </a:r>
            <a:r>
              <a:rPr lang="zh-CN" altLang="en-US" sz="3600" b="1" dirty="0">
                <a:solidFill>
                  <a:schemeClr val="bg1"/>
                </a:solidFill>
                <a:latin typeface="+mn-lt"/>
              </a:rPr>
              <a:t> 是什么？</a:t>
            </a:r>
            <a:endParaRPr lang="en-CN" sz="3600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95285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Triangle 9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13">
            <a:extLst>
              <a:ext uri="{FF2B5EF4-FFF2-40B4-BE49-F238E27FC236}">
                <a16:creationId xmlns:a16="http://schemas.microsoft.com/office/drawing/2014/main" id="{BDF0D3DE-EC74-4C9F-AFA1-DC5CE5236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5E074655-E206-5E46-A8B3-8CB6140CB64C}"/>
              </a:ext>
            </a:extLst>
          </p:cNvPr>
          <p:cNvSpPr txBox="1"/>
          <p:nvPr/>
        </p:nvSpPr>
        <p:spPr>
          <a:xfrm>
            <a:off x="1496062" y="1208952"/>
            <a:ext cx="872657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咋一看可能无从下手，但如果你知道 </a:t>
            </a:r>
            <a:r>
              <a:rPr lang="en-US" altLang="zh-CN" sz="2400" b="1" dirty="0">
                <a:solidFill>
                  <a:schemeClr val="bg1"/>
                </a:solidFill>
              </a:rPr>
              <a:t>Promises/A+</a:t>
            </a:r>
            <a:r>
              <a:rPr lang="zh-CN" altLang="en-US" sz="2400" b="1" dirty="0">
                <a:solidFill>
                  <a:schemeClr val="bg1"/>
                </a:solidFill>
              </a:rPr>
              <a:t> 规范，跟随着这一规范一步一步地实现，你会发现，原来实现一个 </a:t>
            </a:r>
            <a:r>
              <a:rPr lang="en" altLang="zh-CN" sz="2400" b="1" dirty="0">
                <a:solidFill>
                  <a:schemeClr val="bg1"/>
                </a:solidFill>
              </a:rPr>
              <a:t>Promise </a:t>
            </a:r>
            <a:r>
              <a:rPr lang="zh-CN" altLang="en-US" sz="2400" b="1" dirty="0">
                <a:solidFill>
                  <a:schemeClr val="bg1"/>
                </a:solidFill>
              </a:rPr>
              <a:t>是如此的简单。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endParaRPr lang="en-US" altLang="zh-CN" sz="2400" b="1" dirty="0">
              <a:solidFill>
                <a:schemeClr val="bg1"/>
              </a:solidFill>
            </a:endParaRPr>
          </a:p>
          <a:p>
            <a:r>
              <a:rPr lang="en" altLang="zh-CN" sz="2400" b="1" dirty="0">
                <a:solidFill>
                  <a:schemeClr val="bg1"/>
                </a:solidFill>
              </a:rPr>
              <a:t>Promise</a:t>
            </a:r>
            <a:r>
              <a:rPr lang="zh-CN" altLang="en-US" sz="2400" b="1" dirty="0">
                <a:solidFill>
                  <a:schemeClr val="bg1"/>
                </a:solidFill>
              </a:rPr>
              <a:t> 规范最早由社区提出，其中普遍接受的是由</a:t>
            </a:r>
            <a:r>
              <a:rPr lang="en-US" altLang="zh-CN" sz="2400" b="1" dirty="0" err="1">
                <a:solidFill>
                  <a:schemeClr val="bg1"/>
                </a:solidFill>
              </a:rPr>
              <a:t>Commonjs</a:t>
            </a:r>
            <a:r>
              <a:rPr lang="zh-CN" altLang="en-US" sz="2400" b="1" dirty="0">
                <a:solidFill>
                  <a:schemeClr val="bg1"/>
                </a:solidFill>
              </a:rPr>
              <a:t> 提出的 </a:t>
            </a:r>
            <a:r>
              <a:rPr lang="en-US" altLang="zh-CN" sz="2400" b="1" dirty="0">
                <a:solidFill>
                  <a:schemeClr val="bg1"/>
                </a:solidFill>
              </a:rPr>
              <a:t>Promises/A</a:t>
            </a:r>
            <a:r>
              <a:rPr lang="zh-CN" altLang="en-US" sz="2400" b="1" dirty="0">
                <a:solidFill>
                  <a:schemeClr val="bg1"/>
                </a:solidFill>
              </a:rPr>
              <a:t> 规范。但是这一规范仍然存在一些不足，因此后来社区基于这一规范提出了 </a:t>
            </a:r>
            <a:r>
              <a:rPr lang="en-US" altLang="zh-CN" sz="2400" b="1" dirty="0">
                <a:solidFill>
                  <a:schemeClr val="bg1"/>
                </a:solidFill>
              </a:rPr>
              <a:t>plus </a:t>
            </a:r>
            <a:r>
              <a:rPr lang="zh-CN" altLang="en-US" sz="2400" b="1" dirty="0">
                <a:solidFill>
                  <a:schemeClr val="bg1"/>
                </a:solidFill>
              </a:rPr>
              <a:t>规范，即 </a:t>
            </a:r>
            <a:r>
              <a:rPr lang="en-US" altLang="zh-CN" sz="2400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Promises/A+ </a:t>
            </a:r>
            <a:r>
              <a:rPr lang="zh-CN" altLang="en-US" sz="2400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规范</a:t>
            </a:r>
            <a:r>
              <a:rPr lang="zh-CN" altLang="en-US" sz="2400" b="1" dirty="0">
                <a:solidFill>
                  <a:schemeClr val="bg1"/>
                </a:solidFill>
              </a:rPr>
              <a:t>，这一规范得到了社区的一致认可。</a:t>
            </a:r>
            <a:r>
              <a:rPr lang="en-US" altLang="zh-CN" sz="2400" b="1" dirty="0">
                <a:solidFill>
                  <a:schemeClr val="bg1"/>
                </a:solidFill>
              </a:rPr>
              <a:t>ES6</a:t>
            </a:r>
            <a:r>
              <a:rPr lang="zh-CN" altLang="en-US" sz="2400" b="1" dirty="0">
                <a:solidFill>
                  <a:schemeClr val="bg1"/>
                </a:solidFill>
              </a:rPr>
              <a:t> 中的 </a:t>
            </a:r>
            <a:r>
              <a:rPr lang="en-US" altLang="zh-CN" sz="2400" b="1" dirty="0">
                <a:solidFill>
                  <a:schemeClr val="bg1"/>
                </a:solidFill>
              </a:rPr>
              <a:t>Promise</a:t>
            </a:r>
            <a:r>
              <a:rPr lang="zh-CN" altLang="en-US" sz="2400" b="1" dirty="0">
                <a:solidFill>
                  <a:schemeClr val="bg1"/>
                </a:solidFill>
              </a:rPr>
              <a:t> 就是基于此规范为标准实现的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endParaRPr lang="en-US" altLang="zh-CN" sz="2400" b="1" dirty="0">
              <a:solidFill>
                <a:schemeClr val="bg1"/>
              </a:solidFill>
            </a:endParaRPr>
          </a:p>
          <a:p>
            <a:r>
              <a:rPr lang="en-US" altLang="zh-CN" sz="2400" b="1" dirty="0">
                <a:solidFill>
                  <a:schemeClr val="bg1"/>
                </a:solidFill>
                <a:hlinkClick r:id="rId4"/>
              </a:rPr>
              <a:t>Promises/A+</a:t>
            </a:r>
            <a:r>
              <a:rPr lang="zh-CN" altLang="en-US" sz="2400" b="1" dirty="0">
                <a:solidFill>
                  <a:schemeClr val="bg1"/>
                </a:solidFill>
                <a:hlinkClick r:id="rId4"/>
              </a:rPr>
              <a:t> 原文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r>
              <a:rPr lang="en-US" altLang="zh-CN" sz="2400" b="1" dirty="0">
                <a:solidFill>
                  <a:schemeClr val="bg1"/>
                </a:solidFill>
                <a:hlinkClick r:id="rId5"/>
              </a:rPr>
              <a:t>Promises/A+</a:t>
            </a:r>
            <a:r>
              <a:rPr lang="zh-CN" altLang="en-US" sz="2400" b="1" dirty="0">
                <a:solidFill>
                  <a:schemeClr val="bg1"/>
                </a:solidFill>
                <a:hlinkClick r:id="rId5"/>
              </a:rPr>
              <a:t> 规范（中文翻译）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3BB6D71-6475-F44C-AC41-496FD14573F4}"/>
              </a:ext>
            </a:extLst>
          </p:cNvPr>
          <p:cNvSpPr/>
          <p:nvPr/>
        </p:nvSpPr>
        <p:spPr>
          <a:xfrm>
            <a:off x="527148" y="6353308"/>
            <a:ext cx="3137397" cy="3825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CN" altLang="zh-CN" sz="1400">
                <a:solidFill>
                  <a:schemeClr val="bg1"/>
                </a:solidFill>
              </a:rPr>
              <a:t>张跑跑</a:t>
            </a:r>
            <a:r>
              <a:rPr lang="zh-CN" altLang="en-US" sz="1400" dirty="0">
                <a:solidFill>
                  <a:schemeClr val="bg1"/>
                </a:solidFill>
              </a:rPr>
              <a:t>  </a:t>
            </a:r>
            <a:r>
              <a:rPr lang="en-US" altLang="zh-CN" sz="1400" dirty="0" err="1">
                <a:solidFill>
                  <a:schemeClr val="bg1"/>
                </a:solidFill>
              </a:rPr>
              <a:t>一个热爱生活和代码的程序猿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19077E5-BB8D-394D-9D0E-4D40219EB876}"/>
              </a:ext>
            </a:extLst>
          </p:cNvPr>
          <p:cNvSpPr txBox="1">
            <a:spLocks/>
          </p:cNvSpPr>
          <p:nvPr/>
        </p:nvSpPr>
        <p:spPr>
          <a:xfrm>
            <a:off x="527148" y="122151"/>
            <a:ext cx="6671093" cy="5232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b="1" dirty="0">
                <a:solidFill>
                  <a:schemeClr val="bg1"/>
                </a:solidFill>
                <a:latin typeface="+mn-lt"/>
              </a:rPr>
              <a:t>2.</a:t>
            </a:r>
            <a:r>
              <a:rPr lang="zh-CN" altLang="en-US" sz="36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zh-CN" sz="3600" b="1" dirty="0">
                <a:solidFill>
                  <a:schemeClr val="bg1"/>
                </a:solidFill>
                <a:latin typeface="+mn-lt"/>
              </a:rPr>
              <a:t>Promises/A+</a:t>
            </a:r>
            <a:r>
              <a:rPr lang="zh-CN" altLang="en-US" sz="3600" b="1" dirty="0">
                <a:solidFill>
                  <a:schemeClr val="bg1"/>
                </a:solidFill>
                <a:latin typeface="+mn-lt"/>
              </a:rPr>
              <a:t> 规范</a:t>
            </a:r>
            <a:endParaRPr lang="en-CN" sz="3600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63730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Triangle 9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13">
            <a:extLst>
              <a:ext uri="{FF2B5EF4-FFF2-40B4-BE49-F238E27FC236}">
                <a16:creationId xmlns:a16="http://schemas.microsoft.com/office/drawing/2014/main" id="{BDF0D3DE-EC74-4C9F-AFA1-DC5CE5236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5E074655-E206-5E46-A8B3-8CB6140CB64C}"/>
              </a:ext>
            </a:extLst>
          </p:cNvPr>
          <p:cNvSpPr txBox="1"/>
          <p:nvPr/>
        </p:nvSpPr>
        <p:spPr>
          <a:xfrm>
            <a:off x="1485571" y="1379407"/>
            <a:ext cx="7598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完全参照 </a:t>
            </a:r>
            <a:r>
              <a:rPr lang="en-US" altLang="zh-CN" sz="2400" b="1" dirty="0">
                <a:solidFill>
                  <a:schemeClr val="bg1"/>
                </a:solidFill>
              </a:rPr>
              <a:t>Promises/A+</a:t>
            </a:r>
            <a:r>
              <a:rPr lang="zh-CN" altLang="en-US" sz="2400" b="1" dirty="0">
                <a:solidFill>
                  <a:schemeClr val="bg1"/>
                </a:solidFill>
              </a:rPr>
              <a:t> 规范来实现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3BB6D71-6475-F44C-AC41-496FD14573F4}"/>
              </a:ext>
            </a:extLst>
          </p:cNvPr>
          <p:cNvSpPr/>
          <p:nvPr/>
        </p:nvSpPr>
        <p:spPr>
          <a:xfrm>
            <a:off x="527148" y="6353308"/>
            <a:ext cx="3137397" cy="3825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CN" altLang="zh-CN" sz="1400">
                <a:solidFill>
                  <a:schemeClr val="bg1"/>
                </a:solidFill>
              </a:rPr>
              <a:t>张跑跑</a:t>
            </a:r>
            <a:r>
              <a:rPr lang="zh-CN" altLang="en-US" sz="1400" dirty="0">
                <a:solidFill>
                  <a:schemeClr val="bg1"/>
                </a:solidFill>
              </a:rPr>
              <a:t>  </a:t>
            </a:r>
            <a:r>
              <a:rPr lang="en-US" altLang="zh-CN" sz="1400" dirty="0" err="1">
                <a:solidFill>
                  <a:schemeClr val="bg1"/>
                </a:solidFill>
              </a:rPr>
              <a:t>一个热爱生活和代码的程序猿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19077E5-BB8D-394D-9D0E-4D40219EB876}"/>
              </a:ext>
            </a:extLst>
          </p:cNvPr>
          <p:cNvSpPr txBox="1">
            <a:spLocks/>
          </p:cNvSpPr>
          <p:nvPr/>
        </p:nvSpPr>
        <p:spPr>
          <a:xfrm>
            <a:off x="527148" y="122151"/>
            <a:ext cx="6671093" cy="5232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b="1" dirty="0">
                <a:solidFill>
                  <a:schemeClr val="bg1"/>
                </a:solidFill>
                <a:latin typeface="+mn-lt"/>
              </a:rPr>
              <a:t>3.</a:t>
            </a:r>
            <a:r>
              <a:rPr lang="zh-CN" altLang="en-US" sz="3600" b="1" dirty="0">
                <a:solidFill>
                  <a:schemeClr val="bg1"/>
                </a:solidFill>
                <a:latin typeface="+mn-lt"/>
              </a:rPr>
              <a:t> 手写基础版 </a:t>
            </a:r>
            <a:r>
              <a:rPr lang="en-US" altLang="zh-CN" sz="3600" b="1" dirty="0">
                <a:solidFill>
                  <a:schemeClr val="bg1"/>
                </a:solidFill>
                <a:latin typeface="+mn-lt"/>
              </a:rPr>
              <a:t>Promise</a:t>
            </a:r>
            <a:endParaRPr lang="en-CN" sz="3600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54456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Triangle 9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13">
            <a:extLst>
              <a:ext uri="{FF2B5EF4-FFF2-40B4-BE49-F238E27FC236}">
                <a16:creationId xmlns:a16="http://schemas.microsoft.com/office/drawing/2014/main" id="{BDF0D3DE-EC74-4C9F-AFA1-DC5CE5236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5E074655-E206-5E46-A8B3-8CB6140CB64C}"/>
              </a:ext>
            </a:extLst>
          </p:cNvPr>
          <p:cNvSpPr txBox="1"/>
          <p:nvPr/>
        </p:nvSpPr>
        <p:spPr>
          <a:xfrm>
            <a:off x="1485571" y="1379407"/>
            <a:ext cx="7598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完全参照 </a:t>
            </a:r>
            <a:r>
              <a:rPr lang="en-US" altLang="zh-CN" sz="2400" b="1" dirty="0">
                <a:solidFill>
                  <a:schemeClr val="bg1"/>
                </a:solidFill>
              </a:rPr>
              <a:t>Promises/A+</a:t>
            </a:r>
            <a:r>
              <a:rPr lang="zh-CN" altLang="en-US" sz="2400" b="1" dirty="0">
                <a:solidFill>
                  <a:schemeClr val="bg1"/>
                </a:solidFill>
              </a:rPr>
              <a:t> 规范来实现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3BB6D71-6475-F44C-AC41-496FD14573F4}"/>
              </a:ext>
            </a:extLst>
          </p:cNvPr>
          <p:cNvSpPr/>
          <p:nvPr/>
        </p:nvSpPr>
        <p:spPr>
          <a:xfrm>
            <a:off x="527148" y="6353308"/>
            <a:ext cx="3137397" cy="3825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CN" altLang="zh-CN" sz="1400">
                <a:solidFill>
                  <a:schemeClr val="bg1"/>
                </a:solidFill>
              </a:rPr>
              <a:t>张跑跑</a:t>
            </a:r>
            <a:r>
              <a:rPr lang="zh-CN" altLang="en-US" sz="1400" dirty="0">
                <a:solidFill>
                  <a:schemeClr val="bg1"/>
                </a:solidFill>
              </a:rPr>
              <a:t>  </a:t>
            </a:r>
            <a:r>
              <a:rPr lang="en-US" altLang="zh-CN" sz="1400" dirty="0" err="1">
                <a:solidFill>
                  <a:schemeClr val="bg1"/>
                </a:solidFill>
              </a:rPr>
              <a:t>一个热爱生活和代码的程序猿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19077E5-BB8D-394D-9D0E-4D40219EB876}"/>
              </a:ext>
            </a:extLst>
          </p:cNvPr>
          <p:cNvSpPr txBox="1">
            <a:spLocks/>
          </p:cNvSpPr>
          <p:nvPr/>
        </p:nvSpPr>
        <p:spPr>
          <a:xfrm>
            <a:off x="527148" y="122151"/>
            <a:ext cx="6671093" cy="5232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b="1" dirty="0">
                <a:solidFill>
                  <a:schemeClr val="bg1"/>
                </a:solidFill>
                <a:latin typeface="+mn-lt"/>
              </a:rPr>
              <a:t>4.</a:t>
            </a:r>
            <a:r>
              <a:rPr lang="zh-CN" altLang="en-US" sz="3600" b="1" dirty="0">
                <a:solidFill>
                  <a:schemeClr val="bg1"/>
                </a:solidFill>
                <a:latin typeface="+mn-lt"/>
              </a:rPr>
              <a:t> 手写完整版 </a:t>
            </a:r>
            <a:r>
              <a:rPr lang="en-US" altLang="zh-CN" sz="3600" b="1" dirty="0">
                <a:solidFill>
                  <a:schemeClr val="bg1"/>
                </a:solidFill>
                <a:latin typeface="+mn-lt"/>
              </a:rPr>
              <a:t>Promise</a:t>
            </a:r>
            <a:endParaRPr lang="en-CN" sz="3600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8210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Triangle 9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13">
            <a:extLst>
              <a:ext uri="{FF2B5EF4-FFF2-40B4-BE49-F238E27FC236}">
                <a16:creationId xmlns:a16="http://schemas.microsoft.com/office/drawing/2014/main" id="{BDF0D3DE-EC74-4C9F-AFA1-DC5CE5236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5E074655-E206-5E46-A8B3-8CB6140CB64C}"/>
              </a:ext>
            </a:extLst>
          </p:cNvPr>
          <p:cNvSpPr txBox="1"/>
          <p:nvPr/>
        </p:nvSpPr>
        <p:spPr>
          <a:xfrm>
            <a:off x="1485571" y="1547753"/>
            <a:ext cx="7598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1.</a:t>
            </a:r>
            <a:r>
              <a:rPr lang="zh-CN" altLang="en-US" sz="2400" b="1" dirty="0">
                <a:solidFill>
                  <a:schemeClr val="bg1"/>
                </a:solidFill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</a:rPr>
              <a:t>ES6</a:t>
            </a:r>
            <a:r>
              <a:rPr lang="zh-CN" altLang="en-US" sz="2400" b="1" dirty="0">
                <a:solidFill>
                  <a:schemeClr val="bg1"/>
                </a:solidFill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</a:rPr>
              <a:t>Promise</a:t>
            </a:r>
            <a:r>
              <a:rPr lang="zh-CN" altLang="en-US" sz="2400" b="1" dirty="0">
                <a:solidFill>
                  <a:schemeClr val="bg1"/>
                </a:solidFill>
              </a:rPr>
              <a:t> 的实现  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3BB6D71-6475-F44C-AC41-496FD14573F4}"/>
              </a:ext>
            </a:extLst>
          </p:cNvPr>
          <p:cNvSpPr/>
          <p:nvPr/>
        </p:nvSpPr>
        <p:spPr>
          <a:xfrm>
            <a:off x="527148" y="6353308"/>
            <a:ext cx="3137397" cy="3825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CN" altLang="zh-CN" sz="1400">
                <a:solidFill>
                  <a:schemeClr val="bg1"/>
                </a:solidFill>
              </a:rPr>
              <a:t>张跑跑</a:t>
            </a:r>
            <a:r>
              <a:rPr lang="zh-CN" altLang="en-US" sz="1400" dirty="0">
                <a:solidFill>
                  <a:schemeClr val="bg1"/>
                </a:solidFill>
              </a:rPr>
              <a:t>  </a:t>
            </a:r>
            <a:r>
              <a:rPr lang="en-US" altLang="zh-CN" sz="1400" dirty="0" err="1">
                <a:solidFill>
                  <a:schemeClr val="bg1"/>
                </a:solidFill>
              </a:rPr>
              <a:t>一个热爱生活和代码的程序猿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19077E5-BB8D-394D-9D0E-4D40219EB876}"/>
              </a:ext>
            </a:extLst>
          </p:cNvPr>
          <p:cNvSpPr txBox="1">
            <a:spLocks/>
          </p:cNvSpPr>
          <p:nvPr/>
        </p:nvSpPr>
        <p:spPr>
          <a:xfrm>
            <a:off x="527148" y="122151"/>
            <a:ext cx="6671093" cy="5232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+mn-lt"/>
              </a:rPr>
              <a:t>下期补充</a:t>
            </a:r>
            <a:endParaRPr lang="en-CN" sz="3600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50506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Triangle 9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13">
            <a:extLst>
              <a:ext uri="{FF2B5EF4-FFF2-40B4-BE49-F238E27FC236}">
                <a16:creationId xmlns:a16="http://schemas.microsoft.com/office/drawing/2014/main" id="{BDF0D3DE-EC74-4C9F-AFA1-DC5CE5236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5E074655-E206-5E46-A8B3-8CB6140CB64C}"/>
              </a:ext>
            </a:extLst>
          </p:cNvPr>
          <p:cNvSpPr txBox="1"/>
          <p:nvPr/>
        </p:nvSpPr>
        <p:spPr>
          <a:xfrm>
            <a:off x="1601185" y="1206268"/>
            <a:ext cx="7598615" cy="3359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b="1" dirty="0">
                <a:solidFill>
                  <a:schemeClr val="bg1"/>
                </a:solidFill>
              </a:rPr>
              <a:t>手写 </a:t>
            </a:r>
            <a:r>
              <a:rPr lang="en-US" altLang="zh-CN" sz="2400" b="1" dirty="0">
                <a:solidFill>
                  <a:schemeClr val="bg1"/>
                </a:solidFill>
              </a:rPr>
              <a:t>Promise</a:t>
            </a:r>
            <a:r>
              <a:rPr lang="zh-CN" altLang="en-US" sz="2400" b="1" dirty="0">
                <a:solidFill>
                  <a:schemeClr val="bg1"/>
                </a:solidFill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</a:rPr>
              <a:t>——</a:t>
            </a:r>
            <a:r>
              <a:rPr lang="zh-CN" altLang="en-US" sz="2400" b="1" dirty="0">
                <a:solidFill>
                  <a:schemeClr val="bg1"/>
                </a:solidFill>
              </a:rPr>
              <a:t> 已完成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b="1" dirty="0">
                <a:solidFill>
                  <a:schemeClr val="bg1"/>
                </a:solidFill>
              </a:rPr>
              <a:t>手写 防抖节流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b="1" dirty="0">
                <a:solidFill>
                  <a:schemeClr val="bg1"/>
                </a:solidFill>
              </a:rPr>
              <a:t>手写模板引擎 </a:t>
            </a:r>
            <a:r>
              <a:rPr lang="en-US" altLang="zh-CN" sz="2400" b="1" dirty="0">
                <a:solidFill>
                  <a:schemeClr val="bg1"/>
                </a:solidFill>
              </a:rPr>
              <a:t>——</a:t>
            </a:r>
            <a:r>
              <a:rPr lang="zh-CN" altLang="en-US" sz="2400" b="1" dirty="0">
                <a:solidFill>
                  <a:schemeClr val="bg1"/>
                </a:solidFill>
              </a:rPr>
              <a:t> 已完成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b="1" dirty="0">
                <a:solidFill>
                  <a:schemeClr val="bg1"/>
                </a:solidFill>
              </a:rPr>
              <a:t>手写发布订阅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b="1" dirty="0">
                <a:solidFill>
                  <a:schemeClr val="bg1"/>
                </a:solidFill>
              </a:rPr>
              <a:t>手写 </a:t>
            </a:r>
            <a:r>
              <a:rPr lang="en-US" altLang="zh-CN" sz="2400" b="1" dirty="0">
                <a:solidFill>
                  <a:schemeClr val="bg1"/>
                </a:solidFill>
              </a:rPr>
              <a:t>ES5</a:t>
            </a:r>
            <a:r>
              <a:rPr lang="zh-CN" altLang="en-US" sz="2400" b="1" dirty="0">
                <a:solidFill>
                  <a:schemeClr val="bg1"/>
                </a:solidFill>
              </a:rPr>
              <a:t> 实现 </a:t>
            </a:r>
            <a:r>
              <a:rPr lang="en-US" altLang="zh-CN" sz="2400" b="1" dirty="0">
                <a:solidFill>
                  <a:schemeClr val="bg1"/>
                </a:solidFill>
              </a:rPr>
              <a:t>ES6</a:t>
            </a:r>
            <a:r>
              <a:rPr lang="zh-CN" altLang="en-US" sz="2400" b="1" dirty="0">
                <a:solidFill>
                  <a:schemeClr val="bg1"/>
                </a:solidFill>
              </a:rPr>
              <a:t> 类的继承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b="1" dirty="0">
                <a:solidFill>
                  <a:schemeClr val="bg1"/>
                </a:solidFill>
              </a:rPr>
              <a:t>手写 </a:t>
            </a:r>
            <a:r>
              <a:rPr lang="en-US" altLang="zh-CN" sz="2400" b="1" dirty="0">
                <a:solidFill>
                  <a:schemeClr val="bg1"/>
                </a:solidFill>
              </a:rPr>
              <a:t>apply</a:t>
            </a:r>
            <a:r>
              <a:rPr lang="zh-CN" altLang="en-US" sz="2400" b="1" dirty="0">
                <a:solidFill>
                  <a:schemeClr val="bg1"/>
                </a:solidFill>
              </a:rPr>
              <a:t>、</a:t>
            </a:r>
            <a:r>
              <a:rPr lang="en-US" altLang="zh-CN" sz="2400" b="1" dirty="0">
                <a:solidFill>
                  <a:schemeClr val="bg1"/>
                </a:solidFill>
              </a:rPr>
              <a:t>call</a:t>
            </a:r>
            <a:r>
              <a:rPr lang="zh-CN" altLang="en-US" sz="2400" b="1" dirty="0">
                <a:solidFill>
                  <a:schemeClr val="bg1"/>
                </a:solidFill>
              </a:rPr>
              <a:t> 和 </a:t>
            </a:r>
            <a:r>
              <a:rPr lang="en-US" altLang="zh-CN" sz="2400" b="1" dirty="0">
                <a:solidFill>
                  <a:schemeClr val="bg1"/>
                </a:solidFill>
              </a:rPr>
              <a:t>bind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3BB6D71-6475-F44C-AC41-496FD14573F4}"/>
              </a:ext>
            </a:extLst>
          </p:cNvPr>
          <p:cNvSpPr/>
          <p:nvPr/>
        </p:nvSpPr>
        <p:spPr>
          <a:xfrm>
            <a:off x="527148" y="6353308"/>
            <a:ext cx="3137397" cy="3825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CN" altLang="zh-CN" sz="1400">
                <a:solidFill>
                  <a:schemeClr val="bg1"/>
                </a:solidFill>
              </a:rPr>
              <a:t>张跑跑</a:t>
            </a:r>
            <a:r>
              <a:rPr lang="zh-CN" altLang="en-US" sz="1400" dirty="0">
                <a:solidFill>
                  <a:schemeClr val="bg1"/>
                </a:solidFill>
              </a:rPr>
              <a:t>  </a:t>
            </a:r>
            <a:r>
              <a:rPr lang="en-US" altLang="zh-CN" sz="1400" dirty="0" err="1">
                <a:solidFill>
                  <a:schemeClr val="bg1"/>
                </a:solidFill>
              </a:rPr>
              <a:t>一个热爱生活和代码的程序猿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19077E5-BB8D-394D-9D0E-4D40219EB876}"/>
              </a:ext>
            </a:extLst>
          </p:cNvPr>
          <p:cNvSpPr txBox="1">
            <a:spLocks/>
          </p:cNvSpPr>
          <p:nvPr/>
        </p:nvSpPr>
        <p:spPr>
          <a:xfrm>
            <a:off x="527148" y="122151"/>
            <a:ext cx="6671093" cy="5232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+mn-lt"/>
              </a:rPr>
              <a:t>手写轮子系列</a:t>
            </a:r>
            <a:endParaRPr lang="en-CN" sz="3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9919823-258C-B24C-80D3-D31D3AA6DD87}"/>
              </a:ext>
            </a:extLst>
          </p:cNvPr>
          <p:cNvSpPr txBox="1"/>
          <p:nvPr/>
        </p:nvSpPr>
        <p:spPr>
          <a:xfrm>
            <a:off x="1057028" y="4888505"/>
            <a:ext cx="9537400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喜欢的话求关注求点赞求分享求一键三连，你的支持是我最大的动力，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关于手写系列，也欢迎大家投稿</a:t>
            </a:r>
            <a:endParaRPr lang="en-US" altLang="zh-C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908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8386</TotalTime>
  <Words>451</Words>
  <Application>Microsoft Macintosh PowerPoint</Application>
  <PresentationFormat>宽屏</PresentationFormat>
  <Paragraphs>44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聊聊 Promise</vt:lpstr>
      <vt:lpstr>聊聊 Promise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微前端 交流</dc:title>
  <dc:creator>T190796</dc:creator>
  <cp:lastModifiedBy>T190796</cp:lastModifiedBy>
  <cp:revision>39</cp:revision>
  <dcterms:created xsi:type="dcterms:W3CDTF">2021-06-06T22:55:14Z</dcterms:created>
  <dcterms:modified xsi:type="dcterms:W3CDTF">2021-10-19T11:29:41Z</dcterms:modified>
</cp:coreProperties>
</file>