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58" r:id="rId4"/>
    <p:sldId id="259" r:id="rId5"/>
    <p:sldId id="261" r:id="rId6"/>
    <p:sldId id="262" r:id="rId7"/>
    <p:sldId id="271" r:id="rId8"/>
    <p:sldId id="273" r:id="rId9"/>
    <p:sldId id="274" r:id="rId10"/>
    <p:sldId id="275" r:id="rId11"/>
    <p:sldId id="264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9119BE4-4867-4B7B-8E89-AACE1957CFCA}">
          <p14:sldIdLst>
            <p14:sldId id="256"/>
            <p14:sldId id="267"/>
            <p14:sldId id="258"/>
            <p14:sldId id="259"/>
            <p14:sldId id="261"/>
            <p14:sldId id="262"/>
            <p14:sldId id="271"/>
            <p14:sldId id="273"/>
            <p14:sldId id="274"/>
            <p14:sldId id="275"/>
            <p14:sldId id="264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32D6D-2DC8-4D77-BB6B-4618D4C328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D62A07-32C3-4454-ACB2-9FCDF922342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D08C091A-A45B-44C1-8833-E1EA75BAFC4C}" type="parTrans" cxnId="{6D10AAB4-2000-4282-B480-9A1B77A04C0F}">
      <dgm:prSet/>
      <dgm:spPr/>
      <dgm:t>
        <a:bodyPr/>
        <a:lstStyle/>
        <a:p>
          <a:endParaRPr lang="fr-FR"/>
        </a:p>
      </dgm:t>
    </dgm:pt>
    <dgm:pt modelId="{104E7702-0228-4F3F-B425-76AFE3ABC1A0}" type="sibTrans" cxnId="{6D10AAB4-2000-4282-B480-9A1B77A04C0F}">
      <dgm:prSet/>
      <dgm:spPr/>
      <dgm:t>
        <a:bodyPr/>
        <a:lstStyle/>
        <a:p>
          <a:endParaRPr lang="fr-FR"/>
        </a:p>
      </dgm:t>
    </dgm:pt>
    <dgm:pt modelId="{2CFF59A2-54CE-4B20-A3FA-95EBF7F86DEA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328A374E-F7D4-4768-B100-220463816FBD}" type="parTrans" cxnId="{3143EBD7-91F7-4CC5-AD87-D77361042002}">
      <dgm:prSet/>
      <dgm:spPr/>
      <dgm:t>
        <a:bodyPr/>
        <a:lstStyle/>
        <a:p>
          <a:endParaRPr lang="fr-FR"/>
        </a:p>
      </dgm:t>
    </dgm:pt>
    <dgm:pt modelId="{7C849003-3B55-45F7-A376-1761F0D75945}" type="sibTrans" cxnId="{3143EBD7-91F7-4CC5-AD87-D77361042002}">
      <dgm:prSet/>
      <dgm:spPr/>
      <dgm:t>
        <a:bodyPr/>
        <a:lstStyle/>
        <a:p>
          <a:endParaRPr lang="fr-FR"/>
        </a:p>
      </dgm:t>
    </dgm:pt>
    <dgm:pt modelId="{E1A35B00-AE07-41BE-8049-742BF616E018}">
      <dgm:prSet phldrT="[Texte]"/>
      <dgm:spPr/>
      <dgm:t>
        <a:bodyPr/>
        <a:lstStyle/>
        <a:p>
          <a:r>
            <a:rPr lang="fr-FR" dirty="0"/>
            <a:t>Répartition des Tâches</a:t>
          </a:r>
        </a:p>
      </dgm:t>
    </dgm:pt>
    <dgm:pt modelId="{A0909896-DBD6-4CBC-A60F-5162A723A091}" type="parTrans" cxnId="{B93063E1-6AF9-4209-B47E-6A6FDDBA327D}">
      <dgm:prSet/>
      <dgm:spPr/>
      <dgm:t>
        <a:bodyPr/>
        <a:lstStyle/>
        <a:p>
          <a:endParaRPr lang="fr-FR"/>
        </a:p>
      </dgm:t>
    </dgm:pt>
    <dgm:pt modelId="{52C94175-8616-4AE0-86EA-C0CD7312997C}" type="sibTrans" cxnId="{B93063E1-6AF9-4209-B47E-6A6FDDBA327D}">
      <dgm:prSet/>
      <dgm:spPr/>
      <dgm:t>
        <a:bodyPr/>
        <a:lstStyle/>
        <a:p>
          <a:endParaRPr lang="fr-FR"/>
        </a:p>
      </dgm:t>
    </dgm:pt>
    <dgm:pt modelId="{5CA9BDC4-BE9E-4C94-B772-0433AD4FC1D8}">
      <dgm:prSet phldrT="[Texte]"/>
      <dgm:spPr/>
      <dgm:t>
        <a:bodyPr/>
        <a:lstStyle/>
        <a:p>
          <a:r>
            <a:rPr lang="fr-FR" dirty="0"/>
            <a:t>Réalisations</a:t>
          </a:r>
        </a:p>
      </dgm:t>
    </dgm:pt>
    <dgm:pt modelId="{8E7600F1-5487-43BA-BDEA-2F28033CC939}" type="parTrans" cxnId="{D3677D80-E023-43E2-80A8-CD12E5C40303}">
      <dgm:prSet/>
      <dgm:spPr/>
      <dgm:t>
        <a:bodyPr/>
        <a:lstStyle/>
        <a:p>
          <a:endParaRPr lang="fr-FR"/>
        </a:p>
      </dgm:t>
    </dgm:pt>
    <dgm:pt modelId="{21FFF655-2D6D-4831-BCF5-F61B7AC6DA4F}" type="sibTrans" cxnId="{D3677D80-E023-43E2-80A8-CD12E5C40303}">
      <dgm:prSet/>
      <dgm:spPr/>
      <dgm:t>
        <a:bodyPr/>
        <a:lstStyle/>
        <a:p>
          <a:endParaRPr lang="fr-FR"/>
        </a:p>
      </dgm:t>
    </dgm:pt>
    <dgm:pt modelId="{73525583-DBB8-4A90-87C0-1CCAE7884E4D}">
      <dgm:prSet phldrT="[Texte]"/>
      <dgm:spPr/>
      <dgm:t>
        <a:bodyPr/>
        <a:lstStyle/>
        <a:p>
          <a:r>
            <a:rPr lang="fr-FR" dirty="0"/>
            <a:t>Problèmes Rencontrés</a:t>
          </a:r>
        </a:p>
      </dgm:t>
    </dgm:pt>
    <dgm:pt modelId="{17FAE1AF-1574-45E3-8157-AD480E9A454D}" type="parTrans" cxnId="{BC128A97-D17F-4CAF-ADA1-D73F984E161F}">
      <dgm:prSet/>
      <dgm:spPr/>
      <dgm:t>
        <a:bodyPr/>
        <a:lstStyle/>
        <a:p>
          <a:endParaRPr lang="fr-FR"/>
        </a:p>
      </dgm:t>
    </dgm:pt>
    <dgm:pt modelId="{4F41F37B-B286-4332-8324-E02A116CCB40}" type="sibTrans" cxnId="{BC128A97-D17F-4CAF-ADA1-D73F984E161F}">
      <dgm:prSet/>
      <dgm:spPr/>
      <dgm:t>
        <a:bodyPr/>
        <a:lstStyle/>
        <a:p>
          <a:endParaRPr lang="fr-FR"/>
        </a:p>
      </dgm:t>
    </dgm:pt>
    <dgm:pt modelId="{5F1EB30F-DF4E-4430-955C-6FA2B2E0CBD3}">
      <dgm:prSet phldrT="[Texte]"/>
      <dgm:spPr/>
      <dgm:t>
        <a:bodyPr/>
        <a:lstStyle/>
        <a:p>
          <a:r>
            <a:rPr lang="fr-FR" dirty="0" err="1"/>
            <a:t>Retex</a:t>
          </a:r>
          <a:endParaRPr lang="fr-FR" dirty="0"/>
        </a:p>
      </dgm:t>
    </dgm:pt>
    <dgm:pt modelId="{72DD02B7-FB82-4659-96B5-8C211033E258}" type="parTrans" cxnId="{0AAEB3AD-EE5B-44A6-B453-375744EBD2F2}">
      <dgm:prSet/>
      <dgm:spPr/>
      <dgm:t>
        <a:bodyPr/>
        <a:lstStyle/>
        <a:p>
          <a:endParaRPr lang="fr-FR"/>
        </a:p>
      </dgm:t>
    </dgm:pt>
    <dgm:pt modelId="{D403B3F0-498C-4EFF-9B8D-D527C1F99F86}" type="sibTrans" cxnId="{0AAEB3AD-EE5B-44A6-B453-375744EBD2F2}">
      <dgm:prSet/>
      <dgm:spPr/>
      <dgm:t>
        <a:bodyPr/>
        <a:lstStyle/>
        <a:p>
          <a:endParaRPr lang="fr-FR"/>
        </a:p>
      </dgm:t>
    </dgm:pt>
    <dgm:pt modelId="{00227019-D901-4091-B171-D6E814344497}" type="pres">
      <dgm:prSet presAssocID="{C1632D6D-2DC8-4D77-BB6B-4618D4C32834}" presName="Name0" presStyleCnt="0">
        <dgm:presLayoutVars>
          <dgm:dir/>
          <dgm:resizeHandles val="exact"/>
        </dgm:presLayoutVars>
      </dgm:prSet>
      <dgm:spPr/>
    </dgm:pt>
    <dgm:pt modelId="{B02A200D-D4AE-4D6F-9141-F290C51073C6}" type="pres">
      <dgm:prSet presAssocID="{E2D62A07-32C3-4454-ACB2-9FCDF922342E}" presName="node" presStyleLbl="node1" presStyleIdx="0" presStyleCnt="6">
        <dgm:presLayoutVars>
          <dgm:bulletEnabled val="1"/>
        </dgm:presLayoutVars>
      </dgm:prSet>
      <dgm:spPr/>
    </dgm:pt>
    <dgm:pt modelId="{516CE080-B994-461D-9D1E-78A941F15D3A}" type="pres">
      <dgm:prSet presAssocID="{104E7702-0228-4F3F-B425-76AFE3ABC1A0}" presName="sibTrans" presStyleLbl="sibTrans2D1" presStyleIdx="0" presStyleCnt="5"/>
      <dgm:spPr/>
    </dgm:pt>
    <dgm:pt modelId="{0254B27A-C3D7-43AB-9FCC-48AC8AA76FE5}" type="pres">
      <dgm:prSet presAssocID="{104E7702-0228-4F3F-B425-76AFE3ABC1A0}" presName="connectorText" presStyleLbl="sibTrans2D1" presStyleIdx="0" presStyleCnt="5"/>
      <dgm:spPr/>
    </dgm:pt>
    <dgm:pt modelId="{269F7BB0-B62B-4866-AE3C-B247B025D48A}" type="pres">
      <dgm:prSet presAssocID="{2CFF59A2-54CE-4B20-A3FA-95EBF7F86DEA}" presName="node" presStyleLbl="node1" presStyleIdx="1" presStyleCnt="6">
        <dgm:presLayoutVars>
          <dgm:bulletEnabled val="1"/>
        </dgm:presLayoutVars>
      </dgm:prSet>
      <dgm:spPr/>
    </dgm:pt>
    <dgm:pt modelId="{22C19B58-2A01-40E7-9101-042DD2991CDB}" type="pres">
      <dgm:prSet presAssocID="{7C849003-3B55-45F7-A376-1761F0D75945}" presName="sibTrans" presStyleLbl="sibTrans2D1" presStyleIdx="1" presStyleCnt="5"/>
      <dgm:spPr/>
    </dgm:pt>
    <dgm:pt modelId="{E0DBEB67-D7E2-4CC2-BA46-44E56D3484C1}" type="pres">
      <dgm:prSet presAssocID="{7C849003-3B55-45F7-A376-1761F0D75945}" presName="connectorText" presStyleLbl="sibTrans2D1" presStyleIdx="1" presStyleCnt="5"/>
      <dgm:spPr/>
    </dgm:pt>
    <dgm:pt modelId="{5ED4E671-81F1-46D7-B777-FB87CE344623}" type="pres">
      <dgm:prSet presAssocID="{E1A35B00-AE07-41BE-8049-742BF616E018}" presName="node" presStyleLbl="node1" presStyleIdx="2" presStyleCnt="6">
        <dgm:presLayoutVars>
          <dgm:bulletEnabled val="1"/>
        </dgm:presLayoutVars>
      </dgm:prSet>
      <dgm:spPr/>
    </dgm:pt>
    <dgm:pt modelId="{BEC505DA-BFE9-4E14-9DD6-EFB0F9185907}" type="pres">
      <dgm:prSet presAssocID="{52C94175-8616-4AE0-86EA-C0CD7312997C}" presName="sibTrans" presStyleLbl="sibTrans2D1" presStyleIdx="2" presStyleCnt="5"/>
      <dgm:spPr/>
    </dgm:pt>
    <dgm:pt modelId="{B12CC0F7-E68C-4F6D-B816-FA91425D2D8B}" type="pres">
      <dgm:prSet presAssocID="{52C94175-8616-4AE0-86EA-C0CD7312997C}" presName="connectorText" presStyleLbl="sibTrans2D1" presStyleIdx="2" presStyleCnt="5"/>
      <dgm:spPr/>
    </dgm:pt>
    <dgm:pt modelId="{344E2BC3-5CCD-4C0C-AF70-BDD847FD1C76}" type="pres">
      <dgm:prSet presAssocID="{5CA9BDC4-BE9E-4C94-B772-0433AD4FC1D8}" presName="node" presStyleLbl="node1" presStyleIdx="3" presStyleCnt="6">
        <dgm:presLayoutVars>
          <dgm:bulletEnabled val="1"/>
        </dgm:presLayoutVars>
      </dgm:prSet>
      <dgm:spPr/>
    </dgm:pt>
    <dgm:pt modelId="{74B3867B-E4FA-4B21-8C42-8016A3433289}" type="pres">
      <dgm:prSet presAssocID="{21FFF655-2D6D-4831-BCF5-F61B7AC6DA4F}" presName="sibTrans" presStyleLbl="sibTrans2D1" presStyleIdx="3" presStyleCnt="5"/>
      <dgm:spPr/>
    </dgm:pt>
    <dgm:pt modelId="{ACC2E06B-D44F-4D0A-9CC2-EA96C68AD3AF}" type="pres">
      <dgm:prSet presAssocID="{21FFF655-2D6D-4831-BCF5-F61B7AC6DA4F}" presName="connectorText" presStyleLbl="sibTrans2D1" presStyleIdx="3" presStyleCnt="5"/>
      <dgm:spPr/>
    </dgm:pt>
    <dgm:pt modelId="{43600073-953B-4728-A670-2244E8C3EA51}" type="pres">
      <dgm:prSet presAssocID="{73525583-DBB8-4A90-87C0-1CCAE7884E4D}" presName="node" presStyleLbl="node1" presStyleIdx="4" presStyleCnt="6">
        <dgm:presLayoutVars>
          <dgm:bulletEnabled val="1"/>
        </dgm:presLayoutVars>
      </dgm:prSet>
      <dgm:spPr/>
    </dgm:pt>
    <dgm:pt modelId="{52D84CB3-92B3-460F-B850-2F0E84527535}" type="pres">
      <dgm:prSet presAssocID="{4F41F37B-B286-4332-8324-E02A116CCB40}" presName="sibTrans" presStyleLbl="sibTrans2D1" presStyleIdx="4" presStyleCnt="5"/>
      <dgm:spPr/>
    </dgm:pt>
    <dgm:pt modelId="{66592A31-D192-4D3D-8FBA-9347E0C50DBF}" type="pres">
      <dgm:prSet presAssocID="{4F41F37B-B286-4332-8324-E02A116CCB40}" presName="connectorText" presStyleLbl="sibTrans2D1" presStyleIdx="4" presStyleCnt="5"/>
      <dgm:spPr/>
    </dgm:pt>
    <dgm:pt modelId="{DA2B309B-6B6E-4214-8F01-BD1EADF4E708}" type="pres">
      <dgm:prSet presAssocID="{5F1EB30F-DF4E-4430-955C-6FA2B2E0CBD3}" presName="node" presStyleLbl="node1" presStyleIdx="5" presStyleCnt="6">
        <dgm:presLayoutVars>
          <dgm:bulletEnabled val="1"/>
        </dgm:presLayoutVars>
      </dgm:prSet>
      <dgm:spPr/>
    </dgm:pt>
  </dgm:ptLst>
  <dgm:cxnLst>
    <dgm:cxn modelId="{E9914307-C6AC-4260-BCC0-28C19F93A23B}" type="presOf" srcId="{21FFF655-2D6D-4831-BCF5-F61B7AC6DA4F}" destId="{74B3867B-E4FA-4B21-8C42-8016A3433289}" srcOrd="0" destOrd="0" presId="urn:microsoft.com/office/officeart/2005/8/layout/process1"/>
    <dgm:cxn modelId="{D9AD1B11-A962-4071-9C4E-8D3524F5723A}" type="presOf" srcId="{52C94175-8616-4AE0-86EA-C0CD7312997C}" destId="{B12CC0F7-E68C-4F6D-B816-FA91425D2D8B}" srcOrd="1" destOrd="0" presId="urn:microsoft.com/office/officeart/2005/8/layout/process1"/>
    <dgm:cxn modelId="{4FEA4111-7201-4A9B-AA95-45D70F4B82C4}" type="presOf" srcId="{7C849003-3B55-45F7-A376-1761F0D75945}" destId="{E0DBEB67-D7E2-4CC2-BA46-44E56D3484C1}" srcOrd="1" destOrd="0" presId="urn:microsoft.com/office/officeart/2005/8/layout/process1"/>
    <dgm:cxn modelId="{6C84E418-FABC-4A7E-A425-7F93054EE85C}" type="presOf" srcId="{104E7702-0228-4F3F-B425-76AFE3ABC1A0}" destId="{516CE080-B994-461D-9D1E-78A941F15D3A}" srcOrd="0" destOrd="0" presId="urn:microsoft.com/office/officeart/2005/8/layout/process1"/>
    <dgm:cxn modelId="{F67D6B3D-9D41-425B-91C6-8497A7BA4065}" type="presOf" srcId="{2CFF59A2-54CE-4B20-A3FA-95EBF7F86DEA}" destId="{269F7BB0-B62B-4866-AE3C-B247B025D48A}" srcOrd="0" destOrd="0" presId="urn:microsoft.com/office/officeart/2005/8/layout/process1"/>
    <dgm:cxn modelId="{7F2BAF3F-7F36-42DC-8611-BC778C6081E9}" type="presOf" srcId="{E1A35B00-AE07-41BE-8049-742BF616E018}" destId="{5ED4E671-81F1-46D7-B777-FB87CE344623}" srcOrd="0" destOrd="0" presId="urn:microsoft.com/office/officeart/2005/8/layout/process1"/>
    <dgm:cxn modelId="{08B9E05C-BFF1-40A5-92C0-FA9E0EE36CF9}" type="presOf" srcId="{21FFF655-2D6D-4831-BCF5-F61B7AC6DA4F}" destId="{ACC2E06B-D44F-4D0A-9CC2-EA96C68AD3AF}" srcOrd="1" destOrd="0" presId="urn:microsoft.com/office/officeart/2005/8/layout/process1"/>
    <dgm:cxn modelId="{DCC1E162-80D7-491C-B56C-20C10D19542E}" type="presOf" srcId="{C1632D6D-2DC8-4D77-BB6B-4618D4C32834}" destId="{00227019-D901-4091-B171-D6E814344497}" srcOrd="0" destOrd="0" presId="urn:microsoft.com/office/officeart/2005/8/layout/process1"/>
    <dgm:cxn modelId="{76DB1F68-48DB-45F1-BE54-6AC690A2E008}" type="presOf" srcId="{4F41F37B-B286-4332-8324-E02A116CCB40}" destId="{52D84CB3-92B3-460F-B850-2F0E84527535}" srcOrd="0" destOrd="0" presId="urn:microsoft.com/office/officeart/2005/8/layout/process1"/>
    <dgm:cxn modelId="{7E32334D-C2B7-4498-AD0D-94D2AF0523C9}" type="presOf" srcId="{52C94175-8616-4AE0-86EA-C0CD7312997C}" destId="{BEC505DA-BFE9-4E14-9DD6-EFB0F9185907}" srcOrd="0" destOrd="0" presId="urn:microsoft.com/office/officeart/2005/8/layout/process1"/>
    <dgm:cxn modelId="{C5F55B6F-5DB7-46CE-A9EB-EC2E18707408}" type="presOf" srcId="{104E7702-0228-4F3F-B425-76AFE3ABC1A0}" destId="{0254B27A-C3D7-43AB-9FCC-48AC8AA76FE5}" srcOrd="1" destOrd="0" presId="urn:microsoft.com/office/officeart/2005/8/layout/process1"/>
    <dgm:cxn modelId="{935A5D57-72CE-4C53-872F-93B6C159699A}" type="presOf" srcId="{5F1EB30F-DF4E-4430-955C-6FA2B2E0CBD3}" destId="{DA2B309B-6B6E-4214-8F01-BD1EADF4E708}" srcOrd="0" destOrd="0" presId="urn:microsoft.com/office/officeart/2005/8/layout/process1"/>
    <dgm:cxn modelId="{CCC6CE59-0FDE-44F1-BA31-B4BDAC9B7C5E}" type="presOf" srcId="{7C849003-3B55-45F7-A376-1761F0D75945}" destId="{22C19B58-2A01-40E7-9101-042DD2991CDB}" srcOrd="0" destOrd="0" presId="urn:microsoft.com/office/officeart/2005/8/layout/process1"/>
    <dgm:cxn modelId="{59D2427D-2102-4F9B-8E1C-6D03FC7A4681}" type="presOf" srcId="{73525583-DBB8-4A90-87C0-1CCAE7884E4D}" destId="{43600073-953B-4728-A670-2244E8C3EA51}" srcOrd="0" destOrd="0" presId="urn:microsoft.com/office/officeart/2005/8/layout/process1"/>
    <dgm:cxn modelId="{D3677D80-E023-43E2-80A8-CD12E5C40303}" srcId="{C1632D6D-2DC8-4D77-BB6B-4618D4C32834}" destId="{5CA9BDC4-BE9E-4C94-B772-0433AD4FC1D8}" srcOrd="3" destOrd="0" parTransId="{8E7600F1-5487-43BA-BDEA-2F28033CC939}" sibTransId="{21FFF655-2D6D-4831-BCF5-F61B7AC6DA4F}"/>
    <dgm:cxn modelId="{626CDE82-A780-4244-97E9-E81A0789A7FE}" type="presOf" srcId="{4F41F37B-B286-4332-8324-E02A116CCB40}" destId="{66592A31-D192-4D3D-8FBA-9347E0C50DBF}" srcOrd="1" destOrd="0" presId="urn:microsoft.com/office/officeart/2005/8/layout/process1"/>
    <dgm:cxn modelId="{BC128A97-D17F-4CAF-ADA1-D73F984E161F}" srcId="{C1632D6D-2DC8-4D77-BB6B-4618D4C32834}" destId="{73525583-DBB8-4A90-87C0-1CCAE7884E4D}" srcOrd="4" destOrd="0" parTransId="{17FAE1AF-1574-45E3-8157-AD480E9A454D}" sibTransId="{4F41F37B-B286-4332-8324-E02A116CCB40}"/>
    <dgm:cxn modelId="{6250679A-DAD2-4F1E-AD0E-00C02C361D44}" type="presOf" srcId="{E2D62A07-32C3-4454-ACB2-9FCDF922342E}" destId="{B02A200D-D4AE-4D6F-9141-F290C51073C6}" srcOrd="0" destOrd="0" presId="urn:microsoft.com/office/officeart/2005/8/layout/process1"/>
    <dgm:cxn modelId="{0AAEB3AD-EE5B-44A6-B453-375744EBD2F2}" srcId="{C1632D6D-2DC8-4D77-BB6B-4618D4C32834}" destId="{5F1EB30F-DF4E-4430-955C-6FA2B2E0CBD3}" srcOrd="5" destOrd="0" parTransId="{72DD02B7-FB82-4659-96B5-8C211033E258}" sibTransId="{D403B3F0-498C-4EFF-9B8D-D527C1F99F86}"/>
    <dgm:cxn modelId="{6D10AAB4-2000-4282-B480-9A1B77A04C0F}" srcId="{C1632D6D-2DC8-4D77-BB6B-4618D4C32834}" destId="{E2D62A07-32C3-4454-ACB2-9FCDF922342E}" srcOrd="0" destOrd="0" parTransId="{D08C091A-A45B-44C1-8833-E1EA75BAFC4C}" sibTransId="{104E7702-0228-4F3F-B425-76AFE3ABC1A0}"/>
    <dgm:cxn modelId="{A279EDB8-4939-4754-85E6-6640E21A160B}" type="presOf" srcId="{5CA9BDC4-BE9E-4C94-B772-0433AD4FC1D8}" destId="{344E2BC3-5CCD-4C0C-AF70-BDD847FD1C76}" srcOrd="0" destOrd="0" presId="urn:microsoft.com/office/officeart/2005/8/layout/process1"/>
    <dgm:cxn modelId="{3143EBD7-91F7-4CC5-AD87-D77361042002}" srcId="{C1632D6D-2DC8-4D77-BB6B-4618D4C32834}" destId="{2CFF59A2-54CE-4B20-A3FA-95EBF7F86DEA}" srcOrd="1" destOrd="0" parTransId="{328A374E-F7D4-4768-B100-220463816FBD}" sibTransId="{7C849003-3B55-45F7-A376-1761F0D75945}"/>
    <dgm:cxn modelId="{B93063E1-6AF9-4209-B47E-6A6FDDBA327D}" srcId="{C1632D6D-2DC8-4D77-BB6B-4618D4C32834}" destId="{E1A35B00-AE07-41BE-8049-742BF616E018}" srcOrd="2" destOrd="0" parTransId="{A0909896-DBD6-4CBC-A60F-5162A723A091}" sibTransId="{52C94175-8616-4AE0-86EA-C0CD7312997C}"/>
    <dgm:cxn modelId="{B2F7CC90-59CC-4B07-A2E0-3BC34CE9AC5B}" type="presParOf" srcId="{00227019-D901-4091-B171-D6E814344497}" destId="{B02A200D-D4AE-4D6F-9141-F290C51073C6}" srcOrd="0" destOrd="0" presId="urn:microsoft.com/office/officeart/2005/8/layout/process1"/>
    <dgm:cxn modelId="{90555A65-5980-4BAA-BE73-A14930F0235E}" type="presParOf" srcId="{00227019-D901-4091-B171-D6E814344497}" destId="{516CE080-B994-461D-9D1E-78A941F15D3A}" srcOrd="1" destOrd="0" presId="urn:microsoft.com/office/officeart/2005/8/layout/process1"/>
    <dgm:cxn modelId="{947F90ED-7830-46FC-A637-7E7539D401EE}" type="presParOf" srcId="{516CE080-B994-461D-9D1E-78A941F15D3A}" destId="{0254B27A-C3D7-43AB-9FCC-48AC8AA76FE5}" srcOrd="0" destOrd="0" presId="urn:microsoft.com/office/officeart/2005/8/layout/process1"/>
    <dgm:cxn modelId="{4F132E2D-45D8-4533-B097-5D2C2823EAFC}" type="presParOf" srcId="{00227019-D901-4091-B171-D6E814344497}" destId="{269F7BB0-B62B-4866-AE3C-B247B025D48A}" srcOrd="2" destOrd="0" presId="urn:microsoft.com/office/officeart/2005/8/layout/process1"/>
    <dgm:cxn modelId="{908BD850-470D-4D80-91EE-558F88F06DA5}" type="presParOf" srcId="{00227019-D901-4091-B171-D6E814344497}" destId="{22C19B58-2A01-40E7-9101-042DD2991CDB}" srcOrd="3" destOrd="0" presId="urn:microsoft.com/office/officeart/2005/8/layout/process1"/>
    <dgm:cxn modelId="{57DFC827-7221-443F-A94D-13D1618FEEE4}" type="presParOf" srcId="{22C19B58-2A01-40E7-9101-042DD2991CDB}" destId="{E0DBEB67-D7E2-4CC2-BA46-44E56D3484C1}" srcOrd="0" destOrd="0" presId="urn:microsoft.com/office/officeart/2005/8/layout/process1"/>
    <dgm:cxn modelId="{ADCF2571-4B84-4FE9-8A80-1AA0AAD8F8A3}" type="presParOf" srcId="{00227019-D901-4091-B171-D6E814344497}" destId="{5ED4E671-81F1-46D7-B777-FB87CE344623}" srcOrd="4" destOrd="0" presId="urn:microsoft.com/office/officeart/2005/8/layout/process1"/>
    <dgm:cxn modelId="{34FBDFB9-B559-4367-8FB2-F50DCC150AF7}" type="presParOf" srcId="{00227019-D901-4091-B171-D6E814344497}" destId="{BEC505DA-BFE9-4E14-9DD6-EFB0F9185907}" srcOrd="5" destOrd="0" presId="urn:microsoft.com/office/officeart/2005/8/layout/process1"/>
    <dgm:cxn modelId="{BEA1D3F4-0A17-47F7-88A9-C5897F6B3394}" type="presParOf" srcId="{BEC505DA-BFE9-4E14-9DD6-EFB0F9185907}" destId="{B12CC0F7-E68C-4F6D-B816-FA91425D2D8B}" srcOrd="0" destOrd="0" presId="urn:microsoft.com/office/officeart/2005/8/layout/process1"/>
    <dgm:cxn modelId="{C793FDD1-D365-4B9C-B2C2-1A0FC5399CBC}" type="presParOf" srcId="{00227019-D901-4091-B171-D6E814344497}" destId="{344E2BC3-5CCD-4C0C-AF70-BDD847FD1C76}" srcOrd="6" destOrd="0" presId="urn:microsoft.com/office/officeart/2005/8/layout/process1"/>
    <dgm:cxn modelId="{912069C1-495F-44FC-B875-3050E6082926}" type="presParOf" srcId="{00227019-D901-4091-B171-D6E814344497}" destId="{74B3867B-E4FA-4B21-8C42-8016A3433289}" srcOrd="7" destOrd="0" presId="urn:microsoft.com/office/officeart/2005/8/layout/process1"/>
    <dgm:cxn modelId="{4293A0B9-573D-44A7-BDDA-070D93D77F87}" type="presParOf" srcId="{74B3867B-E4FA-4B21-8C42-8016A3433289}" destId="{ACC2E06B-D44F-4D0A-9CC2-EA96C68AD3AF}" srcOrd="0" destOrd="0" presId="urn:microsoft.com/office/officeart/2005/8/layout/process1"/>
    <dgm:cxn modelId="{38F34852-EC58-4BB9-8B4E-4BD52DA4F96B}" type="presParOf" srcId="{00227019-D901-4091-B171-D6E814344497}" destId="{43600073-953B-4728-A670-2244E8C3EA51}" srcOrd="8" destOrd="0" presId="urn:microsoft.com/office/officeart/2005/8/layout/process1"/>
    <dgm:cxn modelId="{FA28F96C-746F-4470-921B-591CCF0E388E}" type="presParOf" srcId="{00227019-D901-4091-B171-D6E814344497}" destId="{52D84CB3-92B3-460F-B850-2F0E84527535}" srcOrd="9" destOrd="0" presId="urn:microsoft.com/office/officeart/2005/8/layout/process1"/>
    <dgm:cxn modelId="{7040C38F-790B-4B1D-8AB1-F447F4BA5834}" type="presParOf" srcId="{52D84CB3-92B3-460F-B850-2F0E84527535}" destId="{66592A31-D192-4D3D-8FBA-9347E0C50DBF}" srcOrd="0" destOrd="0" presId="urn:microsoft.com/office/officeart/2005/8/layout/process1"/>
    <dgm:cxn modelId="{3D350F57-47E0-4373-B5F6-22B3FC1F4D17}" type="presParOf" srcId="{00227019-D901-4091-B171-D6E814344497}" destId="{DA2B309B-6B6E-4214-8F01-BD1EADF4E70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A200D-D4AE-4D6F-9141-F290C51073C6}">
      <dsp:nvSpPr>
        <dsp:cNvPr id="0" name=""/>
        <dsp:cNvSpPr/>
      </dsp:nvSpPr>
      <dsp:spPr>
        <a:xfrm>
          <a:off x="0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Contexte</a:t>
          </a:r>
        </a:p>
      </dsp:txBody>
      <dsp:txXfrm>
        <a:off x="23973" y="2956741"/>
        <a:ext cx="1316199" cy="770541"/>
      </dsp:txXfrm>
    </dsp:sp>
    <dsp:sp modelId="{516CE080-B994-461D-9D1E-78A941F15D3A}">
      <dsp:nvSpPr>
        <dsp:cNvPr id="0" name=""/>
        <dsp:cNvSpPr/>
      </dsp:nvSpPr>
      <dsp:spPr>
        <a:xfrm>
          <a:off x="1500559" y="3172858"/>
          <a:ext cx="289198" cy="338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500559" y="3240519"/>
        <a:ext cx="202439" cy="202985"/>
      </dsp:txXfrm>
    </dsp:sp>
    <dsp:sp modelId="{269F7BB0-B62B-4866-AE3C-B247B025D48A}">
      <dsp:nvSpPr>
        <dsp:cNvPr id="0" name=""/>
        <dsp:cNvSpPr/>
      </dsp:nvSpPr>
      <dsp:spPr>
        <a:xfrm>
          <a:off x="1909803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Présentation du Groupe</a:t>
          </a:r>
        </a:p>
      </dsp:txBody>
      <dsp:txXfrm>
        <a:off x="1933776" y="2956741"/>
        <a:ext cx="1316199" cy="770541"/>
      </dsp:txXfrm>
    </dsp:sp>
    <dsp:sp modelId="{22C19B58-2A01-40E7-9101-042DD2991CDB}">
      <dsp:nvSpPr>
        <dsp:cNvPr id="0" name=""/>
        <dsp:cNvSpPr/>
      </dsp:nvSpPr>
      <dsp:spPr>
        <a:xfrm>
          <a:off x="3410362" y="3172858"/>
          <a:ext cx="289198" cy="338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410362" y="3240519"/>
        <a:ext cx="202439" cy="202985"/>
      </dsp:txXfrm>
    </dsp:sp>
    <dsp:sp modelId="{5ED4E671-81F1-46D7-B777-FB87CE344623}">
      <dsp:nvSpPr>
        <dsp:cNvPr id="0" name=""/>
        <dsp:cNvSpPr/>
      </dsp:nvSpPr>
      <dsp:spPr>
        <a:xfrm>
          <a:off x="3819606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Répartition des Tâches</a:t>
          </a:r>
        </a:p>
      </dsp:txBody>
      <dsp:txXfrm>
        <a:off x="3843579" y="2956741"/>
        <a:ext cx="1316199" cy="770541"/>
      </dsp:txXfrm>
    </dsp:sp>
    <dsp:sp modelId="{BEC505DA-BFE9-4E14-9DD6-EFB0F9185907}">
      <dsp:nvSpPr>
        <dsp:cNvPr id="0" name=""/>
        <dsp:cNvSpPr/>
      </dsp:nvSpPr>
      <dsp:spPr>
        <a:xfrm>
          <a:off x="5320165" y="3172858"/>
          <a:ext cx="289198" cy="338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5320165" y="3240519"/>
        <a:ext cx="202439" cy="202985"/>
      </dsp:txXfrm>
    </dsp:sp>
    <dsp:sp modelId="{344E2BC3-5CCD-4C0C-AF70-BDD847FD1C76}">
      <dsp:nvSpPr>
        <dsp:cNvPr id="0" name=""/>
        <dsp:cNvSpPr/>
      </dsp:nvSpPr>
      <dsp:spPr>
        <a:xfrm>
          <a:off x="5729409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Réalisations</a:t>
          </a:r>
        </a:p>
      </dsp:txBody>
      <dsp:txXfrm>
        <a:off x="5753382" y="2956741"/>
        <a:ext cx="1316199" cy="770541"/>
      </dsp:txXfrm>
    </dsp:sp>
    <dsp:sp modelId="{74B3867B-E4FA-4B21-8C42-8016A3433289}">
      <dsp:nvSpPr>
        <dsp:cNvPr id="0" name=""/>
        <dsp:cNvSpPr/>
      </dsp:nvSpPr>
      <dsp:spPr>
        <a:xfrm>
          <a:off x="7229969" y="3172858"/>
          <a:ext cx="289198" cy="338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7229969" y="3240519"/>
        <a:ext cx="202439" cy="202985"/>
      </dsp:txXfrm>
    </dsp:sp>
    <dsp:sp modelId="{43600073-953B-4728-A670-2244E8C3EA51}">
      <dsp:nvSpPr>
        <dsp:cNvPr id="0" name=""/>
        <dsp:cNvSpPr/>
      </dsp:nvSpPr>
      <dsp:spPr>
        <a:xfrm>
          <a:off x="7639212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Problèmes Rencontrés</a:t>
          </a:r>
        </a:p>
      </dsp:txBody>
      <dsp:txXfrm>
        <a:off x="7663185" y="2956741"/>
        <a:ext cx="1316199" cy="770541"/>
      </dsp:txXfrm>
    </dsp:sp>
    <dsp:sp modelId="{52D84CB3-92B3-460F-B850-2F0E84527535}">
      <dsp:nvSpPr>
        <dsp:cNvPr id="0" name=""/>
        <dsp:cNvSpPr/>
      </dsp:nvSpPr>
      <dsp:spPr>
        <a:xfrm>
          <a:off x="9139772" y="3172858"/>
          <a:ext cx="289198" cy="338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9139772" y="3240519"/>
        <a:ext cx="202439" cy="202985"/>
      </dsp:txXfrm>
    </dsp:sp>
    <dsp:sp modelId="{DA2B309B-6B6E-4214-8F01-BD1EADF4E708}">
      <dsp:nvSpPr>
        <dsp:cNvPr id="0" name=""/>
        <dsp:cNvSpPr/>
      </dsp:nvSpPr>
      <dsp:spPr>
        <a:xfrm>
          <a:off x="9549015" y="2932768"/>
          <a:ext cx="1364145" cy="81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Retex</a:t>
          </a:r>
          <a:endParaRPr lang="fr-FR" sz="1600" kern="1200" dirty="0"/>
        </a:p>
      </dsp:txBody>
      <dsp:txXfrm>
        <a:off x="9572988" y="2956741"/>
        <a:ext cx="1316199" cy="77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077A63-212B-744E-824A-D99C448597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4ED0A-3EA0-E7FF-5CE8-A4E273A7B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0C62E-ED0B-42C5-A165-D1BFCFD130B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03686-9B52-4D8E-EAF0-B76455750E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0CC32D-3D40-9DAD-F9B7-C5A661658E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719E-5C29-4742-817F-53F8A5124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809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8A160-09AB-4A6D-ADC9-ECCFFC700FC6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B054A-60C3-4D58-97EC-B46335A01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9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EBE4-1826-F600-A55E-4C05FB9E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BEB144-9593-D6A4-3099-285A48B05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66D8B-751E-68AD-61F0-EF3D723E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65BC-D9F4-44FB-983D-B6986C513C82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CDF5B-64FB-7FB6-14AA-A178FDF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11433-B8F0-A38D-BFB9-7C6892C1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2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3DBE5-BF57-3AAA-18B8-BD7DA7C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6240C2-95AB-3B4D-5225-8E55F55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900C3-0EEA-93AF-9CF3-7DAB4DF0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8134-22BF-49B0-96A7-5DA96A68FAFB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D7A66-EC77-CF54-015B-3B3D214B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ED4EB-ACFF-8418-E963-6BF63C3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45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1E0589-2F19-C6D4-121C-E285F5D9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21E493-49C6-FA91-EB55-BD972F3C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97074-D78F-CE6A-E357-54E1AAE0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D291-93F4-42C7-8F42-1E71C90759C9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60937D-C06E-5C75-37AE-EAC7680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769FB-4A74-3707-C3C7-8F1E58BA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429E9-0F85-0BCC-9D8B-FC961C7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1C4BB-ED34-EDBD-39C6-39975BE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98B28-CEA2-8938-1CD8-AC51B187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2692-2C04-4F6C-8A0C-DCDDB233E147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494FF-5E20-86E5-3064-EF68F307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13F15-BE9D-65BA-EC2B-0DB277DC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0C118-1C27-70E6-A4DA-68867E4E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B948A-209A-65F3-A611-82013082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54E36-49C4-136A-9C0C-E6042E0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2829-D208-4623-84C9-72AD7C202023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E0F9E-7265-4F07-94E7-8B86D208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A5F451-DE4B-C3CF-24E0-49FDB487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BF7F9-74F7-DE77-C070-9FA6F70E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75435-4D51-FD5E-26DA-C7B4D4BF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438679-4CD1-82DB-FBA6-F0169E9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2C14E8-FF8B-D049-A17A-736F475F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29B0-ABAF-4B65-84EA-48B44FAF191C}" type="datetime1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83D9A-21BA-DADA-8454-C87BCEA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C101CF-C134-37EB-10AE-AAE5FC3A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5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E0A3F-91F3-3F78-7A65-982471CD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73AABC-22C2-0199-47C2-9EDE2E01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96828E-31DB-408F-EA98-EE139C0A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4D61AF-FAD6-1CAE-FC18-65970786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B7DEC-A48A-480E-34FB-30832BC60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93FF0-4290-31A6-9D82-0CDA97B5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23-2900-49F8-A228-8949E0B19B70}" type="datetime1">
              <a:rPr lang="fr-FR" smtClean="0"/>
              <a:t>09/01/2025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026B38-E531-5B78-A87F-08828F2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347F78-91BB-C780-6D31-866350A0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A888E-3246-F9CF-8627-2C1B10AE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B39AFB-3903-02C0-25F4-82EBEECC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EBFA-5E20-436A-9D77-DD29E79D4368}" type="datetime1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20A7BC-2084-DE65-9313-25A133C6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2880-21C0-A80D-F88C-AC935686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99AA94-1D1D-C4DB-F5CB-654B7550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E094-BCCD-4842-89D1-1FD11987AF6F}" type="datetime1">
              <a:rPr lang="fr-FR" smtClean="0"/>
              <a:t>09/01/2025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8D5A11-C48D-66B5-5F2E-3DB257F9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897ADA-E06C-3E95-802C-EE882BC9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9195E-47A2-4B4B-8FDF-16A8DD7D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B2876-B5B9-F586-2D33-7E13B702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A685B-BEE6-A5BA-F7A5-537337ED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1EC866-2A2F-E893-AB9D-14FF86C0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3A66-CFE8-4568-BF3F-BB75B049A36F}" type="datetime1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294299-077B-BB9F-628C-97F0379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0414E-8B72-0627-5025-B69469C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49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637D6-9E2B-5DC1-3D21-DC9E01EB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EAE1E0-2FE7-D460-B6F1-9A091B78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25603-4A09-3D7C-B571-806AB1AE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A845E8-B378-692F-A583-41F698D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519-075E-46ED-BFD4-EF672E15E1E4}" type="datetime1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E5D7F-51DC-A669-34DE-FFB74C0E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040EF-7E5E-812E-C93D-CC516E2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5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2402F9-754D-12F8-7BEB-F7B6AE91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AD712-B955-A462-FBC3-0D5C7DFA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3752E-67C0-B81E-A879-366290A1B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943AE-B3CC-4B43-A72A-A729F7AEDD74}" type="datetime1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2D1FC-FB7D-3D6A-2194-AB7DA0D72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74428-7820-0F30-36B4-F820D8004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21856-281A-4BB0-B614-4397D29AD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F4DC9EB-30A1-8E9A-249C-AE52C382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638" y="2589255"/>
            <a:ext cx="5186842" cy="1679489"/>
          </a:xfrm>
        </p:spPr>
        <p:txBody>
          <a:bodyPr anchor="b">
            <a:normAutofit/>
          </a:bodyPr>
          <a:lstStyle/>
          <a:p>
            <a:r>
              <a:rPr lang="fr-FR" sz="5200" dirty="0">
                <a:solidFill>
                  <a:srgbClr val="561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Soutenance Projet P24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52DEEF43-93CA-593B-FB11-D99372404E83}"/>
              </a:ext>
            </a:extLst>
          </p:cNvPr>
          <p:cNvSpPr txBox="1"/>
          <p:nvPr/>
        </p:nvSpPr>
        <p:spPr>
          <a:xfrm>
            <a:off x="157317" y="255639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WALLE Armand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31FF55-AF08-E353-827E-6DCC0F1F4D23}"/>
              </a:ext>
            </a:extLst>
          </p:cNvPr>
          <p:cNvSpPr txBox="1"/>
          <p:nvPr/>
        </p:nvSpPr>
        <p:spPr>
          <a:xfrm>
            <a:off x="10145148" y="255639"/>
            <a:ext cx="189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LABBI Marouane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9AE4D9-36F9-AB4E-B37B-B89A9779485D}"/>
              </a:ext>
            </a:extLst>
          </p:cNvPr>
          <p:cNvSpPr txBox="1"/>
          <p:nvPr/>
        </p:nvSpPr>
        <p:spPr>
          <a:xfrm>
            <a:off x="5282867" y="255639"/>
            <a:ext cx="18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JOURNET Célia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A1A46-9B3A-1839-3556-564820957E45}"/>
              </a:ext>
            </a:extLst>
          </p:cNvPr>
          <p:cNvSpPr txBox="1"/>
          <p:nvPr/>
        </p:nvSpPr>
        <p:spPr>
          <a:xfrm>
            <a:off x="5282867" y="6304003"/>
            <a:ext cx="18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561E51"/>
                </a:solidFill>
              </a:rPr>
              <a:t>LP25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E72BC8-2656-E783-6723-AC57F63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5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62378-0FDC-016E-8912-A259346AE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498AB1-E593-9533-5FDB-8DA3085C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C15F28-EF09-43C4-521D-C07FD30D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75F963B9-562E-EA23-98F8-56E69D251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7F2B86-179C-282C-251C-CB206C57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55825A-950B-CD37-15BA-3DBDC122C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871F7C-7F54-E0DC-3E43-31DDB90F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369B02A-FD8F-1911-7A0D-5C6F2177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42CB8F03-A89B-730C-1A9D-34280A8B3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86A73F-F207-D899-E11F-E27E15FE2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7D39A1-8F2B-9965-8200-514CCB7B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FD1C22-236E-BEFD-3A6C-BD2D6E12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A34C4D-DCDB-F1A9-7ABB-C2E254B5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C51BD0A5-4F8B-3874-2328-3135C62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Présentation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des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Réalisations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61D3D9-0D4A-6237-3397-30DF23C6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EE4B499-4184-C0BD-B18E-CEFC8E36625E}"/>
              </a:ext>
            </a:extLst>
          </p:cNvPr>
          <p:cNvSpPr txBox="1">
            <a:spLocks/>
          </p:cNvSpPr>
          <p:nvPr/>
        </p:nvSpPr>
        <p:spPr>
          <a:xfrm>
            <a:off x="905866" y="1315062"/>
            <a:ext cx="7704734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+mj-lt"/>
              <a:buAutoNum type="romanUcPeriod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Main et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Débogage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BFD49EA-851D-9FAA-7E13-7FBF23A233C6}"/>
              </a:ext>
            </a:extLst>
          </p:cNvPr>
          <p:cNvGrpSpPr/>
          <p:nvPr/>
        </p:nvGrpSpPr>
        <p:grpSpPr>
          <a:xfrm>
            <a:off x="593070" y="2525334"/>
            <a:ext cx="4944915" cy="3114036"/>
            <a:chOff x="868711" y="2516712"/>
            <a:chExt cx="4944915" cy="3114036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820C29BE-0F31-DEC6-42D9-0403D155CF7C}"/>
                </a:ext>
              </a:extLst>
            </p:cNvPr>
            <p:cNvGrpSpPr/>
            <p:nvPr/>
          </p:nvGrpSpPr>
          <p:grpSpPr>
            <a:xfrm>
              <a:off x="868711" y="2516712"/>
              <a:ext cx="3378617" cy="3114036"/>
              <a:chOff x="821847" y="1916853"/>
              <a:chExt cx="3378617" cy="3114036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2AC9E3B-EEB1-3E36-6A28-F825B9E9D475}"/>
                  </a:ext>
                </a:extLst>
              </p:cNvPr>
              <p:cNvSpPr txBox="1"/>
              <p:nvPr/>
            </p:nvSpPr>
            <p:spPr>
              <a:xfrm>
                <a:off x="821847" y="2999564"/>
                <a:ext cx="260931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561E51"/>
                    </a:solidFill>
                  </a:rPr>
                  <a:t>   Point d'entrée du programme. Il initialise les autres modules</a:t>
                </a:r>
              </a:p>
              <a:p>
                <a:r>
                  <a:rPr lang="fr-FR" dirty="0">
                    <a:solidFill>
                      <a:srgbClr val="561E51"/>
                    </a:solidFill>
                  </a:rPr>
                  <a:t> et coordonne les opérations de sauvegarde et de restauration</a:t>
                </a: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071F45C-5E44-534E-2F6A-4715F6305C19}"/>
                  </a:ext>
                </a:extLst>
              </p:cNvPr>
              <p:cNvGrpSpPr/>
              <p:nvPr/>
            </p:nvGrpSpPr>
            <p:grpSpPr>
              <a:xfrm>
                <a:off x="861173" y="1916853"/>
                <a:ext cx="3339291" cy="914400"/>
                <a:chOff x="753771" y="1361992"/>
                <a:chExt cx="3339291" cy="914400"/>
              </a:xfrm>
            </p:grpSpPr>
            <p:pic>
              <p:nvPicPr>
                <p:cNvPr id="10" name="Graphique 9" descr="Badge 1 contour">
                  <a:extLst>
                    <a:ext uri="{FF2B5EF4-FFF2-40B4-BE49-F238E27FC236}">
                      <a16:creationId xmlns:a16="http://schemas.microsoft.com/office/drawing/2014/main" id="{52D66AA9-E47C-5125-B4BE-95D749308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771" y="136199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5D14603-7FE5-22F1-D312-C4452485CD59}"/>
                    </a:ext>
                  </a:extLst>
                </p:cNvPr>
                <p:cNvSpPr txBox="1"/>
                <p:nvPr/>
              </p:nvSpPr>
              <p:spPr>
                <a:xfrm>
                  <a:off x="1483744" y="1563159"/>
                  <a:ext cx="26093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Main</a:t>
                  </a:r>
                </a:p>
              </p:txBody>
            </p:sp>
          </p:grpSp>
        </p:grp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7ED16471-F7C7-ED28-BC94-AFE2BC3B793B}"/>
                </a:ext>
              </a:extLst>
            </p:cNvPr>
            <p:cNvSpPr/>
            <p:nvPr/>
          </p:nvSpPr>
          <p:spPr>
            <a:xfrm>
              <a:off x="3160175" y="4153181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05D04CD-F539-9470-9F69-9D5D9969E79B}"/>
                </a:ext>
              </a:extLst>
            </p:cNvPr>
            <p:cNvSpPr txBox="1"/>
            <p:nvPr/>
          </p:nvSpPr>
          <p:spPr>
            <a:xfrm>
              <a:off x="4025034" y="4011940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</a:t>
              </a:r>
            </a:p>
            <a:p>
              <a:pPr algn="ctr"/>
              <a:r>
                <a:rPr lang="fr-FR" dirty="0"/>
                <a:t>Tous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15FFD64-BDCE-F204-AA30-65149B8054E9}"/>
              </a:ext>
            </a:extLst>
          </p:cNvPr>
          <p:cNvGrpSpPr/>
          <p:nvPr/>
        </p:nvGrpSpPr>
        <p:grpSpPr>
          <a:xfrm>
            <a:off x="6319832" y="2525334"/>
            <a:ext cx="5296542" cy="2800686"/>
            <a:chOff x="6650779" y="2520820"/>
            <a:chExt cx="5296542" cy="280068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4033F21-27BA-5414-A588-8EB3FE6DB1E4}"/>
                </a:ext>
              </a:extLst>
            </p:cNvPr>
            <p:cNvGrpSpPr/>
            <p:nvPr/>
          </p:nvGrpSpPr>
          <p:grpSpPr>
            <a:xfrm>
              <a:off x="6650779" y="2520820"/>
              <a:ext cx="3530621" cy="2800686"/>
              <a:chOff x="4580022" y="1920690"/>
              <a:chExt cx="3530621" cy="2800686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86549DB4-0165-BB23-CCE2-36165B6EE975}"/>
                  </a:ext>
                </a:extLst>
              </p:cNvPr>
              <p:cNvGrpSpPr/>
              <p:nvPr/>
            </p:nvGrpSpPr>
            <p:grpSpPr>
              <a:xfrm>
                <a:off x="4580022" y="1920690"/>
                <a:ext cx="3530621" cy="914400"/>
                <a:chOff x="4580022" y="1920690"/>
                <a:chExt cx="3530621" cy="914400"/>
              </a:xfrm>
            </p:grpSpPr>
            <p:pic>
              <p:nvPicPr>
                <p:cNvPr id="15" name="Graphique 14" descr="Badge contour">
                  <a:extLst>
                    <a:ext uri="{FF2B5EF4-FFF2-40B4-BE49-F238E27FC236}">
                      <a16:creationId xmlns:a16="http://schemas.microsoft.com/office/drawing/2014/main" id="{B27F5747-A85F-4AD2-2F12-ABD46D578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22" y="192069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71760ED-13B1-650E-FF59-6AACBC2F0921}"/>
                    </a:ext>
                  </a:extLst>
                </p:cNvPr>
                <p:cNvSpPr txBox="1"/>
                <p:nvPr/>
              </p:nvSpPr>
              <p:spPr>
                <a:xfrm>
                  <a:off x="5228589" y="2113080"/>
                  <a:ext cx="28820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Débogage</a:t>
                  </a: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903B3F1-0879-4F53-CA11-6A5348952E1A}"/>
                  </a:ext>
                </a:extLst>
              </p:cNvPr>
              <p:cNvSpPr txBox="1"/>
              <p:nvPr/>
            </p:nvSpPr>
            <p:spPr>
              <a:xfrm>
                <a:off x="4582006" y="2967050"/>
                <a:ext cx="32449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</a:t>
                </a:r>
                <a:r>
                  <a:rPr lang="fr-FR" dirty="0">
                    <a:solidFill>
                      <a:srgbClr val="561E51"/>
                    </a:solidFill>
                  </a:rPr>
                  <a:t>Intervient lors de la correction des fuites de mémoire, résolution des problèmes d’intégration et tests du système en additionnant tout nos scripts. </a:t>
                </a:r>
              </a:p>
            </p:txBody>
          </p:sp>
        </p:grp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082B72D2-CCDB-1A4B-6721-44C8FBA8571B}"/>
                </a:ext>
              </a:extLst>
            </p:cNvPr>
            <p:cNvSpPr/>
            <p:nvPr/>
          </p:nvSpPr>
          <p:spPr>
            <a:xfrm>
              <a:off x="9270145" y="4120745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F29F5D9-C7A5-369C-29B9-5938ABDC9E24}"/>
                </a:ext>
              </a:extLst>
            </p:cNvPr>
            <p:cNvSpPr txBox="1"/>
            <p:nvPr/>
          </p:nvSpPr>
          <p:spPr>
            <a:xfrm>
              <a:off x="10158729" y="3982678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</a:t>
              </a:r>
            </a:p>
            <a:p>
              <a:pPr algn="ctr"/>
              <a:r>
                <a:rPr lang="fr-FR" dirty="0"/>
                <a:t> Tous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3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76E4D-D1B3-9622-D8AB-84C536ED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0F84C0-BB48-A2CE-AF6F-802C9A6D6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3EDEE-4E2E-EBC1-5870-2EE937DF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CCC371-E01A-CA48-75F3-8BC94837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66" y="1315062"/>
            <a:ext cx="4723534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Compréhension</a:t>
            </a:r>
            <a:endParaRPr lang="en-US" sz="40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5B0AB-8FDE-F821-D7A6-93022F97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4D357D-D5FD-8DF5-2D86-C0CCCE86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D55C0A-8F4A-7021-C81A-A10AC4E3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A40932-E943-C0D4-853A-95EB3A3A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6F1DFA-D462-607C-4D26-647D70B2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6AF581-15BC-EA69-3B6E-D2FF13AE0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B75B4F-DB62-09B6-03CA-4A959EC06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5B6053-E2C9-5530-EA3C-CE0FC50E3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1D4003-29B5-2B37-7DE3-A67C586F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821FC3-024E-9480-AF4B-159B2709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que 5" descr="Informatique hébergé avec un remplissage uni">
            <a:extLst>
              <a:ext uri="{FF2B5EF4-FFF2-40B4-BE49-F238E27FC236}">
                <a16:creationId xmlns:a16="http://schemas.microsoft.com/office/drawing/2014/main" id="{61E9299E-B618-98D1-3682-7E50809E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067" y="408735"/>
            <a:ext cx="914400" cy="914400"/>
          </a:xfrm>
          <a:prstGeom prst="rect">
            <a:avLst/>
          </a:prstGeom>
        </p:spPr>
      </p:pic>
      <p:pic>
        <p:nvPicPr>
          <p:cNvPr id="28" name="Graphique 27" descr="Télécharger du cloud avec un remplissage uni">
            <a:extLst>
              <a:ext uri="{FF2B5EF4-FFF2-40B4-BE49-F238E27FC236}">
                <a16:creationId xmlns:a16="http://schemas.microsoft.com/office/drawing/2014/main" id="{C17EFB7C-9F13-3390-6566-5D7304E8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6475" y="313995"/>
            <a:ext cx="914400" cy="914400"/>
          </a:xfrm>
          <a:prstGeom prst="rect">
            <a:avLst/>
          </a:prstGeom>
        </p:spPr>
      </p:pic>
      <p:pic>
        <p:nvPicPr>
          <p:cNvPr id="32" name="Graphique 31" descr="Ordinateur portable contour">
            <a:extLst>
              <a:ext uri="{FF2B5EF4-FFF2-40B4-BE49-F238E27FC236}">
                <a16:creationId xmlns:a16="http://schemas.microsoft.com/office/drawing/2014/main" id="{BED7917B-F406-88D7-7954-648B3E1CA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076" y="5683710"/>
            <a:ext cx="914400" cy="914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87199F03-B03D-C4FD-9AA3-824C1499FB95}"/>
              </a:ext>
            </a:extLst>
          </p:cNvPr>
          <p:cNvGrpSpPr/>
          <p:nvPr/>
        </p:nvGrpSpPr>
        <p:grpSpPr>
          <a:xfrm>
            <a:off x="281086" y="2504716"/>
            <a:ext cx="3624922" cy="3027683"/>
            <a:chOff x="861173" y="1916853"/>
            <a:chExt cx="3671164" cy="3027683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E88C526-FF6C-CA3B-05DB-30269E42BA0F}"/>
                </a:ext>
              </a:extLst>
            </p:cNvPr>
            <p:cNvSpPr txBox="1"/>
            <p:nvPr/>
          </p:nvSpPr>
          <p:spPr>
            <a:xfrm>
              <a:off x="902338" y="2913211"/>
              <a:ext cx="3629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La notion de "</a:t>
              </a:r>
              <a:r>
                <a:rPr lang="fr-FR" dirty="0" err="1">
                  <a:solidFill>
                    <a:srgbClr val="561E51"/>
                  </a:solidFill>
                </a:rPr>
                <a:t>chunks</a:t>
              </a:r>
              <a:r>
                <a:rPr lang="fr-FR" dirty="0">
                  <a:solidFill>
                    <a:srgbClr val="561E51"/>
                  </a:solidFill>
                </a:rPr>
                <a:t>" et leur utilisation pas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clairement définies.</a:t>
              </a:r>
            </a:p>
            <a:p>
              <a:pPr algn="ctr"/>
              <a:endParaRPr lang="fr-FR" dirty="0">
                <a:solidFill>
                  <a:srgbClr val="561E51"/>
                </a:solidFill>
              </a:endParaRP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Compréhension complétée grâce à l’exemple donné dans le README.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110340BB-237D-CC2B-CCCD-F9A6389AC49B}"/>
                </a:ext>
              </a:extLst>
            </p:cNvPr>
            <p:cNvGrpSpPr/>
            <p:nvPr/>
          </p:nvGrpSpPr>
          <p:grpSpPr>
            <a:xfrm>
              <a:off x="861173" y="1916853"/>
              <a:ext cx="3528599" cy="914400"/>
              <a:chOff x="753771" y="1361992"/>
              <a:chExt cx="3528599" cy="914400"/>
            </a:xfrm>
          </p:grpSpPr>
          <p:pic>
            <p:nvPicPr>
              <p:cNvPr id="9" name="Graphique 8" descr="Badge 1 contour">
                <a:extLst>
                  <a:ext uri="{FF2B5EF4-FFF2-40B4-BE49-F238E27FC236}">
                    <a16:creationId xmlns:a16="http://schemas.microsoft.com/office/drawing/2014/main" id="{86FB7F72-9D63-DE35-CD9F-497A29BC3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3771" y="13619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5A36491-5746-10BD-8B3E-DC4572D4B5FB}"/>
                  </a:ext>
                </a:extLst>
              </p:cNvPr>
              <p:cNvSpPr txBox="1"/>
              <p:nvPr/>
            </p:nvSpPr>
            <p:spPr>
              <a:xfrm>
                <a:off x="1673053" y="1557582"/>
                <a:ext cx="2609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Déduplication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1D6CAD5D-594F-96E5-0F08-95542671F7DB}"/>
              </a:ext>
            </a:extLst>
          </p:cNvPr>
          <p:cNvGrpSpPr/>
          <p:nvPr/>
        </p:nvGrpSpPr>
        <p:grpSpPr>
          <a:xfrm>
            <a:off x="4274146" y="2504716"/>
            <a:ext cx="3943973" cy="2973325"/>
            <a:chOff x="4580021" y="1920690"/>
            <a:chExt cx="4324865" cy="319972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593B50C-D2EA-6B88-B62A-06F34FDE61CC}"/>
                </a:ext>
              </a:extLst>
            </p:cNvPr>
            <p:cNvGrpSpPr/>
            <p:nvPr/>
          </p:nvGrpSpPr>
          <p:grpSpPr>
            <a:xfrm>
              <a:off x="4580022" y="1920690"/>
              <a:ext cx="3505031" cy="976858"/>
              <a:chOff x="4580022" y="1920690"/>
              <a:chExt cx="3505031" cy="976858"/>
            </a:xfrm>
          </p:grpSpPr>
          <p:pic>
            <p:nvPicPr>
              <p:cNvPr id="17" name="Graphique 16" descr="Badge contour">
                <a:extLst>
                  <a:ext uri="{FF2B5EF4-FFF2-40B4-BE49-F238E27FC236}">
                    <a16:creationId xmlns:a16="http://schemas.microsoft.com/office/drawing/2014/main" id="{416B8E9D-A14B-B60D-CBFF-8108FEB88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0022" y="19206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6ABF906-300C-AB35-060C-3F30577DC096}"/>
                  </a:ext>
                </a:extLst>
              </p:cNvPr>
              <p:cNvSpPr txBox="1"/>
              <p:nvPr/>
            </p:nvSpPr>
            <p:spPr>
              <a:xfrm>
                <a:off x="5419704" y="1943441"/>
                <a:ext cx="26653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Sauvegarde</a:t>
                </a:r>
              </a:p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incrémentale</a:t>
                </a:r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3D77A73-0BD5-2061-7038-F3EBBA9947F5}"/>
                </a:ext>
              </a:extLst>
            </p:cNvPr>
            <p:cNvSpPr txBox="1"/>
            <p:nvPr/>
          </p:nvSpPr>
          <p:spPr>
            <a:xfrm>
              <a:off x="4580021" y="2934418"/>
              <a:ext cx="4324865" cy="218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La logique de comparaison entre les fichiers sources et les sauvegardes existantes pas évidentes.</a:t>
              </a:r>
            </a:p>
            <a:p>
              <a:pPr algn="ctr"/>
              <a:endParaRPr lang="fr-FR" dirty="0">
                <a:solidFill>
                  <a:srgbClr val="561E51"/>
                </a:solidFill>
              </a:endParaRP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Clarification à travers nos discussions sur l’utilisation des dates de modification.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BDD7F15-35F5-8122-DDA7-52E678563D17}"/>
              </a:ext>
            </a:extLst>
          </p:cNvPr>
          <p:cNvGrpSpPr/>
          <p:nvPr/>
        </p:nvGrpSpPr>
        <p:grpSpPr>
          <a:xfrm>
            <a:off x="8499675" y="2504716"/>
            <a:ext cx="3410464" cy="3581681"/>
            <a:chOff x="8700682" y="1920690"/>
            <a:chExt cx="3410464" cy="3581681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ED963189-6017-79AD-A991-F46C0BF44148}"/>
                </a:ext>
              </a:extLst>
            </p:cNvPr>
            <p:cNvGrpSpPr/>
            <p:nvPr/>
          </p:nvGrpSpPr>
          <p:grpSpPr>
            <a:xfrm>
              <a:off x="8700682" y="1920690"/>
              <a:ext cx="3410464" cy="1028644"/>
              <a:chOff x="9440472" y="2755465"/>
              <a:chExt cx="3410464" cy="1028644"/>
            </a:xfrm>
          </p:grpSpPr>
          <p:pic>
            <p:nvPicPr>
              <p:cNvPr id="24" name="Graphique 23" descr="Badge 3 contour">
                <a:extLst>
                  <a:ext uri="{FF2B5EF4-FFF2-40B4-BE49-F238E27FC236}">
                    <a16:creationId xmlns:a16="http://schemas.microsoft.com/office/drawing/2014/main" id="{9E521D15-99BA-F2BD-A852-818F51673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440472" y="27554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6519B812-7E94-73E1-94D2-B978E5F2705B}"/>
                  </a:ext>
                </a:extLst>
              </p:cNvPr>
              <p:cNvSpPr txBox="1"/>
              <p:nvPr/>
            </p:nvSpPr>
            <p:spPr>
              <a:xfrm>
                <a:off x="10354872" y="2830002"/>
                <a:ext cx="24960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Coordination des modules</a:t>
                </a:r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C51E239-0C14-B79A-FD99-6194EA8836D1}"/>
                </a:ext>
              </a:extLst>
            </p:cNvPr>
            <p:cNvSpPr txBox="1"/>
            <p:nvPr/>
          </p:nvSpPr>
          <p:spPr>
            <a:xfrm>
              <a:off x="8787264" y="2917048"/>
              <a:ext cx="321535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Les interactions entre les différents modules pas clairement définies. </a:t>
              </a:r>
            </a:p>
            <a:p>
              <a:pPr algn="ctr"/>
              <a:endParaRPr lang="fr-FR" dirty="0">
                <a:solidFill>
                  <a:srgbClr val="561E51"/>
                </a:solidFill>
              </a:endParaRP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On a dû définir clairement les responsabilités de chaque module et faire des tests d’intégration pour valider les interactions.</a:t>
              </a:r>
            </a:p>
          </p:txBody>
        </p:sp>
      </p:grpSp>
      <p:sp>
        <p:nvSpPr>
          <p:cNvPr id="3" name="Titre 1">
            <a:extLst>
              <a:ext uri="{FF2B5EF4-FFF2-40B4-BE49-F238E27FC236}">
                <a16:creationId xmlns:a16="http://schemas.microsoft.com/office/drawing/2014/main" id="{43B1148B-FDAA-5E66-8178-47FE72554C54}"/>
              </a:ext>
            </a:extLst>
          </p:cNvPr>
          <p:cNvSpPr txBox="1">
            <a:spLocks/>
          </p:cNvSpPr>
          <p:nvPr/>
        </p:nvSpPr>
        <p:spPr>
          <a:xfrm>
            <a:off x="906171" y="595517"/>
            <a:ext cx="10684151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Problèmes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Rencontrés</a:t>
            </a:r>
            <a:endParaRPr lang="en-US" sz="5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6C2C561-C3AE-F442-38D4-827CB6D9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71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5FD0-B880-4B63-67FD-CD71920D3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CBEDD2-3D35-4319-8968-3EC3B7702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5106ED-0017-48D8-8BEE-8CE02272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2FA0FD-813C-451C-AE23-125FEE88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832880" cy="2876136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F15559-EF5F-416E-A50C-95FF9B63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410B3EC-094F-49A9-A2D2-63B1EDC66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F0E3061-A38C-4474-80BA-6B9782395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6D04B60-C0AA-40C2-A246-C29A1DD4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que 5" descr="Informatique hébergé avec un remplissage uni">
            <a:extLst>
              <a:ext uri="{FF2B5EF4-FFF2-40B4-BE49-F238E27FC236}">
                <a16:creationId xmlns:a16="http://schemas.microsoft.com/office/drawing/2014/main" id="{D56E373D-2B7B-93E6-4E1A-11BFCC346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067" y="408735"/>
            <a:ext cx="914400" cy="914400"/>
          </a:xfrm>
          <a:prstGeom prst="rect">
            <a:avLst/>
          </a:prstGeom>
        </p:spPr>
      </p:pic>
      <p:pic>
        <p:nvPicPr>
          <p:cNvPr id="28" name="Graphique 27" descr="Télécharger du cloud avec un remplissage uni">
            <a:extLst>
              <a:ext uri="{FF2B5EF4-FFF2-40B4-BE49-F238E27FC236}">
                <a16:creationId xmlns:a16="http://schemas.microsoft.com/office/drawing/2014/main" id="{74A9F965-1DCB-F975-A39A-7994DAD11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6475" y="313995"/>
            <a:ext cx="914400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4355B5B4-C991-F2D2-44D8-4DBAC0124B91}"/>
              </a:ext>
            </a:extLst>
          </p:cNvPr>
          <p:cNvSpPr txBox="1">
            <a:spLocks/>
          </p:cNvSpPr>
          <p:nvPr/>
        </p:nvSpPr>
        <p:spPr>
          <a:xfrm>
            <a:off x="905866" y="1315062"/>
            <a:ext cx="4723534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+mj-lt"/>
              <a:buAutoNum type="romanUcPeriod" startAt="2"/>
            </a:pP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Réalisation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2C9368D-C891-4F1F-D8D8-21AAC28B8CEF}"/>
              </a:ext>
            </a:extLst>
          </p:cNvPr>
          <p:cNvSpPr txBox="1">
            <a:spLocks/>
          </p:cNvSpPr>
          <p:nvPr/>
        </p:nvSpPr>
        <p:spPr>
          <a:xfrm>
            <a:off x="906171" y="595517"/>
            <a:ext cx="10684151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Problèmes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Rencontrés</a:t>
            </a:r>
            <a:endParaRPr lang="en-US" sz="5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14A8912-9CEC-E3F9-3C84-89190E6479ED}"/>
              </a:ext>
            </a:extLst>
          </p:cNvPr>
          <p:cNvGrpSpPr/>
          <p:nvPr/>
        </p:nvGrpSpPr>
        <p:grpSpPr>
          <a:xfrm>
            <a:off x="498633" y="2978599"/>
            <a:ext cx="3624922" cy="1919688"/>
            <a:chOff x="861173" y="1916853"/>
            <a:chExt cx="3671164" cy="1919688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92E8B20-DD90-E789-4D44-B96F5A0FAD73}"/>
                </a:ext>
              </a:extLst>
            </p:cNvPr>
            <p:cNvSpPr txBox="1"/>
            <p:nvPr/>
          </p:nvSpPr>
          <p:spPr>
            <a:xfrm>
              <a:off x="902338" y="2913211"/>
              <a:ext cx="3629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Fuites de mémoire importantes détectées et erreurs de segmentation lors de l’exécution.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BBE4260-2A20-7843-57CB-B37EB2AE365A}"/>
                </a:ext>
              </a:extLst>
            </p:cNvPr>
            <p:cNvGrpSpPr/>
            <p:nvPr/>
          </p:nvGrpSpPr>
          <p:grpSpPr>
            <a:xfrm>
              <a:off x="861173" y="1916853"/>
              <a:ext cx="3528599" cy="914400"/>
              <a:chOff x="753771" y="1361992"/>
              <a:chExt cx="3528599" cy="914400"/>
            </a:xfrm>
          </p:grpSpPr>
          <p:pic>
            <p:nvPicPr>
              <p:cNvPr id="31" name="Graphique 30" descr="Badge 1 contour">
                <a:extLst>
                  <a:ext uri="{FF2B5EF4-FFF2-40B4-BE49-F238E27FC236}">
                    <a16:creationId xmlns:a16="http://schemas.microsoft.com/office/drawing/2014/main" id="{08847F18-FD5A-3AA1-F859-B34B90FA2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53771" y="13619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008EDE0-968B-E421-9C71-C10E146CCE22}"/>
                  </a:ext>
                </a:extLst>
              </p:cNvPr>
              <p:cNvSpPr txBox="1"/>
              <p:nvPr/>
            </p:nvSpPr>
            <p:spPr>
              <a:xfrm>
                <a:off x="1673053" y="1557582"/>
                <a:ext cx="2609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Mémoire</a:t>
                </a:r>
              </a:p>
            </p:txBody>
          </p: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2C96922-3CE0-1A23-F174-8D1E3A397725}"/>
              </a:ext>
            </a:extLst>
          </p:cNvPr>
          <p:cNvGrpSpPr/>
          <p:nvPr/>
        </p:nvGrpSpPr>
        <p:grpSpPr>
          <a:xfrm>
            <a:off x="4123860" y="2957458"/>
            <a:ext cx="3943973" cy="2142330"/>
            <a:chOff x="4580021" y="1920690"/>
            <a:chExt cx="4324865" cy="2305455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23FAD411-F698-C4CA-B414-1DB99AD8AB14}"/>
                </a:ext>
              </a:extLst>
            </p:cNvPr>
            <p:cNvGrpSpPr/>
            <p:nvPr/>
          </p:nvGrpSpPr>
          <p:grpSpPr>
            <a:xfrm>
              <a:off x="4580022" y="1920690"/>
              <a:ext cx="4065333" cy="1049508"/>
              <a:chOff x="4580022" y="1920690"/>
              <a:chExt cx="4065333" cy="1049508"/>
            </a:xfrm>
          </p:grpSpPr>
          <p:pic>
            <p:nvPicPr>
              <p:cNvPr id="46" name="Graphique 45" descr="Badge contour">
                <a:extLst>
                  <a:ext uri="{FF2B5EF4-FFF2-40B4-BE49-F238E27FC236}">
                    <a16:creationId xmlns:a16="http://schemas.microsoft.com/office/drawing/2014/main" id="{CA5ACF7A-8B5E-1715-98D2-FC399B4B2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80022" y="19206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5DAB5D3-BBF7-862F-3854-212E7F33713E}"/>
                  </a:ext>
                </a:extLst>
              </p:cNvPr>
              <p:cNvSpPr txBox="1"/>
              <p:nvPr/>
            </p:nvSpPr>
            <p:spPr>
              <a:xfrm>
                <a:off x="5419704" y="1943441"/>
                <a:ext cx="3225651" cy="1026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Chemins de fichiers</a:t>
                </a:r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D791D83-796E-400F-7FD1-017F1BB77C18}"/>
                </a:ext>
              </a:extLst>
            </p:cNvPr>
            <p:cNvSpPr txBox="1"/>
            <p:nvPr/>
          </p:nvSpPr>
          <p:spPr>
            <a:xfrm>
              <a:off x="4580021" y="2934418"/>
              <a:ext cx="4324865" cy="129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Problèmes avec les « / » dans les chemins, erreurs de construction des chemins complets et difficultés avec les chemins relatifs vs absolus.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3B3BAC-B110-F4F9-5C60-F9F8EF18B54E}"/>
              </a:ext>
            </a:extLst>
          </p:cNvPr>
          <p:cNvGrpSpPr/>
          <p:nvPr/>
        </p:nvGrpSpPr>
        <p:grpSpPr>
          <a:xfrm>
            <a:off x="8319626" y="2876135"/>
            <a:ext cx="3525176" cy="2473686"/>
            <a:chOff x="8700682" y="1920690"/>
            <a:chExt cx="3525176" cy="2473686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E75D8AE-3C84-319A-AFB2-793050148F98}"/>
                </a:ext>
              </a:extLst>
            </p:cNvPr>
            <p:cNvGrpSpPr/>
            <p:nvPr/>
          </p:nvGrpSpPr>
          <p:grpSpPr>
            <a:xfrm>
              <a:off x="8700682" y="1920690"/>
              <a:ext cx="3525176" cy="1028644"/>
              <a:chOff x="9440472" y="2755465"/>
              <a:chExt cx="3525176" cy="1028644"/>
            </a:xfrm>
          </p:grpSpPr>
          <p:pic>
            <p:nvPicPr>
              <p:cNvPr id="58" name="Graphique 57" descr="Badge 3 contour">
                <a:extLst>
                  <a:ext uri="{FF2B5EF4-FFF2-40B4-BE49-F238E27FC236}">
                    <a16:creationId xmlns:a16="http://schemas.microsoft.com/office/drawing/2014/main" id="{74A453A2-9156-60CA-C57C-28E36CAF1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440472" y="27554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2142C1B-9F87-5EAC-31D8-47759DE491B4}"/>
                  </a:ext>
                </a:extLst>
              </p:cNvPr>
              <p:cNvSpPr txBox="1"/>
              <p:nvPr/>
            </p:nvSpPr>
            <p:spPr>
              <a:xfrm>
                <a:off x="10354871" y="2830002"/>
                <a:ext cx="26107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Déduplication de fichiers</a:t>
                </a: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EF224A51-BAAE-A5D2-179F-0E4DC381BA7C}"/>
                </a:ext>
              </a:extLst>
            </p:cNvPr>
            <p:cNvSpPr txBox="1"/>
            <p:nvPr/>
          </p:nvSpPr>
          <p:spPr>
            <a:xfrm>
              <a:off x="8787264" y="2917048"/>
              <a:ext cx="32153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Problèmes avec les bits de marquage, une taille de </a:t>
              </a:r>
              <a:r>
                <a:rPr lang="fr-FR" dirty="0" err="1">
                  <a:solidFill>
                    <a:srgbClr val="561E51"/>
                  </a:solidFill>
                </a:rPr>
                <a:t>chunks</a:t>
              </a:r>
              <a:r>
                <a:rPr lang="fr-FR" dirty="0">
                  <a:solidFill>
                    <a:srgbClr val="561E51"/>
                  </a:solidFill>
                </a:rPr>
                <a:t> incorrecte et des erreurs lors de la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restauration des fichiers.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F81780-2686-51BB-736E-D30744C7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4AEB4C-711D-CE84-E8E8-0E598E04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F487E-D955-040A-C751-90B6E6204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18FCB-5691-96C7-3532-D2FF725E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77F59-3233-A98A-EB84-6D03DE55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Retex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67FB61-C572-4567-A1CB-758EA8C30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B9938B-D304-F9F1-A96B-9C58FDAE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01F253-82C0-8689-4BCF-A7C5D5CDB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2D2C5D-0E2A-41A2-2BAA-9475332D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F6FA0C-2B8D-8861-67C6-E5AA78AF9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3C5128-B312-6BAA-47E2-8A23ED10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43035C-635C-5506-F763-66B962D31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C647A2-17AD-210D-B3C7-3211D2C22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EBD3A4-5828-6E9F-2AFC-83D255E1D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BD6A95-1F70-4974-C8C3-B21CE5693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que 5" descr="Informatique hébergé avec un remplissage uni">
            <a:extLst>
              <a:ext uri="{FF2B5EF4-FFF2-40B4-BE49-F238E27FC236}">
                <a16:creationId xmlns:a16="http://schemas.microsoft.com/office/drawing/2014/main" id="{629F00A1-1FAD-F2EA-4053-BB609DAF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11" y="589645"/>
            <a:ext cx="914400" cy="914400"/>
          </a:xfrm>
          <a:prstGeom prst="rect">
            <a:avLst/>
          </a:prstGeom>
        </p:spPr>
      </p:pic>
      <p:pic>
        <p:nvPicPr>
          <p:cNvPr id="28" name="Graphique 27" descr="Télécharger du cloud avec un remplissage uni">
            <a:extLst>
              <a:ext uri="{FF2B5EF4-FFF2-40B4-BE49-F238E27FC236}">
                <a16:creationId xmlns:a16="http://schemas.microsoft.com/office/drawing/2014/main" id="{1489252A-ECCF-E4B8-A4A6-3A99C38DD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19" y="5353955"/>
            <a:ext cx="914400" cy="914400"/>
          </a:xfrm>
          <a:prstGeom prst="rect">
            <a:avLst/>
          </a:prstGeom>
        </p:spPr>
      </p:pic>
      <p:pic>
        <p:nvPicPr>
          <p:cNvPr id="32" name="Graphique 31" descr="Ordinateur portable contour">
            <a:extLst>
              <a:ext uri="{FF2B5EF4-FFF2-40B4-BE49-F238E27FC236}">
                <a16:creationId xmlns:a16="http://schemas.microsoft.com/office/drawing/2014/main" id="{6ED0C0EF-A3A4-D386-58C0-8E1F724DA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514" y="443117"/>
            <a:ext cx="914400" cy="914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FA311878-E367-1BDB-67B4-E3A19866DD47}"/>
              </a:ext>
            </a:extLst>
          </p:cNvPr>
          <p:cNvGrpSpPr/>
          <p:nvPr/>
        </p:nvGrpSpPr>
        <p:grpSpPr>
          <a:xfrm>
            <a:off x="2189284" y="1421354"/>
            <a:ext cx="3201517" cy="4139816"/>
            <a:chOff x="861173" y="1916853"/>
            <a:chExt cx="3201517" cy="4139816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2042DB8-092F-2B5A-1892-083430022FD9}"/>
                </a:ext>
              </a:extLst>
            </p:cNvPr>
            <p:cNvSpPr txBox="1"/>
            <p:nvPr/>
          </p:nvSpPr>
          <p:spPr>
            <a:xfrm>
              <a:off x="1242177" y="3194347"/>
              <a:ext cx="260931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Nous pensions finir en 51 heures. Finalement, cela nous a pris 105h.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 </a:t>
              </a:r>
            </a:p>
            <a:p>
              <a:pPr algn="ctr"/>
              <a:r>
                <a:rPr lang="fr-FR" b="1" dirty="0">
                  <a:solidFill>
                    <a:srgbClr val="561E51"/>
                  </a:solidFill>
                </a:rPr>
                <a:t>La prochaine fois: </a:t>
              </a:r>
              <a:r>
                <a:rPr lang="fr-FR" dirty="0">
                  <a:solidFill>
                    <a:srgbClr val="561E51"/>
                  </a:solidFill>
                </a:rPr>
                <a:t>découper les tâches plus finement et prévoir une marge pour les imprévus et le temps d'apprentissage. 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6A5F8C15-E271-794C-41A6-61A269EDD5C2}"/>
                </a:ext>
              </a:extLst>
            </p:cNvPr>
            <p:cNvGrpSpPr/>
            <p:nvPr/>
          </p:nvGrpSpPr>
          <p:grpSpPr>
            <a:xfrm>
              <a:off x="861173" y="1916853"/>
              <a:ext cx="3201517" cy="1145859"/>
              <a:chOff x="753771" y="1361992"/>
              <a:chExt cx="3201517" cy="1145859"/>
            </a:xfrm>
          </p:grpSpPr>
          <p:pic>
            <p:nvPicPr>
              <p:cNvPr id="9" name="Graphique 8" descr="Badge 1 contour">
                <a:extLst>
                  <a:ext uri="{FF2B5EF4-FFF2-40B4-BE49-F238E27FC236}">
                    <a16:creationId xmlns:a16="http://schemas.microsoft.com/office/drawing/2014/main" id="{F5741A11-EE62-1D02-1EC9-633A37B21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3771" y="13619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12E6139-7873-2950-7E6B-ED701AB51FB6}"/>
                  </a:ext>
                </a:extLst>
              </p:cNvPr>
              <p:cNvSpPr txBox="1"/>
              <p:nvPr/>
            </p:nvSpPr>
            <p:spPr>
              <a:xfrm>
                <a:off x="1345970" y="1553744"/>
                <a:ext cx="26093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Gestion du Temps</a:t>
                </a:r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54FA9B0-FC18-95A0-D387-44931F694204}"/>
              </a:ext>
            </a:extLst>
          </p:cNvPr>
          <p:cNvGrpSpPr/>
          <p:nvPr/>
        </p:nvGrpSpPr>
        <p:grpSpPr>
          <a:xfrm>
            <a:off x="6894677" y="1421354"/>
            <a:ext cx="3759903" cy="4304288"/>
            <a:chOff x="4580022" y="1920690"/>
            <a:chExt cx="3759903" cy="430428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F57FC8E0-4CF2-1A7E-0D83-8BDE6557B113}"/>
                </a:ext>
              </a:extLst>
            </p:cNvPr>
            <p:cNvGrpSpPr/>
            <p:nvPr/>
          </p:nvGrpSpPr>
          <p:grpSpPr>
            <a:xfrm>
              <a:off x="4580022" y="1920690"/>
              <a:ext cx="3759903" cy="1145860"/>
              <a:chOff x="4580022" y="1920690"/>
              <a:chExt cx="3759903" cy="1145860"/>
            </a:xfrm>
          </p:grpSpPr>
          <p:pic>
            <p:nvPicPr>
              <p:cNvPr id="17" name="Graphique 16" descr="Badge contour">
                <a:extLst>
                  <a:ext uri="{FF2B5EF4-FFF2-40B4-BE49-F238E27FC236}">
                    <a16:creationId xmlns:a16="http://schemas.microsoft.com/office/drawing/2014/main" id="{BF9A797B-491B-6654-66C2-C7D59E240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0022" y="19206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CA25012-D3D5-66F8-77DB-5D7166200B57}"/>
                  </a:ext>
                </a:extLst>
              </p:cNvPr>
              <p:cNvSpPr txBox="1"/>
              <p:nvPr/>
            </p:nvSpPr>
            <p:spPr>
              <a:xfrm>
                <a:off x="5457871" y="2112443"/>
                <a:ext cx="28820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Compréhension</a:t>
                </a:r>
              </a:p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Technique</a:t>
                </a:r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DC30C855-F926-880D-7559-BD7DDE06BEB1}"/>
                </a:ext>
              </a:extLst>
            </p:cNvPr>
            <p:cNvSpPr txBox="1"/>
            <p:nvPr/>
          </p:nvSpPr>
          <p:spPr>
            <a:xfrm>
              <a:off x="5094053" y="3085657"/>
              <a:ext cx="282580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Certaines difficultés avec le concept de déduplication ce qui nous a donné un retard de 20h sur le développement dû au manque de recherches préalables du sujet. </a:t>
              </a:r>
            </a:p>
            <a:p>
              <a:pPr algn="ctr"/>
              <a:endParaRPr lang="fr-FR" dirty="0">
                <a:solidFill>
                  <a:srgbClr val="561E51"/>
                </a:solidFill>
              </a:endParaRP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De plus, un seul membre de l’équipe avait accès à linux pour le projet.</a:t>
              </a: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509E2C-F6C5-9561-7656-602022A2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3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30F22-5CEE-B22F-FFD3-A5FA6C31D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826CE8-4646-A7C1-F9DF-249BCCD26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6EFAE-CC95-F6A3-231A-99D7DBB79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78D45D-B783-385B-222A-502A774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Retex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485D2F-3EB7-9943-EF1B-DCC3B7295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7907CC-4F2A-5694-EF9D-582F0594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2BFC11-9A64-E902-D3CD-084A0E50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7988E4-8443-FD77-511A-04B3F887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209FD5-3D25-C252-BC90-CB3707863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27D8A2-7DF2-4621-DA65-2CEBBDD4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38EA0D-D09D-8183-DDEF-89E44BD5D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12BAC8-D5E5-59A9-9151-7099B581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6F11A8-576B-8D26-984A-8953DF8B7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1DB9B6-949D-B305-FD50-7491E8BC7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que 5" descr="Informatique hébergé avec un remplissage uni">
            <a:extLst>
              <a:ext uri="{FF2B5EF4-FFF2-40B4-BE49-F238E27FC236}">
                <a16:creationId xmlns:a16="http://schemas.microsoft.com/office/drawing/2014/main" id="{FC970CF3-BBAE-C782-1FE8-272C707B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11" y="589645"/>
            <a:ext cx="914400" cy="914400"/>
          </a:xfrm>
          <a:prstGeom prst="rect">
            <a:avLst/>
          </a:prstGeom>
        </p:spPr>
      </p:pic>
      <p:pic>
        <p:nvPicPr>
          <p:cNvPr id="28" name="Graphique 27" descr="Télécharger du cloud avec un remplissage uni">
            <a:extLst>
              <a:ext uri="{FF2B5EF4-FFF2-40B4-BE49-F238E27FC236}">
                <a16:creationId xmlns:a16="http://schemas.microsoft.com/office/drawing/2014/main" id="{414EB9C1-0533-3941-EFFC-B775D62EC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19" y="5353955"/>
            <a:ext cx="914400" cy="914400"/>
          </a:xfrm>
          <a:prstGeom prst="rect">
            <a:avLst/>
          </a:prstGeom>
        </p:spPr>
      </p:pic>
      <p:pic>
        <p:nvPicPr>
          <p:cNvPr id="32" name="Graphique 31" descr="Ordinateur portable contour">
            <a:extLst>
              <a:ext uri="{FF2B5EF4-FFF2-40B4-BE49-F238E27FC236}">
                <a16:creationId xmlns:a16="http://schemas.microsoft.com/office/drawing/2014/main" id="{85E23488-09D6-461E-12C3-F2551242B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514" y="443117"/>
            <a:ext cx="914400" cy="914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16745FB-B1B5-364A-E9D1-20F156A3123B}"/>
              </a:ext>
            </a:extLst>
          </p:cNvPr>
          <p:cNvGrpSpPr/>
          <p:nvPr/>
        </p:nvGrpSpPr>
        <p:grpSpPr>
          <a:xfrm>
            <a:off x="1435511" y="1516920"/>
            <a:ext cx="4447490" cy="4139816"/>
            <a:chOff x="861173" y="1916853"/>
            <a:chExt cx="4447490" cy="4139816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069AE62-A5B6-4541-644A-A93D452EF0B8}"/>
                </a:ext>
              </a:extLst>
            </p:cNvPr>
            <p:cNvSpPr txBox="1"/>
            <p:nvPr/>
          </p:nvSpPr>
          <p:spPr>
            <a:xfrm>
              <a:off x="1242177" y="3194347"/>
              <a:ext cx="40664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Les fuites mémoire, découvertes tard dû fait que la compilation tardive du travail de chacun.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 </a:t>
              </a:r>
            </a:p>
            <a:p>
              <a:pPr algn="ctr"/>
              <a:r>
                <a:rPr lang="fr-FR" b="1" dirty="0">
                  <a:solidFill>
                    <a:srgbClr val="561E51"/>
                  </a:solidFill>
                </a:rPr>
                <a:t>Plusieurs améliorations identifiées :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- Adopter une approche structurée et intégrer davantage de tests.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- Prototyper les fonctionnalités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complexes et investir plus de temps</a:t>
              </a:r>
            </a:p>
            <a:p>
              <a:pPr algn="ctr"/>
              <a:r>
                <a:rPr lang="fr-FR" dirty="0">
                  <a:solidFill>
                    <a:srgbClr val="561E51"/>
                  </a:solidFill>
                </a:rPr>
                <a:t>dans la phase de recherche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444245AF-91A6-4BB7-97AB-25F7171DA09A}"/>
                </a:ext>
              </a:extLst>
            </p:cNvPr>
            <p:cNvGrpSpPr/>
            <p:nvPr/>
          </p:nvGrpSpPr>
          <p:grpSpPr>
            <a:xfrm>
              <a:off x="861173" y="1916853"/>
              <a:ext cx="3528601" cy="1149697"/>
              <a:chOff x="753771" y="1361992"/>
              <a:chExt cx="3528601" cy="1149697"/>
            </a:xfrm>
          </p:grpSpPr>
          <p:pic>
            <p:nvPicPr>
              <p:cNvPr id="9" name="Graphique 8" descr="Badge 1 contour">
                <a:extLst>
                  <a:ext uri="{FF2B5EF4-FFF2-40B4-BE49-F238E27FC236}">
                    <a16:creationId xmlns:a16="http://schemas.microsoft.com/office/drawing/2014/main" id="{7F6D7A65-217D-69C1-F1B8-13AA4AFF1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3771" y="13619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F0AECB-0D84-D2DA-36A9-38B712FD404C}"/>
                  </a:ext>
                </a:extLst>
              </p:cNvPr>
              <p:cNvSpPr txBox="1"/>
              <p:nvPr/>
            </p:nvSpPr>
            <p:spPr>
              <a:xfrm>
                <a:off x="1673054" y="1557582"/>
                <a:ext cx="26093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Tests et Validation</a:t>
                </a:r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EFBB9-DBAD-A228-4765-E02AA4C242D5}"/>
              </a:ext>
            </a:extLst>
          </p:cNvPr>
          <p:cNvGrpSpPr/>
          <p:nvPr/>
        </p:nvGrpSpPr>
        <p:grpSpPr>
          <a:xfrm>
            <a:off x="6737557" y="2189563"/>
            <a:ext cx="4087955" cy="3281805"/>
            <a:chOff x="4580022" y="1920690"/>
            <a:chExt cx="4087955" cy="328180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FFAEC265-9B0C-D5E5-6EC1-41C3FE2D2EFF}"/>
                </a:ext>
              </a:extLst>
            </p:cNvPr>
            <p:cNvGrpSpPr/>
            <p:nvPr/>
          </p:nvGrpSpPr>
          <p:grpSpPr>
            <a:xfrm>
              <a:off x="4580022" y="1920690"/>
              <a:ext cx="3989633" cy="1145860"/>
              <a:chOff x="4580022" y="1920690"/>
              <a:chExt cx="3989633" cy="1145860"/>
            </a:xfrm>
          </p:grpSpPr>
          <p:pic>
            <p:nvPicPr>
              <p:cNvPr id="17" name="Graphique 16" descr="Badge contour">
                <a:extLst>
                  <a:ext uri="{FF2B5EF4-FFF2-40B4-BE49-F238E27FC236}">
                    <a16:creationId xmlns:a16="http://schemas.microsoft.com/office/drawing/2014/main" id="{04A7EF51-AE66-F3E4-6A28-E556C0E10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0022" y="19206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64719C-3F17-4CAA-B91A-6C7DA9468CBC}"/>
                  </a:ext>
                </a:extLst>
              </p:cNvPr>
              <p:cNvSpPr txBox="1"/>
              <p:nvPr/>
            </p:nvSpPr>
            <p:spPr>
              <a:xfrm>
                <a:off x="5457871" y="2112443"/>
                <a:ext cx="31117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solidFill>
                      <a:srgbClr val="561E51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Communication et Délégation</a:t>
                </a:r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C2CCA8A-C938-4026-EAFD-9EB11832A48F}"/>
                </a:ext>
              </a:extLst>
            </p:cNvPr>
            <p:cNvSpPr txBox="1"/>
            <p:nvPr/>
          </p:nvSpPr>
          <p:spPr>
            <a:xfrm>
              <a:off x="5094053" y="3171170"/>
              <a:ext cx="357392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561E51"/>
                  </a:solidFill>
                </a:rPr>
                <a:t>Régulières demandes au responsable de projet. Dans l'attente de réponses, impossibilité d’avancer. Les consignes ont continué d’apparaître jusqu'à trois jours avant le rendu final. </a:t>
              </a: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89A94D-11AD-8E9B-1EE3-A6434E8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01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BA0D5-C17C-871F-356C-19115183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C64BBC-4F37-CA0D-26A9-7BA31AE8A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003F9-3804-2BE0-4E66-D797DA18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25598A-692E-F85F-CC79-30ED4231D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F80D10-D1FF-7368-46D0-01B99CC7A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76FE91-EC18-D27D-434C-FB236EFB1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AD2851-CBA2-1124-6BB2-1B77A35FC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F86B7-E0D8-E3A6-6BD4-C77D1A338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5E9E69-17D2-AA27-2336-B0592FCE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731B5B-CAD5-352A-16F5-77139C2B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FDE38C-F809-D9E3-3DAD-7C484A10D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A727E0-DFCA-E7DE-CE2D-AA6DBAD20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2CEF2ED-4086-8DAC-82C7-AA1728EF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638" y="2589255"/>
            <a:ext cx="5186842" cy="1679489"/>
          </a:xfrm>
        </p:spPr>
        <p:txBody>
          <a:bodyPr anchor="b">
            <a:normAutofit/>
          </a:bodyPr>
          <a:lstStyle/>
          <a:p>
            <a:r>
              <a:rPr lang="fr-FR" sz="5200" dirty="0">
                <a:solidFill>
                  <a:srgbClr val="561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nous avoir écoutés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474C6-6B1C-0BE3-78FD-BDB2A3400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FB22ED-1200-408D-D73E-3E24A7EE8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5B66B2-ADDA-FB34-0DF3-C2848ABB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BAE0FF-0004-18F5-A138-058D9E12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BD8A2C-7DF1-647F-57AC-9F46B219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A3CB79-2865-9D28-EA0B-03EA7BF3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4ECBF8-AFEF-BB91-3966-DFC15A4C1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266030-244F-050E-DC90-78270CDDF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EE4994-8DB6-0026-71E3-E26A124AE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F786B55-9C17-49BD-55CF-AE1C30A90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9AFE26A-0122-B893-F1DF-B6550BFCA00B}"/>
              </a:ext>
            </a:extLst>
          </p:cNvPr>
          <p:cNvSpPr txBox="1"/>
          <p:nvPr/>
        </p:nvSpPr>
        <p:spPr>
          <a:xfrm>
            <a:off x="157317" y="255639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WALLE Armand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7231E8-1E06-32C7-6C83-B0702F902346}"/>
              </a:ext>
            </a:extLst>
          </p:cNvPr>
          <p:cNvSpPr txBox="1"/>
          <p:nvPr/>
        </p:nvSpPr>
        <p:spPr>
          <a:xfrm>
            <a:off x="10145148" y="255639"/>
            <a:ext cx="189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LABBI Marouane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E9EC4D-30A5-63C9-546B-6426CA8DB0DA}"/>
              </a:ext>
            </a:extLst>
          </p:cNvPr>
          <p:cNvSpPr txBox="1"/>
          <p:nvPr/>
        </p:nvSpPr>
        <p:spPr>
          <a:xfrm>
            <a:off x="5282867" y="255639"/>
            <a:ext cx="18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JOURNET Célia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56C114-7491-48BA-228A-68EC4B3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31838C6-89FE-D26E-AA50-26066E1D4539}"/>
              </a:ext>
            </a:extLst>
          </p:cNvPr>
          <p:cNvSpPr txBox="1">
            <a:spLocks/>
          </p:cNvSpPr>
          <p:nvPr/>
        </p:nvSpPr>
        <p:spPr>
          <a:xfrm>
            <a:off x="753771" y="443117"/>
            <a:ext cx="10684151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 err="1">
                <a:solidFill>
                  <a:srgbClr val="561E51"/>
                </a:solidFill>
              </a:rPr>
              <a:t>Sommaire</a:t>
            </a:r>
            <a:endParaRPr lang="en-US" sz="5200" dirty="0">
              <a:solidFill>
                <a:srgbClr val="561E51"/>
              </a:solidFill>
            </a:endParaRPr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37229D54-EF76-9777-2834-C1BF488A6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196997"/>
              </p:ext>
            </p:extLst>
          </p:nvPr>
        </p:nvGraphicFramePr>
        <p:xfrm>
          <a:off x="726085" y="62296"/>
          <a:ext cx="10913161" cy="668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7BCCDE-91A5-AD9F-3350-3EC766D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2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5E505B-F6C9-5096-B0D4-EF12CEA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que 5" descr="Informatique hébergé avec un remplissage uni">
            <a:extLst>
              <a:ext uri="{FF2B5EF4-FFF2-40B4-BE49-F238E27FC236}">
                <a16:creationId xmlns:a16="http://schemas.microsoft.com/office/drawing/2014/main" id="{C2A80561-D71A-BC4A-1A7E-38CD5A33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0926"/>
            <a:ext cx="914400" cy="914400"/>
          </a:xfrm>
          <a:prstGeom prst="rect">
            <a:avLst/>
          </a:prstGeom>
        </p:spPr>
      </p:pic>
      <p:pic>
        <p:nvPicPr>
          <p:cNvPr id="28" name="Graphique 27" descr="Télécharger du cloud avec un remplissage uni">
            <a:extLst>
              <a:ext uri="{FF2B5EF4-FFF2-40B4-BE49-F238E27FC236}">
                <a16:creationId xmlns:a16="http://schemas.microsoft.com/office/drawing/2014/main" id="{FF91B70E-9165-C17D-73B4-449CFC431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311" y="4635038"/>
            <a:ext cx="914400" cy="914400"/>
          </a:xfrm>
          <a:prstGeom prst="rect">
            <a:avLst/>
          </a:prstGeom>
        </p:spPr>
      </p:pic>
      <p:pic>
        <p:nvPicPr>
          <p:cNvPr id="32" name="Graphique 31" descr="Ordinateur portable contour">
            <a:extLst>
              <a:ext uri="{FF2B5EF4-FFF2-40B4-BE49-F238E27FC236}">
                <a16:creationId xmlns:a16="http://schemas.microsoft.com/office/drawing/2014/main" id="{4D7C2617-F93A-FC23-A50C-2136C8FCF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514" y="443117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97599E5-2BC8-E506-C8E8-D208A581DDE3}"/>
              </a:ext>
            </a:extLst>
          </p:cNvPr>
          <p:cNvSpPr txBox="1"/>
          <p:nvPr/>
        </p:nvSpPr>
        <p:spPr>
          <a:xfrm>
            <a:off x="753771" y="2927890"/>
            <a:ext cx="260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561E51"/>
                </a:solidFill>
              </a:rPr>
              <a:t>Construire une solution de sauvegarde incrémentale d'un répertoire source vers un répertoire.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6B4D1259-30B6-5FD9-DCD8-8D6D445972F1}"/>
              </a:ext>
            </a:extLst>
          </p:cNvPr>
          <p:cNvGrpSpPr/>
          <p:nvPr/>
        </p:nvGrpSpPr>
        <p:grpSpPr>
          <a:xfrm>
            <a:off x="861173" y="1916853"/>
            <a:ext cx="3072547" cy="914400"/>
            <a:chOff x="753771" y="1361992"/>
            <a:chExt cx="3072547" cy="914400"/>
          </a:xfrm>
        </p:grpSpPr>
        <p:pic>
          <p:nvPicPr>
            <p:cNvPr id="9" name="Graphique 8" descr="Badge 1 contour">
              <a:extLst>
                <a:ext uri="{FF2B5EF4-FFF2-40B4-BE49-F238E27FC236}">
                  <a16:creationId xmlns:a16="http://schemas.microsoft.com/office/drawing/2014/main" id="{3F4F408F-B482-326E-AE41-547DB673E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3771" y="1361992"/>
              <a:ext cx="914400" cy="91440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FF23063-9C1F-8DB2-52F8-D2932B9A2711}"/>
                </a:ext>
              </a:extLst>
            </p:cNvPr>
            <p:cNvSpPr txBox="1"/>
            <p:nvPr/>
          </p:nvSpPr>
          <p:spPr>
            <a:xfrm>
              <a:off x="1673054" y="1557582"/>
              <a:ext cx="2153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561E5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Sujet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554B92B-9D1E-50AC-2282-C5AD33BC5BD0}"/>
              </a:ext>
            </a:extLst>
          </p:cNvPr>
          <p:cNvGrpSpPr/>
          <p:nvPr/>
        </p:nvGrpSpPr>
        <p:grpSpPr>
          <a:xfrm>
            <a:off x="4580022" y="1920690"/>
            <a:ext cx="3031113" cy="914400"/>
            <a:chOff x="4580022" y="1920690"/>
            <a:chExt cx="3031113" cy="914400"/>
          </a:xfrm>
        </p:grpSpPr>
        <p:pic>
          <p:nvPicPr>
            <p:cNvPr id="17" name="Graphique 16" descr="Badge contour">
              <a:extLst>
                <a:ext uri="{FF2B5EF4-FFF2-40B4-BE49-F238E27FC236}">
                  <a16:creationId xmlns:a16="http://schemas.microsoft.com/office/drawing/2014/main" id="{8A923D74-168B-3EE8-34CA-BADEFB87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80022" y="1920690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EED5DFD-0F16-CCCD-02F7-3223DF6D5DFB}"/>
                </a:ext>
              </a:extLst>
            </p:cNvPr>
            <p:cNvSpPr txBox="1"/>
            <p:nvPr/>
          </p:nvSpPr>
          <p:spPr>
            <a:xfrm>
              <a:off x="5457871" y="2112443"/>
              <a:ext cx="2153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561E5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Objectif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2F6FCD57-2799-CD5D-5174-0A866AD3F7DD}"/>
              </a:ext>
            </a:extLst>
          </p:cNvPr>
          <p:cNvSpPr txBox="1"/>
          <p:nvPr/>
        </p:nvSpPr>
        <p:spPr>
          <a:xfrm>
            <a:off x="4580022" y="2934419"/>
            <a:ext cx="260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561E51"/>
                </a:solidFill>
              </a:rPr>
              <a:t>Créer un outil de sauvegarde inspiré de Borg Backup, avec la déduplication des données et créer des sauvegardes sur un serveur distant via des sockets.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F2740B4-8E72-9F78-16F1-F9C57C17F847}"/>
              </a:ext>
            </a:extLst>
          </p:cNvPr>
          <p:cNvGrpSpPr/>
          <p:nvPr/>
        </p:nvGrpSpPr>
        <p:grpSpPr>
          <a:xfrm>
            <a:off x="8700682" y="1920690"/>
            <a:ext cx="3067664" cy="914400"/>
            <a:chOff x="9440472" y="2755465"/>
            <a:chExt cx="3067664" cy="914400"/>
          </a:xfrm>
        </p:grpSpPr>
        <p:pic>
          <p:nvPicPr>
            <p:cNvPr id="24" name="Graphique 23" descr="Badge 3 contour">
              <a:extLst>
                <a:ext uri="{FF2B5EF4-FFF2-40B4-BE49-F238E27FC236}">
                  <a16:creationId xmlns:a16="http://schemas.microsoft.com/office/drawing/2014/main" id="{55376419-C294-7DA5-2EF5-4618723D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40472" y="2755465"/>
              <a:ext cx="914400" cy="914400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95ED0CB-4F05-A68E-CD2C-517AB762EDC0}"/>
                </a:ext>
              </a:extLst>
            </p:cNvPr>
            <p:cNvSpPr txBox="1"/>
            <p:nvPr/>
          </p:nvSpPr>
          <p:spPr>
            <a:xfrm>
              <a:off x="10354872" y="2940663"/>
              <a:ext cx="2153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561E5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A noter</a:t>
              </a:r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04751A20-57AB-3D4F-04DE-B746F6184B10}"/>
              </a:ext>
            </a:extLst>
          </p:cNvPr>
          <p:cNvSpPr txBox="1"/>
          <p:nvPr/>
        </p:nvSpPr>
        <p:spPr>
          <a:xfrm>
            <a:off x="8919311" y="2927890"/>
            <a:ext cx="260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 projet représente donc une nouvelle exploration pour nous. </a:t>
            </a:r>
            <a:endParaRPr lang="fr-FR" dirty="0">
              <a:solidFill>
                <a:srgbClr val="561E5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4319FF-BDB1-4E90-E94C-57022FDB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1405F606-A6F7-209E-7011-1829F8F6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Notre Groupe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B90CCF-02D7-0C4D-7BE5-7A9478FB4F38}"/>
              </a:ext>
            </a:extLst>
          </p:cNvPr>
          <p:cNvSpPr txBox="1"/>
          <p:nvPr/>
        </p:nvSpPr>
        <p:spPr>
          <a:xfrm>
            <a:off x="747073" y="3859153"/>
            <a:ext cx="2609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LABBI Marouane</a:t>
            </a:r>
          </a:p>
          <a:p>
            <a:pPr algn="ctr"/>
            <a:r>
              <a:rPr lang="fr-FR" dirty="0">
                <a:solidFill>
                  <a:srgbClr val="561E51"/>
                </a:solidFill>
              </a:rPr>
              <a:t>Avant le projet: aucune idée de la gestion des fichiers sous Linux. </a:t>
            </a:r>
          </a:p>
          <a:p>
            <a:pPr algn="ctr"/>
            <a:r>
              <a:rPr lang="fr-FR" dirty="0">
                <a:solidFill>
                  <a:srgbClr val="561E51"/>
                </a:solidFill>
              </a:rPr>
              <a:t>Mais une connaissance de base du langage C, malgré le fait qu’il n’avait jamais exploré la gestion des fichiers en mode binaire.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62AE6A-54D8-C822-DCB0-93B3ED0EABE6}"/>
              </a:ext>
            </a:extLst>
          </p:cNvPr>
          <p:cNvSpPr txBox="1"/>
          <p:nvPr/>
        </p:nvSpPr>
        <p:spPr>
          <a:xfrm>
            <a:off x="4531808" y="4136152"/>
            <a:ext cx="260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WALLE Armand</a:t>
            </a:r>
          </a:p>
          <a:p>
            <a:pPr algn="ctr"/>
            <a:r>
              <a:rPr lang="fr-FR" dirty="0">
                <a:solidFill>
                  <a:srgbClr val="561E51"/>
                </a:solidFill>
              </a:rPr>
              <a:t>Solide expérience en programmation. Avant LP25: déjà travaillé avec le langage C dans différents projets, ce qui lui permet d'aborder ce projet avec aisance.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15EAE-DF41-4153-CBB2-8477DE95435A}"/>
              </a:ext>
            </a:extLst>
          </p:cNvPr>
          <p:cNvSpPr txBox="1"/>
          <p:nvPr/>
        </p:nvSpPr>
        <p:spPr>
          <a:xfrm>
            <a:off x="8651642" y="3997652"/>
            <a:ext cx="2609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JOURNET Célia</a:t>
            </a:r>
          </a:p>
          <a:p>
            <a:pPr algn="ctr"/>
            <a:r>
              <a:rPr lang="fr-FR" dirty="0">
                <a:solidFill>
                  <a:srgbClr val="561E51"/>
                </a:solidFill>
              </a:rPr>
              <a:t>Avant le projet: une bonne maîtrise du langage C, mais jamais travaillé sous Linux. De plus, manquait d'expérience avec la manipulation de fichiers et de répertoires en C.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E260DA-6B25-D85F-11BA-35FCE5A0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DFB17-48C8-B3B7-4F93-770B32833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" b="6414"/>
          <a:stretch/>
        </p:blipFill>
        <p:spPr bwMode="auto">
          <a:xfrm>
            <a:off x="916410" y="1121092"/>
            <a:ext cx="2270643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88D661-84AD-3A86-FB6D-12B92814F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b="36842"/>
          <a:stretch/>
        </p:blipFill>
        <p:spPr bwMode="auto">
          <a:xfrm>
            <a:off x="4404235" y="1573495"/>
            <a:ext cx="286446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5CFFBA-487C-4797-9DD8-AE7E442F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6" t="13474" r="12347" b="40364"/>
          <a:stretch/>
        </p:blipFill>
        <p:spPr bwMode="auto">
          <a:xfrm>
            <a:off x="8651642" y="1584452"/>
            <a:ext cx="2751841" cy="229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5B2D4-1667-6AE2-B2C4-58CA67AE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9D41D9F-E9F8-9895-F81C-B1D7F799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547"/>
          <a:stretch/>
        </p:blipFill>
        <p:spPr>
          <a:xfrm>
            <a:off x="5632512" y="2140013"/>
            <a:ext cx="6029918" cy="251796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0C817D7-BB65-D0CF-C9D1-5B0FC3D47D11}"/>
              </a:ext>
            </a:extLst>
          </p:cNvPr>
          <p:cNvSpPr txBox="1">
            <a:spLocks/>
          </p:cNvSpPr>
          <p:nvPr/>
        </p:nvSpPr>
        <p:spPr>
          <a:xfrm>
            <a:off x="753771" y="443117"/>
            <a:ext cx="10684151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D2B4EC5-FBF9-03C8-6163-F5E0CE99B17D}"/>
              </a:ext>
            </a:extLst>
          </p:cNvPr>
          <p:cNvSpPr txBox="1">
            <a:spLocks/>
          </p:cNvSpPr>
          <p:nvPr/>
        </p:nvSpPr>
        <p:spPr>
          <a:xfrm>
            <a:off x="488859" y="2478882"/>
            <a:ext cx="3476488" cy="1900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5200" dirty="0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Repartition des </a:t>
            </a:r>
            <a:r>
              <a:rPr lang="en-US" sz="5200" dirty="0" err="1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Tâches</a:t>
            </a:r>
            <a:endParaRPr lang="en-US" sz="5200" dirty="0">
              <a:solidFill>
                <a:srgbClr val="4EA72E">
                  <a:lumMod val="75000"/>
                </a:srgbClr>
              </a:solidFill>
              <a:latin typeface="Aptos" panose="02110004020202020204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5200" dirty="0" err="1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Estimée</a:t>
            </a:r>
            <a:endParaRPr lang="en-US" sz="5200" dirty="0">
              <a:solidFill>
                <a:srgbClr val="4EA72E">
                  <a:lumMod val="75000"/>
                </a:srgb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3703B1-054F-8F81-23B2-45F62B2571C5}"/>
              </a:ext>
            </a:extLst>
          </p:cNvPr>
          <p:cNvSpPr txBox="1"/>
          <p:nvPr/>
        </p:nvSpPr>
        <p:spPr>
          <a:xfrm>
            <a:off x="6607277" y="4788702"/>
            <a:ext cx="408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Photo issue de notre rapport du projet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1965F-5218-44FF-F9EC-86C2C8AF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32843-6DA3-ADDD-E1E5-55FB2D2C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5191E2-8639-3123-E232-F1B579E9B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6A4123-EE70-7B84-E6F1-986AB198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2F322E-D2EC-27F1-B7BD-182436DE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E41457-324E-53B0-9713-C5754F2C1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25B18B-DBDD-559D-61C5-23867EB31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6BCF30-68B0-435D-8787-45EDE33E0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FE966-D0B3-B539-5DF1-48F46270A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823F47D-4EA3-8A1F-5D0A-4C4658F6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3FD41F4F-FEF0-58FE-8213-2445158151E5}"/>
              </a:ext>
            </a:extLst>
          </p:cNvPr>
          <p:cNvSpPr txBox="1">
            <a:spLocks/>
          </p:cNvSpPr>
          <p:nvPr/>
        </p:nvSpPr>
        <p:spPr>
          <a:xfrm>
            <a:off x="753771" y="443117"/>
            <a:ext cx="10684151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828BA89-FAF7-61B7-4B78-9214E213BF11}"/>
              </a:ext>
            </a:extLst>
          </p:cNvPr>
          <p:cNvSpPr txBox="1">
            <a:spLocks/>
          </p:cNvSpPr>
          <p:nvPr/>
        </p:nvSpPr>
        <p:spPr>
          <a:xfrm>
            <a:off x="488859" y="2478882"/>
            <a:ext cx="3476488" cy="1900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5200" dirty="0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Repartition des </a:t>
            </a:r>
            <a:r>
              <a:rPr lang="en-US" sz="5200" dirty="0" err="1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Tâches</a:t>
            </a:r>
            <a:endParaRPr lang="en-US" sz="5200" dirty="0">
              <a:solidFill>
                <a:srgbClr val="4EA72E">
                  <a:lumMod val="75000"/>
                </a:srgbClr>
              </a:solidFill>
              <a:latin typeface="Aptos" panose="02110004020202020204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5200" dirty="0" err="1">
                <a:solidFill>
                  <a:srgbClr val="4EA72E">
                    <a:lumMod val="75000"/>
                  </a:srgbClr>
                </a:solidFill>
                <a:latin typeface="Aptos" panose="02110004020202020204"/>
                <a:ea typeface="+mn-ea"/>
                <a:cs typeface="+mn-cs"/>
              </a:rPr>
              <a:t>Réelle</a:t>
            </a:r>
            <a:endParaRPr lang="en-US" sz="5200" dirty="0">
              <a:solidFill>
                <a:srgbClr val="4EA72E">
                  <a:lumMod val="75000"/>
                </a:srgb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DF73D8-B843-6F9F-6936-BA95A8C562DC}"/>
              </a:ext>
            </a:extLst>
          </p:cNvPr>
          <p:cNvSpPr txBox="1"/>
          <p:nvPr/>
        </p:nvSpPr>
        <p:spPr>
          <a:xfrm>
            <a:off x="6601296" y="4653359"/>
            <a:ext cx="408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Photo issue de notre rapport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D7E066-7E50-EFD5-A553-7192B36F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723"/>
          <a:stretch/>
        </p:blipFill>
        <p:spPr>
          <a:xfrm>
            <a:off x="5468021" y="2144636"/>
            <a:ext cx="6346939" cy="25087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E595F6-94AA-5279-EF2A-027407B6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0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4056D-ECB8-E995-4521-FF35A44A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95022F-9994-870C-036B-102A848C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47B88-A70E-244D-00CE-C4F14B5BF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DFB87748-70F8-959A-CED4-CEDD7979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91FA1C-17B6-6CEF-3056-30560D0B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707805-3154-B051-88A0-1A71E461C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8BB1A6-B704-A7EE-D67F-8E0188F64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7C2851-5F39-2ADF-F39F-5D3DCA0F7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C7F8EC9-D72A-E30B-A29B-FFA18C798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16D089-98C4-FD27-D781-AB1ABA49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F1CCF23-5413-D644-5C8B-BA8967534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F8D006-5E29-75F6-B35B-B8D51B03C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BA63A6-C6EE-42AC-53EA-8EB82459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3D5AACA0-8CF6-B21D-A6D8-042124B6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Présentation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des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Réalisations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14BF7F-A3C8-EAE1-19FE-9EAEA0E3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4E507EE-E8C0-64DA-E738-06DD320D8543}"/>
              </a:ext>
            </a:extLst>
          </p:cNvPr>
          <p:cNvSpPr txBox="1">
            <a:spLocks/>
          </p:cNvSpPr>
          <p:nvPr/>
        </p:nvSpPr>
        <p:spPr>
          <a:xfrm>
            <a:off x="905866" y="1315062"/>
            <a:ext cx="4723534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+mj-lt"/>
              <a:buAutoNum type="romanUcPeriod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Backup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FD16719-6DBC-7C5D-DAA5-DF358C798750}"/>
              </a:ext>
            </a:extLst>
          </p:cNvPr>
          <p:cNvGrpSpPr/>
          <p:nvPr/>
        </p:nvGrpSpPr>
        <p:grpSpPr>
          <a:xfrm>
            <a:off x="628472" y="2525334"/>
            <a:ext cx="4891006" cy="3220938"/>
            <a:chOff x="904113" y="2516712"/>
            <a:chExt cx="4891006" cy="322093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6871C0-38E8-AC8A-3547-3557C43E235B}"/>
                </a:ext>
              </a:extLst>
            </p:cNvPr>
            <p:cNvGrpSpPr/>
            <p:nvPr/>
          </p:nvGrpSpPr>
          <p:grpSpPr>
            <a:xfrm>
              <a:off x="904113" y="2516712"/>
              <a:ext cx="3205441" cy="3220938"/>
              <a:chOff x="857249" y="1916853"/>
              <a:chExt cx="3205441" cy="3220938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42C72B4-8518-D660-CCB8-136EC41F22B8}"/>
                  </a:ext>
                </a:extLst>
              </p:cNvPr>
              <p:cNvSpPr txBox="1"/>
              <p:nvPr/>
            </p:nvSpPr>
            <p:spPr>
              <a:xfrm>
                <a:off x="857249" y="2829467"/>
                <a:ext cx="24233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561E51"/>
                    </a:solidFill>
                  </a:rPr>
                  <a:t>   Gère la sauvegarde des fichiers en identifiant et copiant uniquement les fichiers modifiés depuis la dernière sauvegarde.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B51FB984-55ED-58A1-2235-BB3987AB8156}"/>
                  </a:ext>
                </a:extLst>
              </p:cNvPr>
              <p:cNvGrpSpPr/>
              <p:nvPr/>
            </p:nvGrpSpPr>
            <p:grpSpPr>
              <a:xfrm>
                <a:off x="861173" y="1916853"/>
                <a:ext cx="3201517" cy="914400"/>
                <a:chOff x="753771" y="1361992"/>
                <a:chExt cx="3201517" cy="914400"/>
              </a:xfrm>
            </p:grpSpPr>
            <p:pic>
              <p:nvPicPr>
                <p:cNvPr id="10" name="Graphique 9" descr="Badge 1 contour">
                  <a:extLst>
                    <a:ext uri="{FF2B5EF4-FFF2-40B4-BE49-F238E27FC236}">
                      <a16:creationId xmlns:a16="http://schemas.microsoft.com/office/drawing/2014/main" id="{423F6704-CFB0-0EC4-F686-E5FC2AF0EC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771" y="136199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1970B1D8-2C22-B725-BEE9-AC713158B432}"/>
                    </a:ext>
                  </a:extLst>
                </p:cNvPr>
                <p:cNvSpPr txBox="1"/>
                <p:nvPr/>
              </p:nvSpPr>
              <p:spPr>
                <a:xfrm>
                  <a:off x="1345970" y="1553744"/>
                  <a:ext cx="26093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Sauvegarde</a:t>
                  </a:r>
                </a:p>
              </p:txBody>
            </p:sp>
          </p:grpSp>
        </p:grp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8186023D-7E11-036C-F5DF-DA89BE5DBD39}"/>
                </a:ext>
              </a:extLst>
            </p:cNvPr>
            <p:cNvSpPr/>
            <p:nvPr/>
          </p:nvSpPr>
          <p:spPr>
            <a:xfrm>
              <a:off x="3141138" y="4122877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815A987-F354-6138-7885-CB19311CFC86}"/>
                </a:ext>
              </a:extLst>
            </p:cNvPr>
            <p:cNvSpPr txBox="1"/>
            <p:nvPr/>
          </p:nvSpPr>
          <p:spPr>
            <a:xfrm>
              <a:off x="4006527" y="3844179"/>
              <a:ext cx="1788592" cy="9233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majoritairement par Célia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15DD8E1-E7A2-B6BD-63D7-F10F63426336}"/>
              </a:ext>
            </a:extLst>
          </p:cNvPr>
          <p:cNvGrpSpPr/>
          <p:nvPr/>
        </p:nvGrpSpPr>
        <p:grpSpPr>
          <a:xfrm>
            <a:off x="6319832" y="2525334"/>
            <a:ext cx="5461219" cy="2523688"/>
            <a:chOff x="6650779" y="2520820"/>
            <a:chExt cx="5461219" cy="2523688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7B9D907-2ADC-2228-EB45-4B5F02A986C8}"/>
                </a:ext>
              </a:extLst>
            </p:cNvPr>
            <p:cNvGrpSpPr/>
            <p:nvPr/>
          </p:nvGrpSpPr>
          <p:grpSpPr>
            <a:xfrm>
              <a:off x="6650779" y="2520820"/>
              <a:ext cx="3759903" cy="2523688"/>
              <a:chOff x="4580022" y="1920690"/>
              <a:chExt cx="3759903" cy="2523688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8B195F9-5588-BC8B-02BA-70FFC4268C54}"/>
                  </a:ext>
                </a:extLst>
              </p:cNvPr>
              <p:cNvGrpSpPr/>
              <p:nvPr/>
            </p:nvGrpSpPr>
            <p:grpSpPr>
              <a:xfrm>
                <a:off x="4580022" y="1920690"/>
                <a:ext cx="3759903" cy="914400"/>
                <a:chOff x="4580022" y="1920690"/>
                <a:chExt cx="3759903" cy="914400"/>
              </a:xfrm>
            </p:grpSpPr>
            <p:pic>
              <p:nvPicPr>
                <p:cNvPr id="15" name="Graphique 14" descr="Badge contour">
                  <a:extLst>
                    <a:ext uri="{FF2B5EF4-FFF2-40B4-BE49-F238E27FC236}">
                      <a16:creationId xmlns:a16="http://schemas.microsoft.com/office/drawing/2014/main" id="{89C35253-3615-8244-0FFB-77C0F574E7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22" y="192069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3924F7A8-DCC9-123B-74E9-699DC4E60CF4}"/>
                    </a:ext>
                  </a:extLst>
                </p:cNvPr>
                <p:cNvSpPr txBox="1"/>
                <p:nvPr/>
              </p:nvSpPr>
              <p:spPr>
                <a:xfrm>
                  <a:off x="5457871" y="2112443"/>
                  <a:ext cx="28820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Restauration</a:t>
                  </a: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0412613-BF0E-0088-1D00-CA702756175D}"/>
                  </a:ext>
                </a:extLst>
              </p:cNvPr>
              <p:cNvSpPr txBox="1"/>
              <p:nvPr/>
            </p:nvSpPr>
            <p:spPr>
              <a:xfrm>
                <a:off x="4582006" y="2967050"/>
                <a:ext cx="28258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</a:t>
                </a:r>
                <a:r>
                  <a:rPr lang="fr-FR" dirty="0">
                    <a:solidFill>
                      <a:srgbClr val="561E51"/>
                    </a:solidFill>
                  </a:rPr>
                  <a:t>Restaure les fichiers à partir des sauvegardes incrémentales, effectuant le travail inverse du module backup.</a:t>
                </a:r>
              </a:p>
            </p:txBody>
          </p:sp>
        </p:grp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FB61D8BA-8B05-910C-C10D-C410A88AD54D}"/>
                </a:ext>
              </a:extLst>
            </p:cNvPr>
            <p:cNvSpPr/>
            <p:nvPr/>
          </p:nvSpPr>
          <p:spPr>
            <a:xfrm>
              <a:off x="9478569" y="4120746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8E44052-DB34-EF08-A699-C7F109DECC67}"/>
                </a:ext>
              </a:extLst>
            </p:cNvPr>
            <p:cNvSpPr txBox="1"/>
            <p:nvPr/>
          </p:nvSpPr>
          <p:spPr>
            <a:xfrm>
              <a:off x="10323406" y="3982678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Marouane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6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A7DCB-380D-79D2-14DA-E48EAE7D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276DECB-D8B6-64DF-19F6-92E12FBF2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2B1162-57FF-B27C-814D-72150B878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52F2C83A-61DA-70FE-2D8E-5AA316D32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0D16A0-FDCD-CB8F-5CBF-C1F264BE0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EB89BA-0DFF-6574-6E23-721EEF0D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ABC967-6EF1-73B5-881E-6739FF46E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FD0CBD-A041-55BB-A612-147FAD84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6ECB299B-7846-E8F7-C7BC-2555047FC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9C9335-73B8-BC73-9332-4127C1E41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956608-3840-6F91-FDB6-52B14F65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CF4ACA-6DBE-1D3A-EFF3-ED8A47D8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87E8EE-1B43-7E32-24F9-2EEBEBD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A457A9AC-0F5B-9080-6151-A4CB78A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Présentation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des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Réalisations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34CA0B-9FCD-B382-ECA0-6E6CCB8C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699623B-F1E7-DBAF-A18D-169DAB03B792}"/>
              </a:ext>
            </a:extLst>
          </p:cNvPr>
          <p:cNvSpPr txBox="1">
            <a:spLocks/>
          </p:cNvSpPr>
          <p:nvPr/>
        </p:nvSpPr>
        <p:spPr>
          <a:xfrm>
            <a:off x="905866" y="1315062"/>
            <a:ext cx="7704734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+mj-lt"/>
              <a:buAutoNum type="romanUcPeriod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File handler et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Déduplication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54DF580-5322-9380-A27B-3167CF8E49E6}"/>
              </a:ext>
            </a:extLst>
          </p:cNvPr>
          <p:cNvGrpSpPr/>
          <p:nvPr/>
        </p:nvGrpSpPr>
        <p:grpSpPr>
          <a:xfrm>
            <a:off x="628472" y="2525334"/>
            <a:ext cx="4892069" cy="2943939"/>
            <a:chOff x="904113" y="2516712"/>
            <a:chExt cx="4892069" cy="29439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C5A7E89-EBED-A06D-8A0B-9FC09752BC55}"/>
                </a:ext>
              </a:extLst>
            </p:cNvPr>
            <p:cNvGrpSpPr/>
            <p:nvPr/>
          </p:nvGrpSpPr>
          <p:grpSpPr>
            <a:xfrm>
              <a:off x="904113" y="2516712"/>
              <a:ext cx="3343215" cy="2943939"/>
              <a:chOff x="857249" y="1916853"/>
              <a:chExt cx="3343215" cy="294393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E32399A-1492-13D3-CF90-0F0448C570B2}"/>
                  </a:ext>
                </a:extLst>
              </p:cNvPr>
              <p:cNvSpPr txBox="1"/>
              <p:nvPr/>
            </p:nvSpPr>
            <p:spPr>
              <a:xfrm>
                <a:off x="857249" y="2829467"/>
                <a:ext cx="242331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561E51"/>
                    </a:solidFill>
                  </a:rPr>
                  <a:t>   Gère les opérations de base sur les fichiers et les logs, fournissant des fonctionnalités pour lister les fichiers et lire les logs. </a:t>
                </a:r>
                <a:endParaRPr lang="fr-FR" dirty="0"/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8E7297-240C-6BF0-FB24-E51C9AF07901}"/>
                  </a:ext>
                </a:extLst>
              </p:cNvPr>
              <p:cNvGrpSpPr/>
              <p:nvPr/>
            </p:nvGrpSpPr>
            <p:grpSpPr>
              <a:xfrm>
                <a:off x="861173" y="1916853"/>
                <a:ext cx="3339291" cy="914400"/>
                <a:chOff x="753771" y="1361992"/>
                <a:chExt cx="3339291" cy="914400"/>
              </a:xfrm>
            </p:grpSpPr>
            <p:pic>
              <p:nvPicPr>
                <p:cNvPr id="10" name="Graphique 9" descr="Badge 1 contour">
                  <a:extLst>
                    <a:ext uri="{FF2B5EF4-FFF2-40B4-BE49-F238E27FC236}">
                      <a16:creationId xmlns:a16="http://schemas.microsoft.com/office/drawing/2014/main" id="{F9A84D05-6D65-2875-BF14-D3F9017A0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771" y="136199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217236C3-8FEA-CCDF-CB27-7C7A5646BDD3}"/>
                    </a:ext>
                  </a:extLst>
                </p:cNvPr>
                <p:cNvSpPr txBox="1"/>
                <p:nvPr/>
              </p:nvSpPr>
              <p:spPr>
                <a:xfrm>
                  <a:off x="1483744" y="1563159"/>
                  <a:ext cx="26093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File handler</a:t>
                  </a:r>
                </a:p>
              </p:txBody>
            </p:sp>
          </p:grpSp>
        </p:grp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32AD4C02-12BC-599B-622D-6E89507300CC}"/>
                </a:ext>
              </a:extLst>
            </p:cNvPr>
            <p:cNvSpPr/>
            <p:nvPr/>
          </p:nvSpPr>
          <p:spPr>
            <a:xfrm>
              <a:off x="3141138" y="4122877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B493DBE-B222-30A0-7438-3946F89A1B5A}"/>
                </a:ext>
              </a:extLst>
            </p:cNvPr>
            <p:cNvSpPr txBox="1"/>
            <p:nvPr/>
          </p:nvSpPr>
          <p:spPr>
            <a:xfrm>
              <a:off x="4007590" y="3978570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Armand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D0EF900-9440-A2B4-45EF-FAF91BE745FF}"/>
              </a:ext>
            </a:extLst>
          </p:cNvPr>
          <p:cNvGrpSpPr/>
          <p:nvPr/>
        </p:nvGrpSpPr>
        <p:grpSpPr>
          <a:xfrm>
            <a:off x="6319832" y="2525334"/>
            <a:ext cx="5296542" cy="2800686"/>
            <a:chOff x="6650779" y="2520820"/>
            <a:chExt cx="5296542" cy="280068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A183525-0870-6CDA-CB23-45768742F1F8}"/>
                </a:ext>
              </a:extLst>
            </p:cNvPr>
            <p:cNvGrpSpPr/>
            <p:nvPr/>
          </p:nvGrpSpPr>
          <p:grpSpPr>
            <a:xfrm>
              <a:off x="6650779" y="2520820"/>
              <a:ext cx="3759903" cy="2800686"/>
              <a:chOff x="4580022" y="1920690"/>
              <a:chExt cx="3759903" cy="2800686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8CD2D71-A46D-11FD-78A0-52294E221EAB}"/>
                  </a:ext>
                </a:extLst>
              </p:cNvPr>
              <p:cNvGrpSpPr/>
              <p:nvPr/>
            </p:nvGrpSpPr>
            <p:grpSpPr>
              <a:xfrm>
                <a:off x="4580022" y="1920690"/>
                <a:ext cx="3759903" cy="914400"/>
                <a:chOff x="4580022" y="1920690"/>
                <a:chExt cx="3759903" cy="914400"/>
              </a:xfrm>
            </p:grpSpPr>
            <p:pic>
              <p:nvPicPr>
                <p:cNvPr id="15" name="Graphique 14" descr="Badge contour">
                  <a:extLst>
                    <a:ext uri="{FF2B5EF4-FFF2-40B4-BE49-F238E27FC236}">
                      <a16:creationId xmlns:a16="http://schemas.microsoft.com/office/drawing/2014/main" id="{F7103147-7109-7043-E743-CD152009A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22" y="192069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0004E16-2988-9F80-A821-EC93E8B24CF0}"/>
                    </a:ext>
                  </a:extLst>
                </p:cNvPr>
                <p:cNvSpPr txBox="1"/>
                <p:nvPr/>
              </p:nvSpPr>
              <p:spPr>
                <a:xfrm>
                  <a:off x="5457871" y="2112443"/>
                  <a:ext cx="28820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Déduplication</a:t>
                  </a: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3054ADF-051D-FA77-493E-77F8C4832B97}"/>
                  </a:ext>
                </a:extLst>
              </p:cNvPr>
              <p:cNvSpPr txBox="1"/>
              <p:nvPr/>
            </p:nvSpPr>
            <p:spPr>
              <a:xfrm>
                <a:off x="4582006" y="2967050"/>
                <a:ext cx="28258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</a:t>
                </a:r>
                <a:r>
                  <a:rPr lang="fr-FR" dirty="0">
                    <a:solidFill>
                      <a:srgbClr val="561E51"/>
                    </a:solidFill>
                  </a:rPr>
                  <a:t>Elimine les données redondantes en utilisant des algorithmes de déduplication pour optimiser l'espace de stockage. </a:t>
                </a:r>
              </a:p>
            </p:txBody>
          </p:sp>
        </p:grp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E6183433-5EF9-EC35-16CE-DE1B35EC2AC1}"/>
                </a:ext>
              </a:extLst>
            </p:cNvPr>
            <p:cNvSpPr/>
            <p:nvPr/>
          </p:nvSpPr>
          <p:spPr>
            <a:xfrm>
              <a:off x="9270145" y="4120745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723C769-CC78-2025-6519-DBC288A95F01}"/>
                </a:ext>
              </a:extLst>
            </p:cNvPr>
            <p:cNvSpPr txBox="1"/>
            <p:nvPr/>
          </p:nvSpPr>
          <p:spPr>
            <a:xfrm>
              <a:off x="10158729" y="3982678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Armand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75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8D253-4B2B-E3A9-153F-CD98016F9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BF2748A-A108-9032-2113-1A38D8ED1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328F9E-355E-611B-0021-750EF712B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31F7414F-A25F-C2E6-FFB3-E50CC6E40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ADE75B-6DFC-C40D-D868-30FE42AF8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6D7BE1-A98D-BAD0-4929-9AD61A05D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80AC35-4068-7B81-78E0-45168FC77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1B35F5-2E1A-5980-E09B-3C87E11D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B4621B43-7039-ED49-B2E0-D3A7CA2D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B23405-8C1A-02CF-2088-F29ACCA59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D8B686-BC58-A266-6C2A-0FAE4F240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FF9BBD-09BD-FC73-9BFD-7E210A29A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899135-CD5F-62A0-4A75-C165F0719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24255F12-F835-7D9A-1A23-C20EAEF7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443117"/>
            <a:ext cx="10684151" cy="87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Présentation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des </a:t>
            </a:r>
            <a:r>
              <a:rPr lang="en-US" sz="5200" dirty="0" err="1">
                <a:solidFill>
                  <a:schemeClr val="accent6">
                    <a:lumMod val="75000"/>
                  </a:schemeClr>
                </a:solidFill>
              </a:rPr>
              <a:t>Réalisations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200" kern="12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42509A-DBAD-EC61-EF5C-1033C676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1856-281A-4BB0-B614-4397D29ADB5E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F2811CE-C19C-49EC-2680-E0B7082CFBE9}"/>
              </a:ext>
            </a:extLst>
          </p:cNvPr>
          <p:cNvSpPr txBox="1">
            <a:spLocks/>
          </p:cNvSpPr>
          <p:nvPr/>
        </p:nvSpPr>
        <p:spPr>
          <a:xfrm>
            <a:off x="905866" y="1315062"/>
            <a:ext cx="7704734" cy="87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+mj-lt"/>
              <a:buAutoNum type="romanUcPeriod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Utilities et Réseau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5C865AC-FACA-9A66-497B-12759C0104D6}"/>
              </a:ext>
            </a:extLst>
          </p:cNvPr>
          <p:cNvGrpSpPr/>
          <p:nvPr/>
        </p:nvGrpSpPr>
        <p:grpSpPr>
          <a:xfrm>
            <a:off x="628473" y="2525334"/>
            <a:ext cx="4892068" cy="2943939"/>
            <a:chOff x="904114" y="2516712"/>
            <a:chExt cx="4892068" cy="29439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2BCFA1F-E18E-98D7-2573-E9F55F9367E0}"/>
                </a:ext>
              </a:extLst>
            </p:cNvPr>
            <p:cNvGrpSpPr/>
            <p:nvPr/>
          </p:nvGrpSpPr>
          <p:grpSpPr>
            <a:xfrm>
              <a:off x="904114" y="2516712"/>
              <a:ext cx="3343214" cy="2943939"/>
              <a:chOff x="857250" y="1916853"/>
              <a:chExt cx="3343214" cy="294393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2B729DC-797B-35EB-EB55-CA28DFAB5B99}"/>
                  </a:ext>
                </a:extLst>
              </p:cNvPr>
              <p:cNvSpPr txBox="1"/>
              <p:nvPr/>
            </p:nvSpPr>
            <p:spPr>
              <a:xfrm>
                <a:off x="857250" y="2829467"/>
                <a:ext cx="230220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561E51"/>
                    </a:solidFill>
                  </a:rPr>
                  <a:t>   Contient des fonctions utilitaires permettant par exemple la gestion des chemins et dates avec test d’intégration.</a:t>
                </a: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DFA65D6E-412B-6165-F4F6-B20E5927EA3D}"/>
                  </a:ext>
                </a:extLst>
              </p:cNvPr>
              <p:cNvGrpSpPr/>
              <p:nvPr/>
            </p:nvGrpSpPr>
            <p:grpSpPr>
              <a:xfrm>
                <a:off x="861173" y="1916853"/>
                <a:ext cx="3339291" cy="914400"/>
                <a:chOff x="753771" y="1361992"/>
                <a:chExt cx="3339291" cy="914400"/>
              </a:xfrm>
            </p:grpSpPr>
            <p:pic>
              <p:nvPicPr>
                <p:cNvPr id="10" name="Graphique 9" descr="Badge 1 contour">
                  <a:extLst>
                    <a:ext uri="{FF2B5EF4-FFF2-40B4-BE49-F238E27FC236}">
                      <a16:creationId xmlns:a16="http://schemas.microsoft.com/office/drawing/2014/main" id="{BEEF2306-7A3D-2991-D0A5-26DBF3E3CB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771" y="136199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E1107E8D-475C-874F-4AB0-D47DB9C312A6}"/>
                    </a:ext>
                  </a:extLst>
                </p:cNvPr>
                <p:cNvSpPr txBox="1"/>
                <p:nvPr/>
              </p:nvSpPr>
              <p:spPr>
                <a:xfrm>
                  <a:off x="1483744" y="1563159"/>
                  <a:ext cx="26093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Utilities</a:t>
                  </a:r>
                </a:p>
              </p:txBody>
            </p:sp>
          </p:grpSp>
        </p:grp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458513A3-B95E-FD24-1A81-181B79008219}"/>
                </a:ext>
              </a:extLst>
            </p:cNvPr>
            <p:cNvSpPr/>
            <p:nvPr/>
          </p:nvSpPr>
          <p:spPr>
            <a:xfrm>
              <a:off x="3141138" y="4122877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3C41EA-F3F0-44E1-6319-80AD2D82D143}"/>
                </a:ext>
              </a:extLst>
            </p:cNvPr>
            <p:cNvSpPr txBox="1"/>
            <p:nvPr/>
          </p:nvSpPr>
          <p:spPr>
            <a:xfrm>
              <a:off x="4007590" y="3978570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Armand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959A172-22C9-CC32-940B-58142E80975E}"/>
              </a:ext>
            </a:extLst>
          </p:cNvPr>
          <p:cNvGrpSpPr/>
          <p:nvPr/>
        </p:nvGrpSpPr>
        <p:grpSpPr>
          <a:xfrm>
            <a:off x="6319832" y="2525334"/>
            <a:ext cx="5296542" cy="3077685"/>
            <a:chOff x="6650779" y="2520820"/>
            <a:chExt cx="5296542" cy="307768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2579087-F6A3-CAED-8FD2-90E74A13011A}"/>
                </a:ext>
              </a:extLst>
            </p:cNvPr>
            <p:cNvGrpSpPr/>
            <p:nvPr/>
          </p:nvGrpSpPr>
          <p:grpSpPr>
            <a:xfrm>
              <a:off x="6650779" y="2520820"/>
              <a:ext cx="3530621" cy="3077685"/>
              <a:chOff x="4580022" y="1920690"/>
              <a:chExt cx="3530621" cy="307768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86A20C19-A655-3846-811C-FF21D338BEA4}"/>
                  </a:ext>
                </a:extLst>
              </p:cNvPr>
              <p:cNvGrpSpPr/>
              <p:nvPr/>
            </p:nvGrpSpPr>
            <p:grpSpPr>
              <a:xfrm>
                <a:off x="4580022" y="1920690"/>
                <a:ext cx="3530621" cy="914400"/>
                <a:chOff x="4580022" y="1920690"/>
                <a:chExt cx="3530621" cy="914400"/>
              </a:xfrm>
            </p:grpSpPr>
            <p:pic>
              <p:nvPicPr>
                <p:cNvPr id="15" name="Graphique 14" descr="Badge contour">
                  <a:extLst>
                    <a:ext uri="{FF2B5EF4-FFF2-40B4-BE49-F238E27FC236}">
                      <a16:creationId xmlns:a16="http://schemas.microsoft.com/office/drawing/2014/main" id="{43132A08-ECE1-73A4-6F1D-86FD9C298E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22" y="192069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379674A-7369-25B8-C51B-E4E0D19F4935}"/>
                    </a:ext>
                  </a:extLst>
                </p:cNvPr>
                <p:cNvSpPr txBox="1"/>
                <p:nvPr/>
              </p:nvSpPr>
              <p:spPr>
                <a:xfrm>
                  <a:off x="5228589" y="2113080"/>
                  <a:ext cx="28820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dirty="0">
                      <a:solidFill>
                        <a:srgbClr val="561E51"/>
                      </a:solidFill>
                      <a:latin typeface="ADLaM Display" panose="020F0502020204030204" pitchFamily="2" charset="0"/>
                      <a:ea typeface="ADLaM Display" panose="020F0502020204030204" pitchFamily="2" charset="0"/>
                      <a:cs typeface="ADLaM Display" panose="020F0502020204030204" pitchFamily="2" charset="0"/>
                    </a:rPr>
                    <a:t>Réseau</a:t>
                  </a: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1662674-F83F-8DF2-A1A6-3411F0829389}"/>
                  </a:ext>
                </a:extLst>
              </p:cNvPr>
              <p:cNvSpPr txBox="1"/>
              <p:nvPr/>
            </p:nvSpPr>
            <p:spPr>
              <a:xfrm>
                <a:off x="4582005" y="2967050"/>
                <a:ext cx="35286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</a:t>
                </a:r>
                <a:r>
                  <a:rPr lang="fr-FR" dirty="0" err="1">
                    <a:solidFill>
                      <a:srgbClr val="561E51"/>
                    </a:solidFill>
                  </a:rPr>
                  <a:t>Etait</a:t>
                </a:r>
                <a:r>
                  <a:rPr lang="fr-FR" dirty="0">
                    <a:solidFill>
                      <a:srgbClr val="561E51"/>
                    </a:solidFill>
                  </a:rPr>
                  <a:t> prévu comme étant un simple module de transfert d’un client à un serveur. </a:t>
                </a:r>
              </a:p>
              <a:p>
                <a:r>
                  <a:rPr lang="fr-FR" dirty="0">
                    <a:solidFill>
                      <a:srgbClr val="561E51"/>
                    </a:solidFill>
                  </a:rPr>
                  <a:t>   Une première implémentation a eu lieu mais sans aller plus loin que les bases dû au manque de temps et de documentation. </a:t>
                </a:r>
              </a:p>
            </p:txBody>
          </p:sp>
        </p:grp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414E2948-65F9-4D7D-DD15-7C8FB3BAEB06}"/>
                </a:ext>
              </a:extLst>
            </p:cNvPr>
            <p:cNvSpPr/>
            <p:nvPr/>
          </p:nvSpPr>
          <p:spPr>
            <a:xfrm>
              <a:off x="9270145" y="4120745"/>
              <a:ext cx="806245" cy="370196"/>
            </a:xfrm>
            <a:prstGeom prst="rightArrow">
              <a:avLst/>
            </a:prstGeom>
            <a:solidFill>
              <a:srgbClr val="561E51"/>
            </a:solidFill>
            <a:ln>
              <a:solidFill>
                <a:srgbClr val="561E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561E51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D002926-4333-4B40-8A8A-7523BABBF5C2}"/>
                </a:ext>
              </a:extLst>
            </p:cNvPr>
            <p:cNvSpPr txBox="1"/>
            <p:nvPr/>
          </p:nvSpPr>
          <p:spPr>
            <a:xfrm>
              <a:off x="10158729" y="3982678"/>
              <a:ext cx="1788592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Réalisé par Armand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468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802</Words>
  <Application>Microsoft Office PowerPoint</Application>
  <PresentationFormat>Grand écran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ADLaM Display</vt:lpstr>
      <vt:lpstr>Aptos</vt:lpstr>
      <vt:lpstr>Aptos Display</vt:lpstr>
      <vt:lpstr>Arial</vt:lpstr>
      <vt:lpstr>Thème Office</vt:lpstr>
      <vt:lpstr>Soutenance Projet P24</vt:lpstr>
      <vt:lpstr>Présentation PowerPoint</vt:lpstr>
      <vt:lpstr>Contexte</vt:lpstr>
      <vt:lpstr>Notre Groupe</vt:lpstr>
      <vt:lpstr>Présentation PowerPoint</vt:lpstr>
      <vt:lpstr>Présentation PowerPoint</vt:lpstr>
      <vt:lpstr>Présentation des Réalisations </vt:lpstr>
      <vt:lpstr>Présentation des Réalisations </vt:lpstr>
      <vt:lpstr>Présentation des Réalisations </vt:lpstr>
      <vt:lpstr>Présentation des Réalisations </vt:lpstr>
      <vt:lpstr>Compréhension</vt:lpstr>
      <vt:lpstr>Présentation PowerPoint</vt:lpstr>
      <vt:lpstr>Retex</vt:lpstr>
      <vt:lpstr>Retex</vt:lpstr>
      <vt:lpstr>Merci de nous avoir écoutés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Celia JOURNET</dc:creator>
  <cp:lastModifiedBy>Celia JOURNET</cp:lastModifiedBy>
  <cp:revision>36</cp:revision>
  <dcterms:created xsi:type="dcterms:W3CDTF">2025-01-08T20:52:47Z</dcterms:created>
  <dcterms:modified xsi:type="dcterms:W3CDTF">2025-01-09T10:32:34Z</dcterms:modified>
</cp:coreProperties>
</file>