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4" r:id="rId1"/>
    <p:sldMasterId id="2147483815" r:id="rId2"/>
  </p:sldMasterIdLst>
  <p:notesMasterIdLst>
    <p:notesMasterId r:id="rId21"/>
  </p:notesMasterIdLst>
  <p:sldIdLst>
    <p:sldId id="256" r:id="rId3"/>
    <p:sldId id="257" r:id="rId4"/>
    <p:sldId id="275" r:id="rId5"/>
    <p:sldId id="259" r:id="rId6"/>
    <p:sldId id="279" r:id="rId7"/>
    <p:sldId id="260" r:id="rId8"/>
    <p:sldId id="276" r:id="rId9"/>
    <p:sldId id="262" r:id="rId10"/>
    <p:sldId id="274" r:id="rId11"/>
    <p:sldId id="270" r:id="rId12"/>
    <p:sldId id="271" r:id="rId13"/>
    <p:sldId id="272" r:id="rId14"/>
    <p:sldId id="273" r:id="rId15"/>
    <p:sldId id="264" r:id="rId16"/>
    <p:sldId id="277" r:id="rId17"/>
    <p:sldId id="269" r:id="rId18"/>
    <p:sldId id="278" r:id="rId19"/>
    <p:sldId id="268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E0E36-64BE-4D5A-9BCB-097BDDF03AF8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B1959-6A8A-42C4-91F2-D137EB050F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80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D58A9EBC-1B40-43C5-94FA-A0D407631AA8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51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C61FD-8FC7-44D2-98A4-D1B6D1E59F0B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46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147B-6310-4236-91E4-7241E2829F32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1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AEDE1-313C-4F52-AEAA-C5165C428084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62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E868D-52E0-4495-93BD-F94C6CCA3E96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3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C4D5-7477-4F56-BD08-8B3DEF516E5F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12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5F0C-4183-4AEF-8ED4-A8E7059EDC10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92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C847-992A-4FCB-A87F-5AD28EC76F3D}" type="datetime1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77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1775-1137-4D8D-B341-F639A1E8F4D4}" type="datetime1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091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DA270-337E-4B8E-81AD-9E64F5FF321E}" type="datetime1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49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62EA9-C215-4EF3-B724-8234B0FA4658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2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9EEED21-B58F-41F9-BF46-1CA07CE47F23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378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9C63-1F98-4D5A-A8F8-686B7E729735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23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9CDAA-AC15-482E-A0A7-BCB1D7E154C8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41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2E09-BCA5-445C-9CFB-5E8092DF544C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03D62-2C30-46AF-A4F0-F74C61CCEC93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8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8E6E795-2734-4AD5-8517-D492D50604FA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5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054A914-0645-4DC2-8C4E-5FA705E78CE5}" type="datetime1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9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B349-8C7A-4B78-8C24-AFE83A73BDAE}" type="datetime1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7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FDED1-FCCE-47F2-B030-63D3B052308A}" type="datetime1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982EBFE2-A310-458D-AAE2-5057C073593A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3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444104CF-4A6F-40F7-8D14-E855639440FA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2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D70DA-B7DF-48AC-9709-5B0D771D411C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7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3" r:id="rId6"/>
    <p:sldLayoutId id="2147483808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ED37CD26-3AFA-4D0D-BCA1-324A46B02448}" type="datetime1">
              <a:rPr lang="en-US" smtClean="0"/>
              <a:t>5/24/2025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2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FB8F2-36FE-E8AF-7E98-10687688B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00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31" name="Rectangle 25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A68C6A-8390-E1A9-DE21-4B33586DB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>
                <a:solidFill>
                  <a:schemeClr val="bg1"/>
                </a:solidFill>
              </a:rPr>
              <a:t>Applicazione a microservizi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C10373D-FA06-105D-698E-0BFCA0676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Ardovino Luca</a:t>
            </a:r>
            <a:br>
              <a:rPr lang="it-IT" sz="2000" dirty="0">
                <a:solidFill>
                  <a:schemeClr val="bg1"/>
                </a:solidFill>
              </a:rPr>
            </a:br>
            <a:r>
              <a:rPr lang="it-IT" sz="2000" dirty="0">
                <a:solidFill>
                  <a:schemeClr val="bg1"/>
                </a:solidFill>
              </a:rPr>
              <a:t>Matricola: 0345008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3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4B1A4-185A-DA3F-A08E-E47F2F96B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AF2B9C-CB9B-6B20-482B-1E12A5F4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Architettura a microservizi: </a:t>
            </a:r>
            <a:r>
              <a:rPr lang="it-IT" dirty="0" err="1"/>
              <a:t>ApiGateway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D23DD-FB6E-BD3E-9F63-05CA3800A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Punto d’ingresso unico per le richieste</a:t>
            </a:r>
          </a:p>
          <a:p>
            <a:r>
              <a:rPr lang="it-IT" dirty="0"/>
              <a:t>Smista richieste ai servizi interni tramite RPC</a:t>
            </a:r>
          </a:p>
          <a:p>
            <a:r>
              <a:rPr lang="it-IT" dirty="0"/>
              <a:t>Applica il Circuit </a:t>
            </a:r>
            <a:r>
              <a:rPr lang="it-IT" dirty="0" err="1"/>
              <a:t>Breaker</a:t>
            </a:r>
            <a:r>
              <a:rPr lang="it-IT" dirty="0"/>
              <a:t> ad ogni chiamata</a:t>
            </a:r>
          </a:p>
          <a:p>
            <a:r>
              <a:rPr lang="it-IT" dirty="0"/>
              <a:t>Comunicazione completamente sincrona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A38AE3-6D62-A5A7-476F-72D064A1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3240D-C90E-F18D-A4B3-395E1FE9B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F3C768-CAA5-9EC6-D49E-C90846F8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Architettura a microservizi: </a:t>
            </a:r>
            <a:r>
              <a:rPr lang="it-IT" dirty="0" err="1"/>
              <a:t>MatchingService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770CDF-05A6-C3CD-4D8F-EFB32AE66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Implementa l’algoritmo Top Trading </a:t>
            </a:r>
            <a:r>
              <a:rPr lang="it-IT" dirty="0" err="1"/>
              <a:t>Cycle</a:t>
            </a:r>
            <a:r>
              <a:rPr lang="it-IT" dirty="0"/>
              <a:t> con l’obiettivo di ottenere un matching stabile tra utenti e aziende</a:t>
            </a:r>
          </a:p>
          <a:p>
            <a:r>
              <a:rPr lang="it-IT" dirty="0"/>
              <a:t>Suddivisione in categorie per l’esecuzione:</a:t>
            </a:r>
          </a:p>
          <a:p>
            <a:pPr marL="0" indent="0">
              <a:buNone/>
            </a:pPr>
            <a:r>
              <a:rPr lang="it-IT" dirty="0"/>
              <a:t>      - Utenti: Triennale, Magistrale &lt; 100, Magistrale &gt; 100</a:t>
            </a:r>
          </a:p>
          <a:p>
            <a:pPr marL="0" indent="0">
              <a:buNone/>
            </a:pPr>
            <a:r>
              <a:rPr lang="it-IT" dirty="0"/>
              <a:t>      - Aziende: Cybersecurity, Software, Data Science</a:t>
            </a:r>
          </a:p>
          <a:p>
            <a:r>
              <a:rPr lang="it-IT" dirty="0"/>
              <a:t>L’utente ordina gli ambiti in base alle proprie preferenze (si esegue TTC con n = 3)</a:t>
            </a:r>
          </a:p>
          <a:p>
            <a:r>
              <a:rPr lang="it-IT" dirty="0"/>
              <a:t>Il responso dell’algoritmo viene mostrato a schermo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F68787-3376-972E-72B4-DCA83ECC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83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66F25-0293-5A63-7AA0-F32353BA8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450438-B90B-5D6F-1F04-1E2DA00A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Architettura a microservizi: </a:t>
            </a:r>
            <a:r>
              <a:rPr lang="it-IT" dirty="0" err="1"/>
              <a:t>NotificationService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DD0E86-478E-B0AC-3A17-7433E376D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Invia la mail all’utente che ha eseguito il matching con l’elenco delle aziende di quel determinato ambito (client SMTP)</a:t>
            </a:r>
          </a:p>
          <a:p>
            <a:r>
              <a:rPr lang="it-IT" dirty="0"/>
              <a:t>Comunicazione asincrona tramite </a:t>
            </a:r>
            <a:r>
              <a:rPr lang="it-IT" dirty="0" err="1"/>
              <a:t>RabbitMQ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      - </a:t>
            </a:r>
            <a:r>
              <a:rPr lang="it-IT" dirty="0" err="1"/>
              <a:t>MatchingService</a:t>
            </a:r>
            <a:r>
              <a:rPr lang="it-IT" dirty="0"/>
              <a:t>: produttore</a:t>
            </a:r>
          </a:p>
          <a:p>
            <a:pPr marL="0" indent="0">
              <a:buNone/>
            </a:pPr>
            <a:r>
              <a:rPr lang="it-IT" dirty="0"/>
              <a:t>      - </a:t>
            </a:r>
            <a:r>
              <a:rPr lang="it-IT" dirty="0" err="1"/>
              <a:t>NotificationService</a:t>
            </a:r>
            <a:r>
              <a:rPr lang="it-IT" dirty="0"/>
              <a:t>: consumatore</a:t>
            </a:r>
          </a:p>
          <a:p>
            <a:r>
              <a:rPr lang="it-IT" dirty="0"/>
              <a:t>Memorizzazione della mail inviata al proprio DB (</a:t>
            </a:r>
            <a:r>
              <a:rPr lang="it-IT" dirty="0" err="1"/>
              <a:t>MongoDB</a:t>
            </a:r>
            <a:r>
              <a:rPr lang="it-IT" dirty="0"/>
              <a:t>)</a:t>
            </a:r>
          </a:p>
          <a:p>
            <a:r>
              <a:rPr lang="it-IT" dirty="0"/>
              <a:t>Funzione di «rispedisci la mail» (disponibile solo dopo il primo matching)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BAD1019-F865-5D05-B295-B4381CD5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E0FF6-7C95-5D57-92E6-937948342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F261F-7324-AFAF-A5FA-E9ECE8A7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Architettura a microservizi: </a:t>
            </a:r>
            <a:r>
              <a:rPr lang="it-IT" dirty="0" err="1"/>
              <a:t>RecommendationService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94B8FC-9B39-B9DA-1353-A422771C1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Funzionalità a disposizione dell’utente solo dopo aver eseguito il matching una prima volta</a:t>
            </a:r>
          </a:p>
          <a:p>
            <a:r>
              <a:rPr lang="it-IT" dirty="0"/>
              <a:t>Algoritmo di raccomandazione:</a:t>
            </a:r>
          </a:p>
          <a:p>
            <a:pPr marL="0" indent="0">
              <a:buNone/>
            </a:pPr>
            <a:r>
              <a:rPr lang="it-IT" dirty="0"/>
              <a:t>      - Voti da 1 a 5 sulle aziende </a:t>
            </a:r>
            <a:r>
              <a:rPr lang="it-IT" dirty="0">
                <a:sym typeface="Wingdings" panose="05000000000000000000" pitchFamily="2" charset="2"/>
              </a:rPr>
              <a:t>(Collaborative filtering)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  - Basato su similarità del coseno</a:t>
            </a:r>
          </a:p>
          <a:p>
            <a:r>
              <a:rPr lang="it-IT" dirty="0"/>
              <a:t>Input: tipo di laurea, voto, azienda</a:t>
            </a:r>
          </a:p>
          <a:p>
            <a:r>
              <a:rPr lang="it-IT" dirty="0"/>
              <a:t>Output: posizione dell’azienda richiesta all’interno della classifica delle aziende raccomandate per quell’utente. Se non presente, quell’azienda è non raccomandata per quell’utente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8255DB2-42DC-8249-4C92-88F04B87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7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B3D4A-8C2C-0EFA-8DD0-4C371D03D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4881B3-E4B4-DD03-9993-A2BCD802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Architettura a microservizi: pattern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A98CCB-393E-AE8F-77AC-AF33F83BF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Database per service:</a:t>
            </a:r>
          </a:p>
          <a:p>
            <a:pPr marL="0" indent="0">
              <a:buNone/>
            </a:pPr>
            <a:r>
              <a:rPr lang="it-IT" dirty="0"/>
              <a:t>      - </a:t>
            </a:r>
            <a:r>
              <a:rPr lang="it-IT" dirty="0" err="1"/>
              <a:t>MatchingService</a:t>
            </a:r>
            <a:r>
              <a:rPr lang="it-IT" dirty="0"/>
              <a:t>: MySQL</a:t>
            </a:r>
          </a:p>
          <a:p>
            <a:pPr marL="0" indent="0">
              <a:buNone/>
            </a:pPr>
            <a:r>
              <a:rPr lang="it-IT" dirty="0"/>
              <a:t>      - </a:t>
            </a:r>
            <a:r>
              <a:rPr lang="it-IT" dirty="0" err="1"/>
              <a:t>RecommendationService</a:t>
            </a:r>
            <a:r>
              <a:rPr lang="it-IT" dirty="0"/>
              <a:t>: MySQL</a:t>
            </a:r>
          </a:p>
          <a:p>
            <a:pPr marL="0" indent="0">
              <a:buNone/>
            </a:pPr>
            <a:r>
              <a:rPr lang="it-IT" dirty="0"/>
              <a:t>      - </a:t>
            </a:r>
            <a:r>
              <a:rPr lang="it-IT" dirty="0" err="1"/>
              <a:t>NotificationService</a:t>
            </a:r>
            <a:r>
              <a:rPr lang="it-IT" dirty="0"/>
              <a:t>: </a:t>
            </a:r>
            <a:r>
              <a:rPr lang="it-IT" dirty="0" err="1"/>
              <a:t>MongoDB</a:t>
            </a:r>
            <a:endParaRPr lang="it-IT" dirty="0"/>
          </a:p>
          <a:p>
            <a:r>
              <a:rPr lang="it-IT" dirty="0"/>
              <a:t>Circuit </a:t>
            </a:r>
            <a:r>
              <a:rPr lang="it-IT" dirty="0" err="1"/>
              <a:t>Breaker</a:t>
            </a:r>
            <a:r>
              <a:rPr lang="it-IT" dirty="0"/>
              <a:t>:</a:t>
            </a:r>
          </a:p>
          <a:p>
            <a:pPr marL="0" indent="0">
              <a:buNone/>
            </a:pPr>
            <a:r>
              <a:rPr lang="it-IT" dirty="0"/>
              <a:t>      - dopo 3 fallimenti consecutivi il circuito va in stato «open»</a:t>
            </a:r>
          </a:p>
          <a:p>
            <a:pPr marL="0" indent="0">
              <a:buNone/>
            </a:pPr>
            <a:r>
              <a:rPr lang="it-IT" dirty="0"/>
              <a:t>      - dopo 10 secondi il circuito passo allo stato «</a:t>
            </a:r>
            <a:r>
              <a:rPr lang="it-IT" dirty="0" err="1"/>
              <a:t>half</a:t>
            </a:r>
            <a:r>
              <a:rPr lang="it-IT" dirty="0"/>
              <a:t>-open»</a:t>
            </a:r>
          </a:p>
          <a:p>
            <a:pPr marL="0" indent="0">
              <a:buNone/>
            </a:pPr>
            <a:r>
              <a:rPr lang="it-IT" dirty="0"/>
              <a:t>      - se il servizio risponde ritorna in «</a:t>
            </a:r>
            <a:r>
              <a:rPr lang="it-IT" dirty="0" err="1"/>
              <a:t>closed</a:t>
            </a:r>
            <a:r>
              <a:rPr lang="it-IT" dirty="0"/>
              <a:t>», altrimenti resta in «open»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4A4E1A-8AC2-FB29-16FC-911D6FAB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0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7014A1-E8EA-30B7-A573-FF6CCD737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F0C2224-B874-DD83-054E-868879211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618F7AF-CAC3-92AF-0F78-EDB96D23B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1145BB6-76FB-1D2A-3399-8856980CA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010AEFF1-5B77-E3CA-4604-D4915CF18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" r="34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0CCFD56-B739-6B66-ED9F-8B388DFF4998}"/>
              </a:ext>
            </a:extLst>
          </p:cNvPr>
          <p:cNvSpPr txBox="1"/>
          <p:nvPr/>
        </p:nvSpPr>
        <p:spPr>
          <a:xfrm>
            <a:off x="3679392" y="2899453"/>
            <a:ext cx="5288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800" dirty="0">
                <a:solidFill>
                  <a:prstClr val="white"/>
                </a:solidFill>
                <a:latin typeface="Posterama"/>
              </a:rPr>
              <a:t>T</a:t>
            </a: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sterama"/>
                <a:ea typeface="+mn-ea"/>
                <a:cs typeface="+mn-cs"/>
              </a:rPr>
              <a:t>E</a:t>
            </a:r>
            <a:r>
              <a:rPr lang="it-IT" sz="4800" dirty="0">
                <a:solidFill>
                  <a:prstClr val="white"/>
                </a:solidFill>
                <a:latin typeface="Posterama"/>
              </a:rPr>
              <a:t>ST E RISULTATI</a:t>
            </a:r>
            <a:endParaRPr kumimoji="0" lang="it-IT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347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77C5C-56CC-5D07-0E68-718A75B4E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B850A2-3E2D-1A68-C18E-AFD11896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Test </a:t>
            </a:r>
            <a:r>
              <a:rPr lang="it-IT"/>
              <a:t>e risultati</a:t>
            </a:r>
            <a:endParaRPr lang="it-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A08F003-9E26-7A7B-3258-A6AF3874D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8113" y="2478088"/>
            <a:ext cx="9623737" cy="3694112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EE9425-E76E-DD2C-C7F2-64C545B5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6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04ED4F-A6A8-D87A-1678-19E4C365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8DE4011-1BC9-789A-C5C0-9E6A6D47C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2A75328-67C1-3375-643F-7A27A54F7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8F3FC73F-3BF9-6326-66C7-D0B15F2F9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6529747E-262C-A7A2-88BD-B8B4B1480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9" b="77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6B8801-CD76-241E-9531-262A3AA71E32}"/>
              </a:ext>
            </a:extLst>
          </p:cNvPr>
          <p:cNvSpPr txBox="1"/>
          <p:nvPr/>
        </p:nvSpPr>
        <p:spPr>
          <a:xfrm>
            <a:off x="3679392" y="2899453"/>
            <a:ext cx="4453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800" dirty="0">
                <a:solidFill>
                  <a:prstClr val="white"/>
                </a:solidFill>
                <a:latin typeface="Posterama"/>
              </a:rPr>
              <a:t>CONCLUS</a:t>
            </a: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sterama"/>
                <a:ea typeface="+mn-ea"/>
                <a:cs typeface="+mn-cs"/>
              </a:rPr>
              <a:t>IONI</a:t>
            </a:r>
          </a:p>
        </p:txBody>
      </p:sp>
    </p:spTree>
    <p:extLst>
      <p:ext uri="{BB962C8B-B14F-4D97-AF65-F5344CB8AC3E}">
        <p14:creationId xmlns:p14="http://schemas.microsoft.com/office/powerpoint/2010/main" val="4211337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A3D4F-3D5B-8D09-1738-A83B9818D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9DB7B6-14BB-BD45-5A3E-BF17CFCB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E0E984-2743-14D1-4009-AA0F94AD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Semplice ma efficace implementazione dell’algoritmo Top Trading </a:t>
            </a:r>
            <a:r>
              <a:rPr lang="it-IT" dirty="0" err="1"/>
              <a:t>Cycle</a:t>
            </a:r>
            <a:r>
              <a:rPr lang="it-IT" dirty="0"/>
              <a:t> nel contesto del mercato del lavoro</a:t>
            </a:r>
          </a:p>
          <a:p>
            <a:r>
              <a:rPr lang="it-IT" dirty="0"/>
              <a:t>Soluzione può essere facilmente estesa ad implementazioni più complesse</a:t>
            </a:r>
          </a:p>
          <a:p>
            <a:r>
              <a:rPr lang="it-IT" dirty="0"/>
              <a:t>Architettura a microservizi garantisce </a:t>
            </a:r>
            <a:r>
              <a:rPr lang="it-IT"/>
              <a:t>buone prestazioni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D3E35F-9007-53D8-56A8-E87E6643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7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150951-45CD-AA10-CB16-0D0EB7E3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A73C7F-929C-7A4D-CAEA-B7E25E9F6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  <a:p>
            <a:r>
              <a:rPr lang="it-IT" dirty="0"/>
              <a:t>Applicazione a microservizi</a:t>
            </a:r>
          </a:p>
          <a:p>
            <a:r>
              <a:rPr lang="it-IT" dirty="0"/>
              <a:t>Test e risultati</a:t>
            </a:r>
          </a:p>
          <a:p>
            <a:r>
              <a:rPr lang="it-IT" dirty="0"/>
              <a:t>Conclusioni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172B57-CD9F-5091-BBE5-5FAA055B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9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FEF7C34-80F2-1D21-121D-DB7611B24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9" b="651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972E7C-5C1E-D7F4-E63A-C458D177E010}"/>
              </a:ext>
            </a:extLst>
          </p:cNvPr>
          <p:cNvSpPr txBox="1"/>
          <p:nvPr/>
        </p:nvSpPr>
        <p:spPr>
          <a:xfrm>
            <a:off x="3679392" y="2899453"/>
            <a:ext cx="4830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sterama"/>
                <a:ea typeface="+mn-ea"/>
                <a:cs typeface="+mn-cs"/>
              </a:rPr>
              <a:t>INTRODUZIONE</a:t>
            </a:r>
          </a:p>
        </p:txBody>
      </p:sp>
    </p:spTree>
    <p:extLst>
      <p:ext uri="{BB962C8B-B14F-4D97-AF65-F5344CB8AC3E}">
        <p14:creationId xmlns:p14="http://schemas.microsoft.com/office/powerpoint/2010/main" val="413514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EE7EB-CADE-F38B-D642-4E81ECBF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Introduzione: Algoritmo Top Trading </a:t>
            </a:r>
            <a:r>
              <a:rPr lang="it-IT" dirty="0" err="1"/>
              <a:t>Cycle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E4F801-B3B9-1FC6-D2BF-43A51A5F5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/>
              <a:t>L’algoritmo TTC è un metodo elegante e potente per risolvere problemi di matching con diritti di proprietà iniziali (es. House </a:t>
            </a:r>
            <a:r>
              <a:rPr lang="it-IT" dirty="0" err="1"/>
              <a:t>Allocation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)</a:t>
            </a:r>
          </a:p>
          <a:p>
            <a:r>
              <a:rPr lang="it-IT" dirty="0"/>
              <a:t>Ogni partecipante possiede inizialmente un bene, ha preferenze su tutti i beni e si cerca una ridistribuzione efficiente e giusta</a:t>
            </a:r>
          </a:p>
          <a:p>
            <a:r>
              <a:rPr lang="it-IT" dirty="0"/>
              <a:t>Fasi: costruzione del grafo, identificazione dei cicli, matching parziale, rimozione, iterazione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B844854-153D-F346-8F94-17255F31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8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6C650-0404-7013-4168-6C83B9DC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F8B1B3-1E5F-8575-4C8C-C2EBEE2C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Introduzione: Algoritmo Top Trading </a:t>
            </a:r>
            <a:r>
              <a:rPr lang="it-IT" dirty="0" err="1"/>
              <a:t>Cycle</a:t>
            </a:r>
            <a:r>
              <a:rPr lang="it-IT" dirty="0"/>
              <a:t>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B0957F-AABE-7AFF-45E8-110879E42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Nel progetto, l’algoritmo è stato usato per realizzare matching stabile in ambito lavorativo</a:t>
            </a:r>
          </a:p>
          <a:p>
            <a:r>
              <a:rPr lang="it-IT" dirty="0"/>
              <a:t>L’utente target è un laureato in ingegneria informatica a Roma</a:t>
            </a:r>
          </a:p>
          <a:p>
            <a:r>
              <a:rPr lang="it-IT" dirty="0"/>
              <a:t>L’idea è realizzare un matching stabile per assegnare ad un utente un ambito tra </a:t>
            </a:r>
            <a:r>
              <a:rPr lang="it-IT" dirty="0" err="1"/>
              <a:t>CyberSecurity</a:t>
            </a:r>
            <a:r>
              <a:rPr lang="it-IT" dirty="0"/>
              <a:t>, </a:t>
            </a:r>
            <a:r>
              <a:rPr lang="it-IT" dirty="0" err="1"/>
              <a:t>DataScience</a:t>
            </a:r>
            <a:r>
              <a:rPr lang="it-IT" dirty="0"/>
              <a:t> e Software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FDBB2D-18C3-39D3-F256-4316F51F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3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0181D-7453-F07B-00F6-CFABCD90B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002E7E-F909-2804-3DD2-67E59645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Introduzione: obiettivi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9605D-FE60-AF17-6B99-15D8ACB2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Implementare un’applicazione a microservizi con almeno 3 servizi (non CRUD), ed uno implementa il TTC</a:t>
            </a:r>
          </a:p>
          <a:p>
            <a:r>
              <a:rPr lang="it-IT" dirty="0"/>
              <a:t>Applicare pattern affrontati durante il corso</a:t>
            </a:r>
          </a:p>
          <a:p>
            <a:r>
              <a:rPr lang="it-IT" dirty="0"/>
              <a:t>Analizzare le prestazioni ottenute dal sistema</a:t>
            </a:r>
          </a:p>
          <a:p>
            <a:r>
              <a:rPr lang="it-IT" dirty="0"/>
              <a:t>Dedurre conclusioni in base ai risultati ottenuti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77A0C1-6923-9CEF-6358-526C2EAB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7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3A9474-15B2-7F78-AF06-943DB07E4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256B680-D4CA-8CE6-C401-64C2E481C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BB8B7EE-10FA-DA1C-FC21-CA0D9605B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A4A52CA7-4713-65F3-DD5E-98E04D79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129855D-4259-B053-5BF9-C1818223B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A13A931-FD48-3B1C-4991-635C9AF85505}"/>
              </a:ext>
            </a:extLst>
          </p:cNvPr>
          <p:cNvSpPr txBox="1"/>
          <p:nvPr/>
        </p:nvSpPr>
        <p:spPr>
          <a:xfrm>
            <a:off x="3679392" y="2899453"/>
            <a:ext cx="53303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800" dirty="0">
                <a:solidFill>
                  <a:prstClr val="white"/>
                </a:solidFill>
                <a:latin typeface="Posterama"/>
              </a:rPr>
              <a:t>ARCHITETTURA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sterama"/>
                <a:ea typeface="+mn-ea"/>
                <a:cs typeface="+mn-cs"/>
              </a:rPr>
              <a:t>MICROSERVIZI</a:t>
            </a:r>
          </a:p>
        </p:txBody>
      </p:sp>
    </p:spTree>
    <p:extLst>
      <p:ext uri="{BB962C8B-B14F-4D97-AF65-F5344CB8AC3E}">
        <p14:creationId xmlns:p14="http://schemas.microsoft.com/office/powerpoint/2010/main" val="254515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73928-DD5B-4C3C-26C6-5CCFF3E4A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FFDD4A-D165-A55D-E756-C3B085FB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Architettura a microservizi: struttura generale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2C3C68-AB3D-08C3-5700-4B1208A0A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4 microservizi in totale (+ 1 servizio di front-end)</a:t>
            </a:r>
          </a:p>
          <a:p>
            <a:r>
              <a:rPr lang="it-IT" dirty="0"/>
              <a:t>Go come linguaggio di programmazione</a:t>
            </a:r>
          </a:p>
          <a:p>
            <a:r>
              <a:rPr lang="it-IT" dirty="0"/>
              <a:t>Chiamate RPC per la comunicazione (chiamate sincrone)</a:t>
            </a:r>
          </a:p>
          <a:p>
            <a:r>
              <a:rPr lang="it-IT" dirty="0"/>
              <a:t>Docker per la containerizzazione dei servizi (</a:t>
            </a:r>
            <a:r>
              <a:rPr lang="it-IT" dirty="0" err="1"/>
              <a:t>Dockerfile</a:t>
            </a:r>
            <a:r>
              <a:rPr lang="it-IT" dirty="0"/>
              <a:t>)</a:t>
            </a:r>
          </a:p>
          <a:p>
            <a:r>
              <a:rPr lang="it-IT" dirty="0"/>
              <a:t>Docker Compose/</a:t>
            </a:r>
            <a:r>
              <a:rPr lang="it-IT" dirty="0" err="1"/>
              <a:t>Kubernetes</a:t>
            </a:r>
            <a:r>
              <a:rPr lang="it-IT" dirty="0"/>
              <a:t> per l’orchestrazione</a:t>
            </a:r>
          </a:p>
          <a:p>
            <a:r>
              <a:rPr lang="it-IT" dirty="0"/>
              <a:t>«Database per Service» e «Circuit </a:t>
            </a:r>
            <a:r>
              <a:rPr lang="it-IT" dirty="0" err="1"/>
              <a:t>Breaker</a:t>
            </a:r>
            <a:r>
              <a:rPr lang="it-IT" dirty="0"/>
              <a:t>» i pattern utilizzati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66821A-9BF1-82FD-098E-DF6BB203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9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8AFE4-DD29-620A-DE6D-80AC338B4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2D144-7007-F846-8B71-360FD845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Architettura a microservizi: diagramma di flusso</a:t>
            </a:r>
          </a:p>
        </p:txBody>
      </p:sp>
      <p:pic>
        <p:nvPicPr>
          <p:cNvPr id="6" name="Segnaposto contenuto 5" descr="Immagine che contiene diagramma, testo, schermata, Piano&#10;&#10;Il contenuto generato dall'IA potrebbe non essere corretto.">
            <a:extLst>
              <a:ext uri="{FF2B5EF4-FFF2-40B4-BE49-F238E27FC236}">
                <a16:creationId xmlns:a16="http://schemas.microsoft.com/office/drawing/2014/main" id="{8998B124-F5B3-DCAE-7AC2-4B86A44D3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723" y="2478088"/>
            <a:ext cx="8374516" cy="3694112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38B861-A141-DA54-B63C-339F0E6B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0823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613</Words>
  <Application>Microsoft Office PowerPoint</Application>
  <PresentationFormat>Widescreen</PresentationFormat>
  <Paragraphs>86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Aptos</vt:lpstr>
      <vt:lpstr>Arial</vt:lpstr>
      <vt:lpstr>Avenir Next LT Pro</vt:lpstr>
      <vt:lpstr>Calibri</vt:lpstr>
      <vt:lpstr>Posterama</vt:lpstr>
      <vt:lpstr>Wingdings</vt:lpstr>
      <vt:lpstr>AccentBoxVTI</vt:lpstr>
      <vt:lpstr>SplashVTI</vt:lpstr>
      <vt:lpstr>Applicazione a microservizi</vt:lpstr>
      <vt:lpstr>Indice</vt:lpstr>
      <vt:lpstr>Presentazione standard di PowerPoint</vt:lpstr>
      <vt:lpstr>Introduzione: Algoritmo Top Trading Cycle</vt:lpstr>
      <vt:lpstr>Introduzione: Algoritmo Top Trading Cycle (2)</vt:lpstr>
      <vt:lpstr>Introduzione: obiettivi del progetto</vt:lpstr>
      <vt:lpstr>Presentazione standard di PowerPoint</vt:lpstr>
      <vt:lpstr>Architettura a microservizi: struttura generale</vt:lpstr>
      <vt:lpstr>Architettura a microservizi: diagramma di flusso</vt:lpstr>
      <vt:lpstr>Architettura a microservizi: ApiGateway</vt:lpstr>
      <vt:lpstr>Architettura a microservizi: MatchingService</vt:lpstr>
      <vt:lpstr>Architettura a microservizi: NotificationService</vt:lpstr>
      <vt:lpstr>Architettura a microservizi: RecommendationService</vt:lpstr>
      <vt:lpstr>Architettura a microservizi: pattern</vt:lpstr>
      <vt:lpstr>Presentazione standard di PowerPoint</vt:lpstr>
      <vt:lpstr>Test e risultati</vt:lpstr>
      <vt:lpstr>Presentazione standard di PowerPoint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ardovino</dc:creator>
  <cp:lastModifiedBy>luca ardovino</cp:lastModifiedBy>
  <cp:revision>32</cp:revision>
  <dcterms:created xsi:type="dcterms:W3CDTF">2025-04-25T15:57:22Z</dcterms:created>
  <dcterms:modified xsi:type="dcterms:W3CDTF">2025-05-24T22:31:26Z</dcterms:modified>
</cp:coreProperties>
</file>