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1" r:id="rId2"/>
    <p:sldId id="368" r:id="rId3"/>
    <p:sldId id="370" r:id="rId4"/>
    <p:sldId id="369" r:id="rId5"/>
    <p:sldId id="338" r:id="rId6"/>
    <p:sldId id="354" r:id="rId7"/>
    <p:sldId id="361" r:id="rId8"/>
    <p:sldId id="367" r:id="rId9"/>
    <p:sldId id="366" r:id="rId10"/>
    <p:sldId id="339" r:id="rId11"/>
    <p:sldId id="34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E59DD7-630C-43CD-824B-E3522DF5FB49}">
          <p14:sldIdLst>
            <p14:sldId id="261"/>
            <p14:sldId id="368"/>
            <p14:sldId id="370"/>
            <p14:sldId id="369"/>
            <p14:sldId id="338"/>
            <p14:sldId id="354"/>
            <p14:sldId id="361"/>
            <p14:sldId id="367"/>
            <p14:sldId id="366"/>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FFFF"/>
    <a:srgbClr val="FAC090"/>
    <a:srgbClr val="F2D319"/>
    <a:srgbClr val="BD1A1A"/>
    <a:srgbClr val="E8342F"/>
    <a:srgbClr val="DADADA"/>
    <a:srgbClr val="17375E"/>
    <a:srgbClr val="95B3D7"/>
    <a:srgbClr val="6A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3" autoAdjust="0"/>
    <p:restoredTop sz="93826" autoAdjust="0"/>
  </p:normalViewPr>
  <p:slideViewPr>
    <p:cSldViewPr snapToGrid="0">
      <p:cViewPr varScale="1">
        <p:scale>
          <a:sx n="63" d="100"/>
          <a:sy n="63" d="100"/>
        </p:scale>
        <p:origin x="376" y="4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E8DFA-B21F-4ECC-B287-44FAE6FBD01E}"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8C1DA-9F23-4CE8-97B6-9FB946B35680}" type="slidenum">
              <a:rPr lang="zh-CN" altLang="en-US" smtClean="0"/>
              <a:t>‹#›</a:t>
            </a:fld>
            <a:endParaRPr lang="zh-CN" altLang="en-US"/>
          </a:p>
        </p:txBody>
      </p:sp>
    </p:spTree>
    <p:extLst>
      <p:ext uri="{BB962C8B-B14F-4D97-AF65-F5344CB8AC3E}">
        <p14:creationId xmlns:p14="http://schemas.microsoft.com/office/powerpoint/2010/main" val="297764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xfrm>
            <a:off x="92075" y="746125"/>
            <a:ext cx="6613525" cy="3721100"/>
          </a:xfrm>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endParaRPr lang="en-US" altLang="zh-CN" dirty="0"/>
          </a:p>
        </p:txBody>
      </p:sp>
      <p:sp>
        <p:nvSpPr>
          <p:cNvPr id="256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008513-1F04-4D29-B8E4-153D505E9E88}" type="slidenum">
              <a:rPr kumimoji="0" lang="zh-CN" altLang="en-US" sz="1200" b="0" i="0" u="none" strike="noStrike" kern="1200" cap="none" spc="0" normalizeH="0" baseline="0" noProof="0" smtClean="0">
                <a:ln>
                  <a:noFill/>
                </a:ln>
                <a:solidFill>
                  <a:prstClr val="black"/>
                </a:solidFill>
                <a:effectLst/>
                <a:uLnTx/>
                <a:uFillTx/>
                <a:latin typeface="Calibri"/>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Calibri"/>
              <a:ea typeface="宋体" charset="-122"/>
              <a:cs typeface="+mn-cs"/>
            </a:endParaRPr>
          </a:p>
        </p:txBody>
      </p:sp>
    </p:spTree>
    <p:extLst>
      <p:ext uri="{BB962C8B-B14F-4D97-AF65-F5344CB8AC3E}">
        <p14:creationId xmlns:p14="http://schemas.microsoft.com/office/powerpoint/2010/main" val="167546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在单元测试驱动开发中的应用场景有两种，一是在新需求开发的时候可以用测试的思路驱动开发，在写新函数的时候完全穷尽所有取值组合，深度思考后再开发。</a:t>
            </a:r>
            <a:endParaRPr lang="en-US" altLang="zh-CN" dirty="0"/>
          </a:p>
          <a:p>
            <a:r>
              <a:rPr lang="zh-CN" altLang="en-US" dirty="0"/>
              <a:t>二、再在对老代码的维护中，实践子母函数法将笨重老代码重构后再补充测试用例。结合框图排查老代码中的遗留问题，也避免了修改中引入新的问题。</a:t>
            </a:r>
            <a:endParaRPr lang="en-US" altLang="zh-CN" dirty="0"/>
          </a:p>
          <a:p>
            <a:r>
              <a:rPr lang="zh-CN" altLang="en-US" dirty="0"/>
              <a:t>为了更好得使用单元测试，做了以下</a:t>
            </a:r>
            <a:r>
              <a:rPr lang="en-US" altLang="zh-CN" dirty="0"/>
              <a:t>3</a:t>
            </a:r>
            <a:r>
              <a:rPr lang="zh-CN" altLang="en-US" dirty="0"/>
              <a:t>点计划：一、计划通过互联网学习补足单元测试构造技术等知识盲点，二、下载</a:t>
            </a:r>
            <a:r>
              <a:rPr lang="en-US" altLang="zh-CN" dirty="0" err="1"/>
              <a:t>junit</a:t>
            </a:r>
            <a:r>
              <a:rPr lang="zh-CN" altLang="en-US" dirty="0"/>
              <a:t>源码学习。三、在现有的项目中实践学习到策略和方法，总结经验。</a:t>
            </a:r>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10</a:t>
            </a:fld>
            <a:endParaRPr lang="zh-CN" altLang="en-US"/>
          </a:p>
        </p:txBody>
      </p:sp>
    </p:spTree>
    <p:extLst>
      <p:ext uri="{BB962C8B-B14F-4D97-AF65-F5344CB8AC3E}">
        <p14:creationId xmlns:p14="http://schemas.microsoft.com/office/powerpoint/2010/main" val="139522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首先是如何获取需求，来教我们需要根据哪些东西来获取和完善需求，然后根据这些需求来确定需要实现的是什么，然后根据需要实现的来如何设计架构，最后从架构再到实现及单元测试，这个循序渐进的过程</a:t>
            </a:r>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11</a:t>
            </a:fld>
            <a:endParaRPr lang="zh-CN" altLang="en-US"/>
          </a:p>
        </p:txBody>
      </p:sp>
    </p:spTree>
    <p:extLst>
      <p:ext uri="{BB962C8B-B14F-4D97-AF65-F5344CB8AC3E}">
        <p14:creationId xmlns:p14="http://schemas.microsoft.com/office/powerpoint/2010/main" val="168890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UML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工具推荐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UML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白皮书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2.5.X   OCPU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认证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需求之源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Wingdings" panose="05000000000000000000" pitchFamily="2" charset="2"/>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业务是企业获利的原因</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业务角色</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业务领域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业务流程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业务约束</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我们需要站在用户的角度去细化业务</a:t>
            </a:r>
          </a:p>
          <a:p>
            <a:endParaRPr lang="zh-CN" altLang="en-US"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将客户的需求转化成业务，我们需要将业务数字化逻辑化，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因为电脑能做的业务必须数字化，处理结果必须可预期。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软件需求包含三个层次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业务需求、用户需求和功能需求，此外每个系统还有不同的非功能需求。</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我们首先需要找到对应的使用者，然后分析使用者的行为，来分析出使用用例，期间需要把握好用例粒度的大小。</a:t>
            </a:r>
          </a:p>
          <a:p>
            <a:endParaRPr lang="zh-CN" altLang="en-US"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架构的</a:t>
            </a:r>
            <a:r>
              <a:rPr lang="en-US" altLang="zh-CN" dirty="0"/>
              <a:t>4+1</a:t>
            </a:r>
            <a:r>
              <a:rPr lang="zh-CN" altLang="en-US" dirty="0"/>
              <a:t>视图用例视图、逻辑视图、过程视图、开发视图、部署视图。</a:t>
            </a:r>
            <a:endParaRPr lang="en-US" altLang="zh-CN" dirty="0"/>
          </a:p>
          <a:p>
            <a:r>
              <a:rPr lang="zh-CN" altLang="en-US" dirty="0"/>
              <a:t>其中，用例视图为</a:t>
            </a:r>
            <a:r>
              <a:rPr lang="zh-CN" altLang="en-US"/>
              <a:t>用户服务。逻辑</a:t>
            </a:r>
            <a:r>
              <a:rPr lang="zh-CN" altLang="en-US" dirty="0"/>
              <a:t>视图由系统分析人员产出，完成系统功能需求实现规划。</a:t>
            </a:r>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5</a:t>
            </a:fld>
            <a:endParaRPr lang="zh-CN" altLang="en-US"/>
          </a:p>
        </p:txBody>
      </p:sp>
    </p:spTree>
    <p:extLst>
      <p:ext uri="{BB962C8B-B14F-4D97-AF65-F5344CB8AC3E}">
        <p14:creationId xmlns:p14="http://schemas.microsoft.com/office/powerpoint/2010/main" val="139522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站在全局的角度思考架构设计，如技术角度，业务功能，未来的变化性，功能的重叠性</a:t>
            </a:r>
            <a:endParaRPr lang="en-US" altLang="zh-CN" dirty="0"/>
          </a:p>
          <a:p>
            <a:r>
              <a:rPr lang="en-US" altLang="zh-CN" dirty="0"/>
              <a:t>2.3</a:t>
            </a:r>
            <a:r>
              <a:rPr lang="zh-CN" altLang="en-US" dirty="0"/>
              <a:t>对象法：任意功能都可以分成</a:t>
            </a:r>
            <a:r>
              <a:rPr lang="en-US" altLang="zh-CN" dirty="0"/>
              <a:t>3</a:t>
            </a:r>
            <a:r>
              <a:rPr lang="zh-CN" altLang="en-US" dirty="0"/>
              <a:t>种对象，实体数据相关的实体对象，控制算法相关的控制对象，边界相关的边界对象，</a:t>
            </a:r>
            <a:r>
              <a:rPr lang="en-US" altLang="zh-CN" dirty="0"/>
              <a:t>MVC</a:t>
            </a:r>
            <a:r>
              <a:rPr lang="zh-CN" altLang="en-US" dirty="0"/>
              <a:t>分层模式</a:t>
            </a:r>
            <a:endParaRPr lang="en-US" altLang="zh-CN" dirty="0"/>
          </a:p>
          <a:p>
            <a:r>
              <a:rPr lang="en-US" altLang="zh-CN" dirty="0"/>
              <a:t>3.</a:t>
            </a:r>
            <a:r>
              <a:rPr lang="zh-CN" altLang="en-US" dirty="0"/>
              <a:t>技术拆分须遵从</a:t>
            </a:r>
            <a:r>
              <a:rPr lang="en-US" altLang="zh-CN" dirty="0"/>
              <a:t>MECE</a:t>
            </a:r>
            <a:r>
              <a:rPr lang="zh-CN" altLang="en-US" dirty="0"/>
              <a:t>原则，从功能到技术的拆分，粒度的拆分，通用和专用的拆分，需要完全穷尽，也需要相互独立</a:t>
            </a:r>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6</a:t>
            </a:fld>
            <a:endParaRPr lang="zh-CN" altLang="en-US"/>
          </a:p>
        </p:txBody>
      </p:sp>
    </p:spTree>
    <p:extLst>
      <p:ext uri="{BB962C8B-B14F-4D97-AF65-F5344CB8AC3E}">
        <p14:creationId xmlns:p14="http://schemas.microsoft.com/office/powerpoint/2010/main" val="407327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以可靠性举例，我们在完成系统开发后，一般不会在客户环境只部署一套服务，而是部署多套服务以应对服务器意外关机等异常情况。</a:t>
            </a:r>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7</a:t>
            </a:fld>
            <a:endParaRPr lang="zh-CN" altLang="en-US"/>
          </a:p>
        </p:txBody>
      </p:sp>
    </p:spTree>
    <p:extLst>
      <p:ext uri="{BB962C8B-B14F-4D97-AF65-F5344CB8AC3E}">
        <p14:creationId xmlns:p14="http://schemas.microsoft.com/office/powerpoint/2010/main" val="352662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D58C1DA-9F23-4CE8-97B6-9FB946B3568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00000"/>
              </a:lnSpc>
            </a:pPr>
            <a:r>
              <a:rPr lang="zh-CN" altLang="en-US" sz="1400" dirty="0">
                <a:solidFill>
                  <a:schemeClr val="tx1"/>
                </a:solidFill>
                <a:uFillTx/>
                <a:latin typeface="黑体" charset="0"/>
                <a:ea typeface="黑体" charset="0"/>
                <a:cs typeface="黑体" charset="0"/>
              </a:rPr>
              <a:t>单元测试的必要性</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防止编写的代码产生的错误影响整个系统的运行。</a:t>
            </a:r>
          </a:p>
          <a:p>
            <a:pPr>
              <a:lnSpc>
                <a:spcPct val="100000"/>
              </a:lnSpc>
            </a:pPr>
            <a:r>
              <a:rPr lang="zh-CN" altLang="en-US" sz="1400" dirty="0">
                <a:solidFill>
                  <a:schemeClr val="tx1"/>
                </a:solidFill>
                <a:uFillTx/>
                <a:latin typeface="黑体" charset="0"/>
                <a:ea typeface="黑体" charset="0"/>
                <a:cs typeface="黑体" charset="0"/>
              </a:rPr>
              <a:t>单元的概念</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一般为</a:t>
            </a:r>
            <a:r>
              <a:rPr lang="en-US" altLang="zh-CN" sz="1400" dirty="0">
                <a:solidFill>
                  <a:schemeClr val="tx1"/>
                </a:solidFill>
                <a:uFillTx/>
                <a:latin typeface="黑体" charset="0"/>
                <a:ea typeface="黑体" charset="0"/>
                <a:cs typeface="黑体" charset="0"/>
              </a:rPr>
              <a:t>20</a:t>
            </a:r>
            <a:r>
              <a:rPr lang="zh-CN" altLang="en-US" sz="1400" dirty="0">
                <a:solidFill>
                  <a:schemeClr val="tx1"/>
                </a:solidFill>
                <a:uFillTx/>
                <a:latin typeface="黑体" charset="0"/>
                <a:ea typeface="黑体" charset="0"/>
                <a:cs typeface="黑体" charset="0"/>
              </a:rPr>
              <a:t>～</a:t>
            </a:r>
            <a:r>
              <a:rPr lang="en-US" altLang="zh-CN" sz="1400" dirty="0">
                <a:solidFill>
                  <a:schemeClr val="tx1"/>
                </a:solidFill>
                <a:uFillTx/>
                <a:latin typeface="黑体" charset="0"/>
                <a:ea typeface="黑体" charset="0"/>
                <a:cs typeface="黑体" charset="0"/>
              </a:rPr>
              <a:t>30</a:t>
            </a:r>
            <a:r>
              <a:rPr lang="zh-CN" altLang="en-US" sz="1400" dirty="0">
                <a:solidFill>
                  <a:schemeClr val="tx1"/>
                </a:solidFill>
                <a:uFillTx/>
                <a:latin typeface="黑体" charset="0"/>
                <a:ea typeface="黑体" charset="0"/>
                <a:cs typeface="黑体" charset="0"/>
              </a:rPr>
              <a:t>行代码的函数。</a:t>
            </a:r>
          </a:p>
          <a:p>
            <a:pPr>
              <a:lnSpc>
                <a:spcPct val="100000"/>
              </a:lnSpc>
            </a:pPr>
            <a:r>
              <a:rPr lang="zh-CN" altLang="en-US" sz="1400" dirty="0">
                <a:solidFill>
                  <a:schemeClr val="tx1"/>
                </a:solidFill>
                <a:uFillTx/>
                <a:latin typeface="黑体" charset="0"/>
                <a:ea typeface="黑体" charset="0"/>
                <a:cs typeface="黑体" charset="0"/>
              </a:rPr>
              <a:t>如何确立最小的单元</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对工程进行拆分，可以使用敏捷建模将工程代码分成</a:t>
            </a:r>
            <a:r>
              <a:rPr lang="en-US" altLang="zh-CN" sz="1400" dirty="0">
                <a:solidFill>
                  <a:schemeClr val="tx1"/>
                </a:solidFill>
                <a:uFillTx/>
                <a:latin typeface="黑体" charset="0"/>
                <a:ea typeface="黑体" charset="0"/>
                <a:cs typeface="黑体" charset="0"/>
              </a:rPr>
              <a:t>3</a:t>
            </a:r>
            <a:r>
              <a:rPr lang="zh-CN" altLang="en-US" sz="1400" dirty="0">
                <a:solidFill>
                  <a:schemeClr val="tx1"/>
                </a:solidFill>
                <a:uFillTx/>
                <a:latin typeface="黑体" charset="0"/>
                <a:ea typeface="黑体" charset="0"/>
                <a:cs typeface="黑体" charset="0"/>
              </a:rPr>
              <a:t>部分，即视图、逻辑以及数据部分；也可以使用四色对象建模的方法（主</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谓</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宾</a:t>
            </a:r>
            <a:r>
              <a:rPr lang="en-US" altLang="zh-CN" sz="1400" dirty="0">
                <a:solidFill>
                  <a:schemeClr val="tx1"/>
                </a:solidFill>
                <a:uFillTx/>
                <a:latin typeface="黑体" charset="0"/>
                <a:ea typeface="黑体" charset="0"/>
                <a:cs typeface="黑体" charset="0"/>
              </a:rPr>
              <a:t>+</a:t>
            </a:r>
            <a:r>
              <a:rPr lang="zh-CN" altLang="en-US" sz="1400" dirty="0">
                <a:solidFill>
                  <a:schemeClr val="tx1"/>
                </a:solidFill>
                <a:uFillTx/>
                <a:latin typeface="黑体" charset="0"/>
                <a:ea typeface="黑体" charset="0"/>
                <a:cs typeface="黑体" charset="0"/>
              </a:rPr>
              <a:t>定状补）</a:t>
            </a:r>
          </a:p>
          <a:p>
            <a:pPr>
              <a:lnSpc>
                <a:spcPct val="100000"/>
              </a:lnSpc>
            </a:pPr>
            <a:r>
              <a:rPr lang="zh-CN" altLang="en-US" sz="1400" dirty="0">
                <a:solidFill>
                  <a:schemeClr val="tx1"/>
                </a:solidFill>
                <a:uFillTx/>
                <a:latin typeface="黑体" charset="0"/>
                <a:ea typeface="黑体" charset="0"/>
                <a:cs typeface="黑体" charset="0"/>
              </a:rPr>
              <a:t>测试用例设计：设计测试用例时，确定所测试代码块的覆盖范围以及测试用例所需要的个数；构造测试数据时，有方法论进行参考（边界取值、分类树、等价类、因果表、决策表、正交表、配对表等）。</a:t>
            </a:r>
          </a:p>
        </p:txBody>
      </p:sp>
      <p:sp>
        <p:nvSpPr>
          <p:cNvPr id="4" name="灯片编号占位符 3"/>
          <p:cNvSpPr>
            <a:spLocks noGrp="1"/>
          </p:cNvSpPr>
          <p:nvPr>
            <p:ph type="sldNum" sz="quarter" idx="5"/>
          </p:nvPr>
        </p:nvSpPr>
        <p:spPr/>
        <p:txBody>
          <a:bodyPr/>
          <a:lstStyle/>
          <a:p>
            <a:fld id="{9D58C1DA-9F23-4CE8-97B6-9FB946B3568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页">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1" name="文本占位符 22"/>
          <p:cNvSpPr>
            <a:spLocks noGrp="1"/>
          </p:cNvSpPr>
          <p:nvPr>
            <p:ph type="body" sz="quarter" idx="10"/>
          </p:nvPr>
        </p:nvSpPr>
        <p:spPr>
          <a:xfrm>
            <a:off x="1223876" y="2756230"/>
            <a:ext cx="9744253" cy="1248833"/>
          </a:xfrm>
          <a:prstGeom prst="rect">
            <a:avLst/>
          </a:prstGeom>
        </p:spPr>
        <p:txBody>
          <a:bodyPr/>
          <a:lstStyle>
            <a:lvl1pPr marL="0" indent="0" algn="ctr">
              <a:buNone/>
              <a:defRPr sz="4800" b="1"/>
            </a:lvl1pPr>
          </a:lstStyle>
          <a:p>
            <a:pPr lvl="0"/>
            <a:r>
              <a:rPr lang="zh-CN" altLang="en-US" dirty="0"/>
              <a:t>单击此处编辑母版文本样式</a:t>
            </a:r>
          </a:p>
        </p:txBody>
      </p:sp>
      <p:sp>
        <p:nvSpPr>
          <p:cNvPr id="12" name="文本占位符 27"/>
          <p:cNvSpPr>
            <a:spLocks noGrp="1"/>
          </p:cNvSpPr>
          <p:nvPr>
            <p:ph type="body" sz="quarter" idx="12"/>
          </p:nvPr>
        </p:nvSpPr>
        <p:spPr>
          <a:xfrm>
            <a:off x="3023789" y="4005043"/>
            <a:ext cx="6144427" cy="481076"/>
          </a:xfrm>
          <a:prstGeom prst="rect">
            <a:avLst/>
          </a:prstGeom>
        </p:spPr>
        <p:txBody>
          <a:bodyPr anchor="ctr"/>
          <a:lstStyle>
            <a:lvl1pPr marL="0" indent="0" algn="ctr">
              <a:buNone/>
              <a:defRPr sz="2400">
                <a:solidFill>
                  <a:schemeClr val="tx1">
                    <a:lumMod val="50000"/>
                    <a:lumOff val="50000"/>
                  </a:schemeClr>
                </a:solidFill>
              </a:defRPr>
            </a:lvl1pPr>
            <a:lvl2pPr>
              <a:defRPr sz="3200"/>
            </a:lvl2pPr>
            <a:lvl3pPr>
              <a:defRPr sz="2667"/>
            </a:lvl3pPr>
            <a:lvl4pPr>
              <a:defRPr sz="2400"/>
            </a:lvl4pPr>
            <a:lvl5pPr>
              <a:defRPr sz="2400"/>
            </a:lvl5pPr>
          </a:lstStyle>
          <a:p>
            <a:pPr lvl="0"/>
            <a:r>
              <a:rPr lang="zh-CN" altLang="en-US" dirty="0"/>
              <a:t>单击此处编辑母版文本样式</a:t>
            </a:r>
          </a:p>
        </p:txBody>
      </p:sp>
      <p:grpSp>
        <p:nvGrpSpPr>
          <p:cNvPr id="2" name="组合 1"/>
          <p:cNvGrpSpPr/>
          <p:nvPr userDrawn="1"/>
        </p:nvGrpSpPr>
        <p:grpSpPr>
          <a:xfrm>
            <a:off x="9816353" y="99769"/>
            <a:ext cx="2382142" cy="1209384"/>
            <a:chOff x="9816353" y="99769"/>
            <a:chExt cx="2382142" cy="1209384"/>
          </a:xfrm>
        </p:grpSpPr>
        <p:sp>
          <p:nvSpPr>
            <p:cNvPr id="3" name="矩形 2">
              <a:extLst>
                <a:ext uri="{FF2B5EF4-FFF2-40B4-BE49-F238E27FC236}">
                  <a16:creationId xmlns:a16="http://schemas.microsoft.com/office/drawing/2014/main" id="{AAD7B8DC-F281-7043-BED0-3F9A76C938CC}"/>
                </a:ext>
              </a:extLst>
            </p:cNvPr>
            <p:cNvSpPr/>
            <p:nvPr userDrawn="1"/>
          </p:nvSpPr>
          <p:spPr>
            <a:xfrm>
              <a:off x="9816353" y="202458"/>
              <a:ext cx="2164976" cy="829081"/>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529" tIns="49529" rIns="49529" bIns="49529" numCol="1" spcCol="38100" rtlCol="0" anchor="ctr">
              <a:noAutofit/>
            </a:bodyPr>
            <a:lstStyle/>
            <a:p>
              <a:pPr marL="0" marR="0" indent="0" algn="l" defTabSz="990575" rtl="0" fontAlgn="auto" latinLnBrk="0" hangingPunct="0">
                <a:lnSpc>
                  <a:spcPct val="100000"/>
                </a:lnSpc>
                <a:spcBef>
                  <a:spcPts val="0"/>
                </a:spcBef>
                <a:spcAft>
                  <a:spcPts val="0"/>
                </a:spcAft>
                <a:buClrTx/>
                <a:buSzTx/>
                <a:buFontTx/>
                <a:buNone/>
                <a:tabLst/>
              </a:pPr>
              <a:endParaRPr kumimoji="0" lang="zh-CN" altLang="en-US" sz="1951" b="0" i="0" u="none" strike="noStrike" cap="none" spc="0" normalizeH="0" baseline="0">
                <a:ln>
                  <a:noFill/>
                </a:ln>
                <a:solidFill>
                  <a:srgbClr val="000000"/>
                </a:solidFill>
                <a:effectLst/>
                <a:uFillTx/>
                <a:latin typeface="+mn-lt"/>
                <a:ea typeface="+mn-ea"/>
                <a:cs typeface="+mn-cs"/>
                <a:sym typeface="Calibri"/>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14718" y="99769"/>
              <a:ext cx="1883777" cy="1209384"/>
            </a:xfrm>
            <a:prstGeom prst="rect">
              <a:avLst/>
            </a:prstGeom>
          </p:spPr>
        </p:pic>
      </p:grpSp>
    </p:spTree>
    <p:extLst>
      <p:ext uri="{BB962C8B-B14F-4D97-AF65-F5344CB8AC3E}">
        <p14:creationId xmlns:p14="http://schemas.microsoft.com/office/powerpoint/2010/main" val="61865671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空内容">
    <p:spTree>
      <p:nvGrpSpPr>
        <p:cNvPr id="1" name=""/>
        <p:cNvGrpSpPr/>
        <p:nvPr/>
      </p:nvGrpSpPr>
      <p:grpSpPr>
        <a:xfrm>
          <a:off x="0" y="0"/>
          <a:ext cx="0" cy="0"/>
          <a:chOff x="0" y="0"/>
          <a:chExt cx="0" cy="0"/>
        </a:xfrm>
      </p:grpSpPr>
      <p:sp>
        <p:nvSpPr>
          <p:cNvPr id="2" name="标题 1"/>
          <p:cNvSpPr>
            <a:spLocks noGrp="1"/>
          </p:cNvSpPr>
          <p:nvPr>
            <p:ph type="title"/>
          </p:nvPr>
        </p:nvSpPr>
        <p:spPr>
          <a:xfrm>
            <a:off x="335359" y="122216"/>
            <a:ext cx="10314711" cy="658085"/>
          </a:xfrm>
        </p:spPr>
        <p:txBody>
          <a:bodyPr>
            <a:noAutofit/>
          </a:bodyPr>
          <a:lstStyle>
            <a:lvl1pPr algn="l" defTabSz="1218323" rtl="0" eaLnBrk="1" latinLnBrk="0" hangingPunct="1">
              <a:spcBef>
                <a:spcPct val="0"/>
              </a:spcBef>
              <a:buNone/>
              <a:defRPr lang="zh-CN" altLang="en-US" sz="2800" b="1" kern="1200" dirty="0">
                <a:solidFill>
                  <a:srgbClr val="C00000"/>
                </a:solidFill>
                <a:latin typeface="华文细黑" panose="02010600040101010101" pitchFamily="2" charset="-122"/>
                <a:ea typeface="华文细黑" panose="02010600040101010101" pitchFamily="2" charset="-122"/>
                <a:cs typeface="+mj-cs"/>
              </a:defRPr>
            </a:lvl1pPr>
          </a:lstStyle>
          <a:p>
            <a:r>
              <a:rPr lang="zh-CN" altLang="en-US" dirty="0"/>
              <a:t>单击此处编辑母版标题样式</a:t>
            </a:r>
          </a:p>
        </p:txBody>
      </p:sp>
      <p:sp>
        <p:nvSpPr>
          <p:cNvPr id="3" name="矩形 2"/>
          <p:cNvSpPr/>
          <p:nvPr userDrawn="1"/>
        </p:nvSpPr>
        <p:spPr>
          <a:xfrm>
            <a:off x="11568608" y="6444602"/>
            <a:ext cx="425116" cy="338554"/>
          </a:xfrm>
          <a:prstGeom prst="rect">
            <a:avLst/>
          </a:prstGeom>
        </p:spPr>
        <p:txBody>
          <a:bodyPr wrap="none">
            <a:spAutoFit/>
          </a:bodyPr>
          <a:lstStyle/>
          <a:p>
            <a:pPr defTabSz="1217476"/>
            <a:fld id="{D5DDBE9D-0EAE-4BF9-9976-992BCF72F40A}" type="slidenum">
              <a:rPr lang="zh-CN" altLang="en-US" sz="1600">
                <a:solidFill>
                  <a:prstClr val="black">
                    <a:tint val="75000"/>
                  </a:prstClr>
                </a:solidFill>
              </a:rPr>
              <a:pPr defTabSz="1217476"/>
              <a:t>‹#›</a:t>
            </a:fld>
            <a:endParaRPr lang="zh-CN" altLang="en-US" sz="1600" dirty="0">
              <a:solidFill>
                <a:prstClr val="black"/>
              </a:solidFill>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35359" y="807730"/>
            <a:ext cx="11520001" cy="67235"/>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71094" y="15229"/>
            <a:ext cx="1367118" cy="877690"/>
          </a:xfrm>
          <a:prstGeom prst="rect">
            <a:avLst/>
          </a:prstGeom>
        </p:spPr>
      </p:pic>
    </p:spTree>
    <p:extLst>
      <p:ext uri="{BB962C8B-B14F-4D97-AF65-F5344CB8AC3E}">
        <p14:creationId xmlns:p14="http://schemas.microsoft.com/office/powerpoint/2010/main" val="316004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加文本">
    <p:spTree>
      <p:nvGrpSpPr>
        <p:cNvPr id="1" name=""/>
        <p:cNvGrpSpPr/>
        <p:nvPr/>
      </p:nvGrpSpPr>
      <p:grpSpPr>
        <a:xfrm>
          <a:off x="0" y="0"/>
          <a:ext cx="0" cy="0"/>
          <a:chOff x="0" y="0"/>
          <a:chExt cx="0" cy="0"/>
        </a:xfrm>
      </p:grpSpPr>
      <p:sp>
        <p:nvSpPr>
          <p:cNvPr id="2" name="标题 1"/>
          <p:cNvSpPr>
            <a:spLocks noGrp="1"/>
          </p:cNvSpPr>
          <p:nvPr>
            <p:ph type="title"/>
          </p:nvPr>
        </p:nvSpPr>
        <p:spPr>
          <a:xfrm>
            <a:off x="335359" y="122216"/>
            <a:ext cx="10314711" cy="658085"/>
          </a:xfrm>
        </p:spPr>
        <p:txBody>
          <a:bodyPr>
            <a:noAutofit/>
          </a:bodyPr>
          <a:lstStyle>
            <a:lvl1pPr algn="l" defTabSz="1218323" rtl="0" eaLnBrk="1" latinLnBrk="0" hangingPunct="1">
              <a:spcBef>
                <a:spcPct val="0"/>
              </a:spcBef>
              <a:buNone/>
              <a:defRPr lang="zh-CN" altLang="en-US" sz="2800" b="1" kern="1200" dirty="0">
                <a:solidFill>
                  <a:srgbClr val="C00000"/>
                </a:solidFill>
                <a:latin typeface="华文细黑" panose="02010600040101010101" pitchFamily="2" charset="-122"/>
                <a:ea typeface="华文细黑" panose="02010600040101010101" pitchFamily="2" charset="-122"/>
                <a:cs typeface="+mj-cs"/>
              </a:defRPr>
            </a:lvl1pPr>
          </a:lstStyle>
          <a:p>
            <a:r>
              <a:rPr lang="zh-CN" altLang="en-US" dirty="0"/>
              <a:t>单击此处编辑母版标题样式</a:t>
            </a:r>
          </a:p>
        </p:txBody>
      </p:sp>
      <p:sp>
        <p:nvSpPr>
          <p:cNvPr id="3" name="矩形 2"/>
          <p:cNvSpPr/>
          <p:nvPr userDrawn="1"/>
        </p:nvSpPr>
        <p:spPr>
          <a:xfrm>
            <a:off x="11568608" y="6444602"/>
            <a:ext cx="425116" cy="338554"/>
          </a:xfrm>
          <a:prstGeom prst="rect">
            <a:avLst/>
          </a:prstGeom>
        </p:spPr>
        <p:txBody>
          <a:bodyPr wrap="none">
            <a:spAutoFit/>
          </a:bodyPr>
          <a:lstStyle/>
          <a:p>
            <a:pPr defTabSz="1217476"/>
            <a:fld id="{D5DDBE9D-0EAE-4BF9-9976-992BCF72F40A}" type="slidenum">
              <a:rPr lang="zh-CN" altLang="en-US" sz="1600">
                <a:solidFill>
                  <a:prstClr val="black">
                    <a:tint val="75000"/>
                  </a:prstClr>
                </a:solidFill>
              </a:rPr>
              <a:pPr defTabSz="1217476"/>
              <a:t>‹#›</a:t>
            </a:fld>
            <a:endParaRPr lang="zh-CN" altLang="en-US" sz="1600" dirty="0">
              <a:solidFill>
                <a:prstClr val="black"/>
              </a:solidFill>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35359" y="807730"/>
            <a:ext cx="11520001" cy="67235"/>
          </a:xfrm>
          <a:prstGeom prst="rect">
            <a:avLst/>
          </a:prstGeom>
        </p:spPr>
      </p:pic>
      <p:sp>
        <p:nvSpPr>
          <p:cNvPr id="10" name="内容占位符 4"/>
          <p:cNvSpPr>
            <a:spLocks noGrp="1"/>
          </p:cNvSpPr>
          <p:nvPr>
            <p:ph sz="quarter" idx="10"/>
          </p:nvPr>
        </p:nvSpPr>
        <p:spPr>
          <a:xfrm>
            <a:off x="983664" y="1365661"/>
            <a:ext cx="10330329" cy="4571115"/>
          </a:xfrm>
        </p:spPr>
        <p:txBody>
          <a:bodyPr>
            <a:noAutofit/>
          </a:bodyPr>
          <a:lstStyle>
            <a:lvl1pPr marL="457189" indent="-457189">
              <a:buFont typeface="Wingdings" panose="05000000000000000000" pitchFamily="2" charset="2"/>
              <a:buChar char="p"/>
              <a:defRPr sz="2000">
                <a:latin typeface="华文细黑" panose="02010600040101010101" pitchFamily="2" charset="-122"/>
                <a:ea typeface="华文细黑" panose="02010600040101010101" pitchFamily="2" charset="-122"/>
              </a:defRPr>
            </a:lvl1pPr>
            <a:lvl2pPr marL="1181085" indent="-571500">
              <a:buFont typeface="Arial" panose="020B0604020202020204" pitchFamily="34" charset="0"/>
              <a:buChar char="•"/>
              <a:defRPr sz="1800">
                <a:latin typeface="华文细黑" panose="02010600040101010101" pitchFamily="2" charset="-122"/>
                <a:ea typeface="华文细黑" panose="02010600040101010101" pitchFamily="2" charset="-122"/>
              </a:defRPr>
            </a:lvl2pPr>
            <a:lvl3pPr marL="1523115" indent="-304792">
              <a:buFont typeface="华文细黑" panose="02010600040101010101" pitchFamily="2" charset="-122"/>
              <a:buChar char="−"/>
              <a:defRPr sz="1400">
                <a:latin typeface="华文细黑" panose="02010600040101010101" pitchFamily="2" charset="-122"/>
                <a:ea typeface="华文细黑" panose="02010600040101010101" pitchFamily="2" charset="-122"/>
              </a:defRPr>
            </a:lvl3pPr>
            <a:lvl4pPr>
              <a:defRPr sz="1200">
                <a:latin typeface="华文细黑" panose="02010600040101010101" pitchFamily="2" charset="-122"/>
                <a:ea typeface="华文细黑" panose="02010600040101010101" pitchFamily="2" charset="-122"/>
              </a:defRPr>
            </a:lvl4pPr>
            <a:lvl5pPr>
              <a:defRPr sz="1200">
                <a:latin typeface="华文细黑" panose="02010600040101010101" pitchFamily="2" charset="-122"/>
                <a:ea typeface="华文细黑"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71094" y="15229"/>
            <a:ext cx="1367118" cy="877690"/>
          </a:xfrm>
          <a:prstGeom prst="rect">
            <a:avLst/>
          </a:prstGeom>
        </p:spPr>
      </p:pic>
    </p:spTree>
    <p:extLst>
      <p:ext uri="{BB962C8B-B14F-4D97-AF65-F5344CB8AC3E}">
        <p14:creationId xmlns:p14="http://schemas.microsoft.com/office/powerpoint/2010/main" val="172404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尾页">
    <p:bg>
      <p:bgRef idx="1001">
        <a:schemeClr val="bg1"/>
      </p:bgRef>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095A79-4CAC-CD45-A934-5350C105AD0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72"/>
          <a:stretch/>
        </p:blipFill>
        <p:spPr>
          <a:xfrm>
            <a:off x="6605285" y="2747464"/>
            <a:ext cx="5586715" cy="4110537"/>
          </a:xfrm>
          <a:prstGeom prst="rect">
            <a:avLst/>
          </a:prstGeom>
        </p:spPr>
      </p:pic>
      <p:pic>
        <p:nvPicPr>
          <p:cNvPr id="8" name="图片 7">
            <a:extLst>
              <a:ext uri="{FF2B5EF4-FFF2-40B4-BE49-F238E27FC236}">
                <a16:creationId xmlns:a16="http://schemas.microsoft.com/office/drawing/2014/main" id="{036183A1-B607-ED4B-9199-5281D49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602" y="200893"/>
            <a:ext cx="2114308" cy="922367"/>
          </a:xfrm>
          <a:prstGeom prst="rect">
            <a:avLst/>
          </a:prstGeom>
        </p:spPr>
      </p:pic>
      <p:sp>
        <p:nvSpPr>
          <p:cNvPr id="10" name="标题 1"/>
          <p:cNvSpPr>
            <a:spLocks noGrp="1"/>
          </p:cNvSpPr>
          <p:nvPr>
            <p:ph type="ctrTitle" hasCustomPrompt="1"/>
          </p:nvPr>
        </p:nvSpPr>
        <p:spPr>
          <a:xfrm>
            <a:off x="0" y="2564952"/>
            <a:ext cx="12192000" cy="1470025"/>
          </a:xfrm>
          <a:prstGeom prst="rect">
            <a:avLst/>
          </a:prstGeom>
        </p:spPr>
        <p:txBody>
          <a:bodyPr lIns="68532" tIns="34266" rIns="68532" bIns="34266">
            <a:normAutofit/>
          </a:bodyPr>
          <a:lstStyle>
            <a:lvl1pPr algn="ctr">
              <a:defRPr sz="8000" b="1">
                <a:solidFill>
                  <a:srgbClr val="C00000"/>
                </a:solidFill>
                <a:latin typeface="华文细黑" panose="02010600040101010101" pitchFamily="2" charset="-122"/>
                <a:ea typeface="华文细黑" panose="02010600040101010101" pitchFamily="2" charset="-122"/>
              </a:defRPr>
            </a:lvl1pPr>
          </a:lstStyle>
          <a:p>
            <a:r>
              <a:rPr kumimoji="1" lang="zh-CN" altLang="en-US" dirty="0"/>
              <a:t>谢 谢！</a:t>
            </a:r>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46538" y="149036"/>
            <a:ext cx="1514474" cy="972292"/>
          </a:xfrm>
          <a:prstGeom prst="rect">
            <a:avLst/>
          </a:prstGeom>
        </p:spPr>
      </p:pic>
      <p:cxnSp>
        <p:nvCxnSpPr>
          <p:cNvPr id="13" name="直接连接符 12"/>
          <p:cNvCxnSpPr/>
          <p:nvPr userDrawn="1"/>
        </p:nvCxnSpPr>
        <p:spPr>
          <a:xfrm>
            <a:off x="2706444" y="309282"/>
            <a:ext cx="0" cy="658906"/>
          </a:xfrm>
          <a:prstGeom prst="line">
            <a:avLst/>
          </a:prstGeom>
          <a:ln>
            <a:solidFill>
              <a:srgbClr val="C1C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130630"/>
      </p:ext>
    </p:extLst>
  </p:cSld>
  <p:clrMapOvr>
    <a:overrideClrMapping bg1="lt1" tx1="dk1" bg2="lt2" tx2="dk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68559" tIns="34280" rIns="68559" bIns="3428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68559" tIns="34280" rIns="68559" bIns="3428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68559" tIns="34280" rIns="68559" bIns="34280" rtlCol="0" anchor="ctr"/>
          <a:lstStyle>
            <a:lvl1pPr algn="l">
              <a:defRPr sz="1600">
                <a:solidFill>
                  <a:schemeClr val="tx1">
                    <a:tint val="75000"/>
                  </a:schemeClr>
                </a:solidFill>
              </a:defRPr>
            </a:lvl1pPr>
          </a:lstStyle>
          <a:p>
            <a:pPr defTabSz="1218323"/>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2"/>
            <a:ext cx="3860800" cy="365125"/>
          </a:xfrm>
          <a:prstGeom prst="rect">
            <a:avLst/>
          </a:prstGeom>
        </p:spPr>
        <p:txBody>
          <a:bodyPr vert="horz" lIns="68559" tIns="34280" rIns="68559" bIns="34280" rtlCol="0" anchor="ctr"/>
          <a:lstStyle>
            <a:lvl1pPr algn="ctr">
              <a:defRPr sz="1600">
                <a:solidFill>
                  <a:schemeClr val="tx1">
                    <a:tint val="75000"/>
                  </a:schemeClr>
                </a:solidFill>
              </a:defRPr>
            </a:lvl1pPr>
          </a:lstStyle>
          <a:p>
            <a:pPr defTabSz="1218323"/>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68559" tIns="34280" rIns="68559" bIns="34280" rtlCol="0" anchor="ctr"/>
          <a:lstStyle>
            <a:lvl1pPr algn="r">
              <a:defRPr sz="1600">
                <a:solidFill>
                  <a:schemeClr val="tx1">
                    <a:tint val="75000"/>
                  </a:schemeClr>
                </a:solidFill>
              </a:defRPr>
            </a:lvl1pPr>
          </a:lstStyle>
          <a:p>
            <a:pPr defTabSz="1218323"/>
            <a:fld id="{D5DDBE9D-0EAE-4BF9-9976-992BCF72F40A}" type="slidenum">
              <a:rPr lang="zh-CN" altLang="en-US" smtClean="0">
                <a:solidFill>
                  <a:prstClr val="black">
                    <a:tint val="75000"/>
                  </a:prstClr>
                </a:solidFill>
              </a:rPr>
              <a:pPr defTabSz="1218323"/>
              <a:t>‹#›</a:t>
            </a:fld>
            <a:endParaRPr lang="zh-CN" altLang="en-US" dirty="0">
              <a:solidFill>
                <a:prstClr val="black">
                  <a:tint val="75000"/>
                </a:prstClr>
              </a:solidFill>
            </a:endParaRPr>
          </a:p>
        </p:txBody>
      </p:sp>
    </p:spTree>
    <p:extLst>
      <p:ext uri="{BB962C8B-B14F-4D97-AF65-F5344CB8AC3E}">
        <p14:creationId xmlns:p14="http://schemas.microsoft.com/office/powerpoint/2010/main" val="100017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ctr" defTabSz="1218323"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8323"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8323"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115" indent="-304792" algn="l" defTabSz="121832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700"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2285"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1023"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0608"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0192"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79777" indent="-304792" algn="l" defTabSz="1218323"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8323" algn="l" defTabSz="1218323" rtl="0" eaLnBrk="1" latinLnBrk="0" hangingPunct="1">
        <a:defRPr sz="2400" kern="1200">
          <a:solidFill>
            <a:schemeClr val="tx1"/>
          </a:solidFill>
          <a:latin typeface="+mn-lt"/>
          <a:ea typeface="+mn-ea"/>
          <a:cs typeface="+mn-cs"/>
        </a:defRPr>
      </a:lvl3pPr>
      <a:lvl4pPr marL="1827908" algn="l" defTabSz="1218323" rtl="0" eaLnBrk="1" latinLnBrk="0" hangingPunct="1">
        <a:defRPr sz="2400" kern="1200">
          <a:solidFill>
            <a:schemeClr val="tx1"/>
          </a:solidFill>
          <a:latin typeface="+mn-lt"/>
          <a:ea typeface="+mn-ea"/>
          <a:cs typeface="+mn-cs"/>
        </a:defRPr>
      </a:lvl4pPr>
      <a:lvl5pPr marL="2437492" algn="l" defTabSz="1218323" rtl="0" eaLnBrk="1" latinLnBrk="0" hangingPunct="1">
        <a:defRPr sz="2400" kern="1200">
          <a:solidFill>
            <a:schemeClr val="tx1"/>
          </a:solidFill>
          <a:latin typeface="+mn-lt"/>
          <a:ea typeface="+mn-ea"/>
          <a:cs typeface="+mn-cs"/>
        </a:defRPr>
      </a:lvl5pPr>
      <a:lvl6pPr marL="3047077" algn="l" defTabSz="1218323" rtl="0" eaLnBrk="1" latinLnBrk="0" hangingPunct="1">
        <a:defRPr sz="2400" kern="1200">
          <a:solidFill>
            <a:schemeClr val="tx1"/>
          </a:solidFill>
          <a:latin typeface="+mn-lt"/>
          <a:ea typeface="+mn-ea"/>
          <a:cs typeface="+mn-cs"/>
        </a:defRPr>
      </a:lvl6pPr>
      <a:lvl7pPr marL="3655815" algn="l" defTabSz="1218323" rtl="0" eaLnBrk="1" latinLnBrk="0" hangingPunct="1">
        <a:defRPr sz="2400" kern="1200">
          <a:solidFill>
            <a:schemeClr val="tx1"/>
          </a:solidFill>
          <a:latin typeface="+mn-lt"/>
          <a:ea typeface="+mn-ea"/>
          <a:cs typeface="+mn-cs"/>
        </a:defRPr>
      </a:lvl7pPr>
      <a:lvl8pPr marL="4265400" algn="l" defTabSz="1218323" rtl="0" eaLnBrk="1" latinLnBrk="0" hangingPunct="1">
        <a:defRPr sz="2400" kern="1200">
          <a:solidFill>
            <a:schemeClr val="tx1"/>
          </a:solidFill>
          <a:latin typeface="+mn-lt"/>
          <a:ea typeface="+mn-ea"/>
          <a:cs typeface="+mn-cs"/>
        </a:defRPr>
      </a:lvl8pPr>
      <a:lvl9pPr marL="4874985" algn="l" defTabSz="121832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sv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8.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cNvSpPr txBox="1">
            <a:spLocks noChangeArrowheads="1"/>
          </p:cNvSpPr>
          <p:nvPr/>
        </p:nvSpPr>
        <p:spPr bwMode="auto">
          <a:xfrm>
            <a:off x="3520010" y="4372280"/>
            <a:ext cx="5151967" cy="737478"/>
          </a:xfrm>
          <a:prstGeom prst="rect">
            <a:avLst/>
          </a:prstGeom>
          <a:noFill/>
          <a:ln w="9525">
            <a:noFill/>
            <a:prstDash val="dash"/>
            <a:miter lim="800000"/>
            <a:headEnd/>
            <a:tailEnd/>
          </a:ln>
        </p:spPr>
        <p:txBody>
          <a:bodyPr lIns="109247" tIns="54623" rIns="109247" bIns="54623" anchor="ctr"/>
          <a:lstStyle/>
          <a:p>
            <a:pPr marL="0" marR="0" lvl="0" indent="0" algn="ctr" defTabSz="1094290" rtl="0" eaLnBrk="1" fontAlgn="base" latinLnBrk="0" hangingPunct="1">
              <a:lnSpc>
                <a:spcPct val="100000"/>
              </a:lnSpc>
              <a:spcBef>
                <a:spcPts val="300"/>
              </a:spcBef>
              <a:buClrTx/>
              <a:buSzTx/>
              <a:buFontTx/>
              <a:buNone/>
              <a:tabLst/>
              <a:defRPr/>
            </a:pPr>
            <a:r>
              <a:rPr kumimoji="1" lang="zh-CN" altLang="en-US" b="1" i="0" u="none" strike="noStrike" kern="1200" cap="none" spc="0" normalizeH="0" baseline="0" noProof="0" dirty="0">
                <a:ln>
                  <a:noFill/>
                </a:ln>
                <a:solidFill>
                  <a:prstClr val="white">
                    <a:lumMod val="50000"/>
                  </a:prstClr>
                </a:solidFill>
                <a:effectLst/>
                <a:uLnTx/>
                <a:uFillTx/>
                <a:latin typeface="华文细黑" panose="02010600040101010101" pitchFamily="2" charset="-122"/>
                <a:ea typeface="华文细黑" panose="02010600040101010101" pitchFamily="2" charset="-122"/>
                <a:cs typeface="+mn-cs"/>
              </a:rPr>
              <a:t>第二组</a:t>
            </a:r>
            <a:endParaRPr kumimoji="1" lang="en-US" altLang="zh-CN" b="1" i="0" u="none" strike="noStrike" kern="1200" cap="none" spc="0" normalizeH="0" baseline="0" noProof="0" dirty="0">
              <a:ln>
                <a:noFill/>
              </a:ln>
              <a:solidFill>
                <a:prstClr val="white">
                  <a:lumMod val="50000"/>
                </a:prstClr>
              </a:solidFill>
              <a:effectLst/>
              <a:uLnTx/>
              <a:uFillTx/>
              <a:latin typeface="华文细黑" panose="02010600040101010101" pitchFamily="2" charset="-122"/>
              <a:ea typeface="华文细黑" panose="02010600040101010101" pitchFamily="2" charset="-122"/>
              <a:cs typeface="+mn-cs"/>
            </a:endParaRPr>
          </a:p>
        </p:txBody>
      </p:sp>
      <p:sp>
        <p:nvSpPr>
          <p:cNvPr id="15" name="Line 4"/>
          <p:cNvSpPr>
            <a:spLocks noChangeShapeType="1"/>
          </p:cNvSpPr>
          <p:nvPr/>
        </p:nvSpPr>
        <p:spPr bwMode="auto">
          <a:xfrm flipV="1">
            <a:off x="1768131" y="4308927"/>
            <a:ext cx="8655728" cy="8877"/>
          </a:xfrm>
          <a:prstGeom prst="line">
            <a:avLst/>
          </a:prstGeom>
          <a:noFill/>
          <a:ln w="19050">
            <a:solidFill>
              <a:srgbClr val="FFFFFF">
                <a:lumMod val="65000"/>
              </a:srgbClr>
            </a:solidFill>
            <a:round/>
            <a:headEnd/>
            <a:tailEnd/>
          </a:ln>
        </p:spPr>
        <p:txBody>
          <a:bodyPr wrap="none" lIns="109387" tIns="54693" rIns="109387" bIns="54693"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000000"/>
              </a:solidFill>
              <a:effectLst/>
              <a:uLnTx/>
              <a:uFillTx/>
              <a:latin typeface="Arial" charset="0"/>
              <a:ea typeface="宋体" panose="02010600030101010101" pitchFamily="2" charset="-122"/>
              <a:cs typeface="+mn-cs"/>
            </a:endParaRPr>
          </a:p>
        </p:txBody>
      </p:sp>
      <p:sp>
        <p:nvSpPr>
          <p:cNvPr id="17" name="文本占位符 1"/>
          <p:cNvSpPr txBox="1">
            <a:spLocks/>
          </p:cNvSpPr>
          <p:nvPr/>
        </p:nvSpPr>
        <p:spPr>
          <a:xfrm>
            <a:off x="924103" y="2152280"/>
            <a:ext cx="10343786" cy="757248"/>
          </a:xfrm>
          <a:prstGeom prst="rect">
            <a:avLst/>
          </a:prstGeom>
        </p:spPr>
        <p:txBody>
          <a:bodyPr>
            <a:noAutofit/>
          </a:bodyPr>
          <a:lstStyle>
            <a:lvl1pPr marL="0" indent="0" algn="ctr" rtl="0" eaLnBrk="0" fontAlgn="base" hangingPunct="0">
              <a:spcBef>
                <a:spcPct val="20000"/>
              </a:spcBef>
              <a:spcAft>
                <a:spcPct val="0"/>
              </a:spcAft>
              <a:buFont typeface="Arial" pitchFamily="34" charset="0"/>
              <a:buNone/>
              <a:defRPr kumimoji="1" sz="4800" b="1" kern="1200">
                <a:solidFill>
                  <a:schemeClr val="tx1"/>
                </a:solidFill>
                <a:latin typeface="+mn-lt"/>
                <a:ea typeface="+mn-ea"/>
                <a:cs typeface="微软雅黑" charset="0"/>
                <a:sym typeface="Calibri" pitchFamily="34" charset="0"/>
              </a:defRPr>
            </a:lvl1pPr>
            <a:lvl2pPr marL="990575" indent="-380990" algn="l" rtl="0" eaLnBrk="0" fontAlgn="base" hangingPunct="0">
              <a:spcBef>
                <a:spcPct val="20000"/>
              </a:spcBef>
              <a:spcAft>
                <a:spcPct val="0"/>
              </a:spcAft>
              <a:buFont typeface="Arial" pitchFamily="34" charset="0"/>
              <a:buChar char="–"/>
              <a:defRPr kumimoji="1" sz="3733" kern="1200">
                <a:solidFill>
                  <a:schemeClr val="tx1"/>
                </a:solidFill>
                <a:latin typeface="+mn-lt"/>
                <a:ea typeface="+mn-ea"/>
                <a:cs typeface="微软雅黑" charset="0"/>
                <a:sym typeface="Calibri" pitchFamily="34" charset="0"/>
              </a:defRPr>
            </a:lvl2pPr>
            <a:lvl3pPr marL="1523962" indent="-304792"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微软雅黑" charset="0"/>
                <a:sym typeface="Calibri" pitchFamily="34" charset="0"/>
              </a:defRPr>
            </a:lvl3pPr>
            <a:lvl4pPr marL="2133547" indent="-304792" algn="l" rtl="0" eaLnBrk="0" fontAlgn="base" hangingPunct="0">
              <a:spcBef>
                <a:spcPct val="20000"/>
              </a:spcBef>
              <a:spcAft>
                <a:spcPct val="0"/>
              </a:spcAft>
              <a:buFont typeface="Arial" pitchFamily="34" charset="0"/>
              <a:buChar char="–"/>
              <a:defRPr kumimoji="1" sz="2667" kern="1200">
                <a:solidFill>
                  <a:schemeClr val="tx1"/>
                </a:solidFill>
                <a:latin typeface="+mn-lt"/>
                <a:ea typeface="+mn-ea"/>
                <a:cs typeface="微软雅黑" charset="0"/>
                <a:sym typeface="Calibri" pitchFamily="34" charset="0"/>
              </a:defRPr>
            </a:lvl4pPr>
            <a:lvl5pPr marL="2743131" indent="-304792" algn="l" rtl="0" eaLnBrk="0" fontAlgn="base" hangingPunct="0">
              <a:spcBef>
                <a:spcPct val="20000"/>
              </a:spcBef>
              <a:spcAft>
                <a:spcPct val="0"/>
              </a:spcAft>
              <a:buFont typeface="Arial" pitchFamily="34" charset="0"/>
              <a:buChar char="»"/>
              <a:defRPr kumimoji="1" sz="2667" kern="1200">
                <a:solidFill>
                  <a:schemeClr val="tx1"/>
                </a:solidFill>
                <a:latin typeface="+mn-lt"/>
                <a:ea typeface="+mn-ea"/>
                <a:cs typeface="微软雅黑" charset="0"/>
                <a:sym typeface="Calibri"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defRPr/>
            </a:pPr>
            <a:r>
              <a:rPr lang="zh-CN" altLang="en-US" sz="4400" dirty="0">
                <a:solidFill>
                  <a:srgbClr val="800000"/>
                </a:solidFill>
                <a:latin typeface="微软雅黑" panose="020B0503020204020204" pitchFamily="34" charset="-122"/>
                <a:ea typeface="微软雅黑" panose="020B0503020204020204" pitchFamily="34" charset="-122"/>
              </a:rPr>
              <a:t>研发能力提升及认证</a:t>
            </a:r>
          </a:p>
        </p:txBody>
      </p:sp>
      <p:sp>
        <p:nvSpPr>
          <p:cNvPr id="3" name="矩形 2">
            <a:extLst>
              <a:ext uri="{FF2B5EF4-FFF2-40B4-BE49-F238E27FC236}">
                <a16:creationId xmlns:a16="http://schemas.microsoft.com/office/drawing/2014/main" id="{3059E5F9-2AE6-47A2-B291-799D8EF26B6E}"/>
              </a:ext>
            </a:extLst>
          </p:cNvPr>
          <p:cNvSpPr/>
          <p:nvPr/>
        </p:nvSpPr>
        <p:spPr>
          <a:xfrm>
            <a:off x="5311165" y="3147641"/>
            <a:ext cx="1569660" cy="369332"/>
          </a:xfrm>
          <a:prstGeom prst="rect">
            <a:avLst/>
          </a:prstGeom>
        </p:spPr>
        <p:txBody>
          <a:bodyPr wrap="none">
            <a:spAutoFit/>
          </a:bodyPr>
          <a:lstStyle/>
          <a:p>
            <a:pPr lvl="0" algn="ctr" eaLnBrk="0" fontAlgn="base" hangingPunct="0">
              <a:spcBef>
                <a:spcPct val="20000"/>
              </a:spcBef>
              <a:spcAft>
                <a:spcPct val="0"/>
              </a:spcAft>
              <a:defRPr/>
            </a:pPr>
            <a:r>
              <a:rPr kumimoji="1" lang="zh-CN" altLang="en-US" b="1" dirty="0">
                <a:solidFill>
                  <a:srgbClr val="800000"/>
                </a:solidFill>
                <a:latin typeface="微软雅黑" panose="020B0503020204020204" pitchFamily="34" charset="-122"/>
                <a:ea typeface="微软雅黑" panose="020B0503020204020204" pitchFamily="34" charset="-122"/>
                <a:sym typeface="Calibri" pitchFamily="34" charset="0"/>
              </a:rPr>
              <a:t>知识体系总结</a:t>
            </a:r>
            <a:endParaRPr kumimoji="1" lang="en-US" altLang="zh-CN" b="1" dirty="0">
              <a:solidFill>
                <a:srgbClr val="800000"/>
              </a:solidFill>
              <a:latin typeface="微软雅黑" panose="020B0503020204020204" pitchFamily="34" charset="-122"/>
              <a:ea typeface="微软雅黑" panose="020B0503020204020204" pitchFamily="34" charset="-122"/>
              <a:sym typeface="Calibri" pitchFamily="34" charset="0"/>
            </a:endParaRPr>
          </a:p>
        </p:txBody>
      </p:sp>
    </p:spTree>
    <p:extLst>
      <p:ext uri="{BB962C8B-B14F-4D97-AF65-F5344CB8AC3E}">
        <p14:creationId xmlns:p14="http://schemas.microsoft.com/office/powerpoint/2010/main" val="11539998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AF0C-A2A7-4713-BF39-1171281FE8D3}"/>
              </a:ext>
            </a:extLst>
          </p:cNvPr>
          <p:cNvSpPr>
            <a:spLocks noGrp="1"/>
          </p:cNvSpPr>
          <p:nvPr>
            <p:ph type="title"/>
          </p:nvPr>
        </p:nvSpPr>
        <p:spPr>
          <a:xfrm>
            <a:off x="264943" y="129"/>
            <a:ext cx="10314711" cy="658085"/>
          </a:xfrm>
        </p:spPr>
        <p:txBody>
          <a:bodyPr/>
          <a:lstStyle/>
          <a:p>
            <a:r>
              <a:rPr lang="zh-CN" altLang="en-US" dirty="0"/>
              <a:t>单元测试与测试驱动开发</a:t>
            </a:r>
          </a:p>
        </p:txBody>
      </p:sp>
      <p:grpSp>
        <p:nvGrpSpPr>
          <p:cNvPr id="23" name="组合 22">
            <a:extLst>
              <a:ext uri="{FF2B5EF4-FFF2-40B4-BE49-F238E27FC236}">
                <a16:creationId xmlns:a16="http://schemas.microsoft.com/office/drawing/2014/main" id="{4C16430D-CD98-4F93-9B8B-69B4DA372234}"/>
              </a:ext>
            </a:extLst>
          </p:cNvPr>
          <p:cNvGrpSpPr/>
          <p:nvPr/>
        </p:nvGrpSpPr>
        <p:grpSpPr>
          <a:xfrm>
            <a:off x="482326" y="6209205"/>
            <a:ext cx="10855492" cy="413910"/>
            <a:chOff x="1447034" y="2730798"/>
            <a:chExt cx="10112606" cy="514470"/>
          </a:xfrm>
        </p:grpSpPr>
        <p:grpSp>
          <p:nvGrpSpPr>
            <p:cNvPr id="24" name="组合 23">
              <a:extLst>
                <a:ext uri="{FF2B5EF4-FFF2-40B4-BE49-F238E27FC236}">
                  <a16:creationId xmlns:a16="http://schemas.microsoft.com/office/drawing/2014/main" id="{88E6356B-070C-4C71-A6BC-773FDB369892}"/>
                </a:ext>
              </a:extLst>
            </p:cNvPr>
            <p:cNvGrpSpPr/>
            <p:nvPr/>
          </p:nvGrpSpPr>
          <p:grpSpPr>
            <a:xfrm>
              <a:off x="1447034" y="2836343"/>
              <a:ext cx="10112606" cy="408925"/>
              <a:chOff x="1515788" y="2417569"/>
              <a:chExt cx="10112606" cy="408925"/>
            </a:xfrm>
          </p:grpSpPr>
          <p:sp>
            <p:nvSpPr>
              <p:cNvPr id="28" name="Oval 50">
                <a:extLst>
                  <a:ext uri="{FF2B5EF4-FFF2-40B4-BE49-F238E27FC236}">
                    <a16:creationId xmlns:a16="http://schemas.microsoft.com/office/drawing/2014/main" id="{4FDA6A3F-9EAA-49D9-8848-7B1BB5318651}"/>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Freeform 23">
                <a:extLst>
                  <a:ext uri="{FF2B5EF4-FFF2-40B4-BE49-F238E27FC236}">
                    <a16:creationId xmlns:a16="http://schemas.microsoft.com/office/drawing/2014/main" id="{CA59D6D1-17F4-4C5E-89A0-BB3FD5075A50}"/>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26" name="直接连接符 68">
              <a:extLst>
                <a:ext uri="{FF2B5EF4-FFF2-40B4-BE49-F238E27FC236}">
                  <a16:creationId xmlns:a16="http://schemas.microsoft.com/office/drawing/2014/main" id="{BE00189F-ACF2-4495-A149-90252AC6F42E}"/>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7" name="直接连接符 76">
              <a:extLst>
                <a:ext uri="{FF2B5EF4-FFF2-40B4-BE49-F238E27FC236}">
                  <a16:creationId xmlns:a16="http://schemas.microsoft.com/office/drawing/2014/main" id="{725FD5F8-4886-4CF3-A25F-C6777EDCBEB8}"/>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E8E183E3-7AE6-44FC-B0BF-EAB003F7AF8C}"/>
              </a:ext>
            </a:extLst>
          </p:cNvPr>
          <p:cNvSpPr txBox="1"/>
          <p:nvPr/>
        </p:nvSpPr>
        <p:spPr bwMode="auto">
          <a:xfrm>
            <a:off x="1114525" y="1547799"/>
            <a:ext cx="7738946" cy="3695496"/>
          </a:xfrm>
          <a:prstGeom prst="rect">
            <a:avLst/>
          </a:prstGeom>
          <a:noFill/>
          <a:ln w="12700">
            <a:noFill/>
            <a:miter lim="800000"/>
          </a:ln>
        </p:spPr>
        <p:txBody>
          <a:bodyPr wrap="square" lIns="89996" tIns="46798" rIns="89996" bIns="46798" rtlCol="0" anchor="t">
            <a:spAutoFit/>
          </a:bodyPr>
          <a:lstStyle/>
          <a:p>
            <a:pPr marL="285750" indent="-285750">
              <a:buFont typeface="Arial" panose="020B0604020202020204" pitchFamily="34" charset="0"/>
              <a:buChar char="•"/>
            </a:pPr>
            <a:r>
              <a:rPr lang="zh-CN" altLang="en-US" sz="3600" dirty="0">
                <a:latin typeface="华文仿宋" panose="02010600040101010101" pitchFamily="2" charset="-122"/>
                <a:ea typeface="华文仿宋" panose="02010600040101010101" pitchFamily="2" charset="-122"/>
              </a:rPr>
              <a:t>单元测试应用场景：</a:t>
            </a:r>
            <a:endParaRPr lang="en-US" altLang="zh-CN" sz="3600" dirty="0">
              <a:latin typeface="华文仿宋" panose="02010600040101010101" pitchFamily="2" charset="-122"/>
              <a:ea typeface="华文仿宋" panose="02010600040101010101" pitchFamily="2" charset="-122"/>
            </a:endParaRPr>
          </a:p>
          <a:p>
            <a:pPr marL="800100" lvl="1" indent="-342900">
              <a:buFont typeface="+mj-lt"/>
              <a:buAutoNum type="arabicPeriod"/>
            </a:pPr>
            <a:r>
              <a:rPr lang="zh-CN" altLang="en-US" sz="3600" dirty="0">
                <a:latin typeface="华文仿宋" panose="02010600040101010101" pitchFamily="2" charset="-122"/>
                <a:ea typeface="华文仿宋" panose="02010600040101010101" pitchFamily="2" charset="-122"/>
              </a:rPr>
              <a:t>新增代码。</a:t>
            </a:r>
            <a:endParaRPr lang="en-US" altLang="zh-CN" sz="3600" dirty="0">
              <a:latin typeface="华文仿宋" panose="02010600040101010101" pitchFamily="2" charset="-122"/>
              <a:ea typeface="华文仿宋" panose="02010600040101010101" pitchFamily="2" charset="-122"/>
            </a:endParaRPr>
          </a:p>
          <a:p>
            <a:pPr marL="800100" lvl="1" indent="-342900">
              <a:buFont typeface="+mj-lt"/>
              <a:buAutoNum type="arabicPeriod"/>
            </a:pPr>
            <a:r>
              <a:rPr lang="zh-CN" altLang="en-US" sz="3600" dirty="0">
                <a:latin typeface="华文仿宋" panose="02010600040101010101" pitchFamily="2" charset="-122"/>
                <a:ea typeface="华文仿宋" panose="02010600040101010101" pitchFamily="2" charset="-122"/>
              </a:rPr>
              <a:t>维护老代码。</a:t>
            </a:r>
            <a:endParaRPr lang="en-US" altLang="zh-CN" sz="3600" dirty="0">
              <a:latin typeface="华文仿宋" panose="02010600040101010101" pitchFamily="2" charset="-122"/>
              <a:ea typeface="华文仿宋" panose="02010600040101010101" pitchFamily="2" charset="-122"/>
            </a:endParaRPr>
          </a:p>
          <a:p>
            <a:endParaRPr lang="en-US" altLang="zh-CN" sz="3600" dirty="0">
              <a:latin typeface="华文仿宋" panose="02010600040101010101" pitchFamily="2" charset="-122"/>
              <a:ea typeface="华文仿宋"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
        <p:nvSpPr>
          <p:cNvPr id="16" name="文本框 15">
            <a:extLst>
              <a:ext uri="{FF2B5EF4-FFF2-40B4-BE49-F238E27FC236}">
                <a16:creationId xmlns:a16="http://schemas.microsoft.com/office/drawing/2014/main" id="{A153600D-1204-4C7F-8B4B-F08B5E8C0300}"/>
              </a:ext>
            </a:extLst>
          </p:cNvPr>
          <p:cNvSpPr txBox="1"/>
          <p:nvPr/>
        </p:nvSpPr>
        <p:spPr bwMode="auto">
          <a:xfrm>
            <a:off x="5467651" y="3395547"/>
            <a:ext cx="6233531" cy="2587500"/>
          </a:xfrm>
          <a:prstGeom prst="rect">
            <a:avLst/>
          </a:prstGeom>
          <a:noFill/>
          <a:ln w="12700">
            <a:noFill/>
            <a:miter lim="800000"/>
          </a:ln>
        </p:spPr>
        <p:txBody>
          <a:bodyPr wrap="square" lIns="89996" tIns="46798" rIns="89996" bIns="46798" rtlCol="0" anchor="t">
            <a:spAutoFit/>
          </a:bodyPr>
          <a:lstStyle/>
          <a:p>
            <a:pPr marL="285750" indent="-285750">
              <a:buFont typeface="Arial" panose="020B0604020202020204" pitchFamily="34" charset="0"/>
              <a:buChar char="•"/>
            </a:pPr>
            <a:r>
              <a:rPr lang="zh-CN" altLang="en-US" sz="3600" dirty="0">
                <a:latin typeface="华文仿宋" panose="02010600040101010101" pitchFamily="2" charset="-122"/>
                <a:ea typeface="华文仿宋" panose="02010600040101010101" pitchFamily="2" charset="-122"/>
              </a:rPr>
              <a:t>单元测试的应用计划：</a:t>
            </a:r>
            <a:endParaRPr lang="en-US" altLang="zh-CN" sz="3600" dirty="0">
              <a:latin typeface="华文仿宋" panose="02010600040101010101" pitchFamily="2" charset="-122"/>
              <a:ea typeface="华文仿宋" panose="02010600040101010101" pitchFamily="2" charset="-122"/>
            </a:endParaRPr>
          </a:p>
          <a:p>
            <a:pPr marL="800100" lvl="1" indent="-342900">
              <a:buFont typeface="+mj-lt"/>
              <a:buAutoNum type="arabicPeriod"/>
            </a:pPr>
            <a:r>
              <a:rPr lang="zh-CN" altLang="en-US" sz="3600" dirty="0">
                <a:latin typeface="华文仿宋" panose="02010600040101010101" pitchFamily="2" charset="-122"/>
                <a:ea typeface="华文仿宋" panose="02010600040101010101" pitchFamily="2" charset="-122"/>
              </a:rPr>
              <a:t>互联网学习。</a:t>
            </a:r>
            <a:endParaRPr lang="en-US" altLang="zh-CN" sz="3600" dirty="0">
              <a:latin typeface="华文仿宋" panose="02010600040101010101" pitchFamily="2" charset="-122"/>
              <a:ea typeface="华文仿宋" panose="02010600040101010101" pitchFamily="2" charset="-122"/>
            </a:endParaRPr>
          </a:p>
          <a:p>
            <a:pPr marL="800100" lvl="1" indent="-342900">
              <a:buFont typeface="+mj-lt"/>
              <a:buAutoNum type="arabicPeriod"/>
            </a:pPr>
            <a:r>
              <a:rPr lang="zh-CN" altLang="en-US" sz="3600" dirty="0">
                <a:latin typeface="华文仿宋" panose="02010600040101010101" pitchFamily="2" charset="-122"/>
                <a:ea typeface="华文仿宋" panose="02010600040101010101" pitchFamily="2" charset="-122"/>
              </a:rPr>
              <a:t>源码学习。</a:t>
            </a:r>
            <a:endParaRPr lang="en-US" altLang="zh-CN" sz="3600" dirty="0">
              <a:latin typeface="华文仿宋" panose="02010600040101010101" pitchFamily="2" charset="-122"/>
              <a:ea typeface="华文仿宋" panose="02010600040101010101" pitchFamily="2" charset="-122"/>
            </a:endParaRPr>
          </a:p>
          <a:p>
            <a:pPr marL="800100" lvl="1" indent="-342900">
              <a:buFont typeface="+mj-lt"/>
              <a:buAutoNum type="arabicPeriod"/>
            </a:pPr>
            <a:r>
              <a:rPr lang="zh-CN" altLang="en-US" sz="3600" dirty="0">
                <a:latin typeface="华文仿宋" panose="02010600040101010101" pitchFamily="2" charset="-122"/>
                <a:ea typeface="华文仿宋" panose="02010600040101010101" pitchFamily="2" charset="-122"/>
              </a:rPr>
              <a:t>现有项目重构。</a:t>
            </a:r>
            <a:endParaRPr lang="en-US" altLang="zh-CN" sz="3600" dirty="0">
              <a:latin typeface="华文仿宋" panose="02010600040101010101" pitchFamily="2" charset="-122"/>
              <a:ea typeface="华文仿宋" panose="02010600040101010101" pitchFamily="2" charset="-122"/>
            </a:endParaRPr>
          </a:p>
          <a:p>
            <a:endParaRPr lang="zh-CN" altLang="en-US" dirty="0">
              <a:latin typeface="华文细黑" panose="02010600040101010101" pitchFamily="2" charset="-122"/>
              <a:ea typeface="华文细黑" panose="02010600040101010101" pitchFamily="2" charset="-122"/>
            </a:endParaRPr>
          </a:p>
        </p:txBody>
      </p:sp>
      <p:pic>
        <p:nvPicPr>
          <p:cNvPr id="18" name="图形 17" descr="工具">
            <a:extLst>
              <a:ext uri="{FF2B5EF4-FFF2-40B4-BE49-F238E27FC236}">
                <a16:creationId xmlns:a16="http://schemas.microsoft.com/office/drawing/2014/main" id="{BCA9A471-B002-4C22-97DC-8CDDBE64B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20288" y="3731979"/>
            <a:ext cx="2251068" cy="2251068"/>
          </a:xfrm>
          <a:prstGeom prst="rect">
            <a:avLst/>
          </a:prstGeom>
        </p:spPr>
      </p:pic>
    </p:spTree>
    <p:extLst>
      <p:ext uri="{BB962C8B-B14F-4D97-AF65-F5344CB8AC3E}">
        <p14:creationId xmlns:p14="http://schemas.microsoft.com/office/powerpoint/2010/main" val="349336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AF0C-A2A7-4713-BF39-1171281FE8D3}"/>
              </a:ext>
            </a:extLst>
          </p:cNvPr>
          <p:cNvSpPr>
            <a:spLocks noGrp="1"/>
          </p:cNvSpPr>
          <p:nvPr>
            <p:ph type="title"/>
          </p:nvPr>
        </p:nvSpPr>
        <p:spPr>
          <a:xfrm>
            <a:off x="264943" y="129"/>
            <a:ext cx="10314711" cy="658085"/>
          </a:xfrm>
        </p:spPr>
        <p:txBody>
          <a:bodyPr/>
          <a:lstStyle/>
          <a:p>
            <a:r>
              <a:rPr lang="zh-CN" altLang="en-US" dirty="0"/>
              <a:t>总结</a:t>
            </a:r>
          </a:p>
        </p:txBody>
      </p:sp>
      <p:grpSp>
        <p:nvGrpSpPr>
          <p:cNvPr id="23" name="组合 22">
            <a:extLst>
              <a:ext uri="{FF2B5EF4-FFF2-40B4-BE49-F238E27FC236}">
                <a16:creationId xmlns:a16="http://schemas.microsoft.com/office/drawing/2014/main" id="{4C16430D-CD98-4F93-9B8B-69B4DA372234}"/>
              </a:ext>
            </a:extLst>
          </p:cNvPr>
          <p:cNvGrpSpPr/>
          <p:nvPr/>
        </p:nvGrpSpPr>
        <p:grpSpPr>
          <a:xfrm>
            <a:off x="482326" y="5978317"/>
            <a:ext cx="10855492" cy="646331"/>
            <a:chOff x="1447034" y="2443815"/>
            <a:chExt cx="10112606" cy="803358"/>
          </a:xfrm>
        </p:grpSpPr>
        <p:grpSp>
          <p:nvGrpSpPr>
            <p:cNvPr id="24" name="组合 23">
              <a:extLst>
                <a:ext uri="{FF2B5EF4-FFF2-40B4-BE49-F238E27FC236}">
                  <a16:creationId xmlns:a16="http://schemas.microsoft.com/office/drawing/2014/main" id="{88E6356B-070C-4C71-A6BC-773FDB369892}"/>
                </a:ext>
              </a:extLst>
            </p:cNvPr>
            <p:cNvGrpSpPr/>
            <p:nvPr/>
          </p:nvGrpSpPr>
          <p:grpSpPr>
            <a:xfrm>
              <a:off x="1447034" y="2836343"/>
              <a:ext cx="10112606" cy="408925"/>
              <a:chOff x="1515788" y="2417569"/>
              <a:chExt cx="10112606" cy="408925"/>
            </a:xfrm>
          </p:grpSpPr>
          <p:sp>
            <p:nvSpPr>
              <p:cNvPr id="28" name="Oval 50">
                <a:extLst>
                  <a:ext uri="{FF2B5EF4-FFF2-40B4-BE49-F238E27FC236}">
                    <a16:creationId xmlns:a16="http://schemas.microsoft.com/office/drawing/2014/main" id="{4FDA6A3F-9EAA-49D9-8848-7B1BB5318651}"/>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Freeform 23">
                <a:extLst>
                  <a:ext uri="{FF2B5EF4-FFF2-40B4-BE49-F238E27FC236}">
                    <a16:creationId xmlns:a16="http://schemas.microsoft.com/office/drawing/2014/main" id="{CA59D6D1-17F4-4C5E-89A0-BB3FD5075A50}"/>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5" name="矩形 24">
              <a:extLst>
                <a:ext uri="{FF2B5EF4-FFF2-40B4-BE49-F238E27FC236}">
                  <a16:creationId xmlns:a16="http://schemas.microsoft.com/office/drawing/2014/main" id="{7E2C3D3E-DC62-44D5-9843-5463FEAA6534}"/>
                </a:ext>
              </a:extLst>
            </p:cNvPr>
            <p:cNvSpPr/>
            <p:nvPr/>
          </p:nvSpPr>
          <p:spPr>
            <a:xfrm>
              <a:off x="5435157" y="2443815"/>
              <a:ext cx="2322384" cy="803358"/>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需求、架构、单元测试</a:t>
              </a:r>
            </a:p>
            <a:p>
              <a:pPr algn="ct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6" name="直接连接符 68">
              <a:extLst>
                <a:ext uri="{FF2B5EF4-FFF2-40B4-BE49-F238E27FC236}">
                  <a16:creationId xmlns:a16="http://schemas.microsoft.com/office/drawing/2014/main" id="{BE00189F-ACF2-4495-A149-90252AC6F42E}"/>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7" name="直接连接符 76">
              <a:extLst>
                <a:ext uri="{FF2B5EF4-FFF2-40B4-BE49-F238E27FC236}">
                  <a16:creationId xmlns:a16="http://schemas.microsoft.com/office/drawing/2014/main" id="{725FD5F8-4886-4CF3-A25F-C6777EDCBEB8}"/>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4942AB93-6B06-4DB9-A47E-F0AE8AA6F1F7}"/>
              </a:ext>
            </a:extLst>
          </p:cNvPr>
          <p:cNvSpPr txBox="1"/>
          <p:nvPr/>
        </p:nvSpPr>
        <p:spPr bwMode="auto">
          <a:xfrm>
            <a:off x="1026703" y="1384728"/>
            <a:ext cx="5528109" cy="1479505"/>
          </a:xfrm>
          <a:prstGeom prst="rect">
            <a:avLst/>
          </a:prstGeom>
          <a:noFill/>
          <a:ln w="12700">
            <a:noFill/>
            <a:miter lim="800000"/>
          </a:ln>
        </p:spPr>
        <p:txBody>
          <a:bodyPr wrap="square" lIns="89996" tIns="46798" rIns="89996" bIns="46798" rtlCol="0" anchor="t">
            <a:spAutoFit/>
          </a:bodyPr>
          <a:lstStyle/>
          <a:p>
            <a:r>
              <a:rPr lang="zh-CN" altLang="en-US" dirty="0">
                <a:latin typeface="华文细黑" panose="02010600040101010101" pitchFamily="2" charset="-122"/>
                <a:ea typeface="华文细黑" panose="02010600040101010101" pitchFamily="2" charset="-122"/>
              </a:rPr>
              <a:t>如何获取需求？</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如何设计架构？</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如何做单元测试？</a:t>
            </a:r>
          </a:p>
        </p:txBody>
      </p:sp>
    </p:spTree>
    <p:extLst>
      <p:ext uri="{BB962C8B-B14F-4D97-AF65-F5344CB8AC3E}">
        <p14:creationId xmlns:p14="http://schemas.microsoft.com/office/powerpoint/2010/main" val="373061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943" y="129"/>
            <a:ext cx="10314711" cy="658085"/>
          </a:xfrm>
        </p:spPr>
        <p:txBody>
          <a:bodyPr/>
          <a:lstStyle/>
          <a:p>
            <a:r>
              <a:rPr lang="zh-CN" altLang="en-US" dirty="0"/>
              <a:t>需求的定义？</a:t>
            </a:r>
          </a:p>
        </p:txBody>
      </p:sp>
      <p:grpSp>
        <p:nvGrpSpPr>
          <p:cNvPr id="23" name="组合 22"/>
          <p:cNvGrpSpPr/>
          <p:nvPr/>
        </p:nvGrpSpPr>
        <p:grpSpPr>
          <a:xfrm>
            <a:off x="482326" y="6209205"/>
            <a:ext cx="10855492" cy="413910"/>
            <a:chOff x="1447034" y="2730798"/>
            <a:chExt cx="10112606" cy="514470"/>
          </a:xfrm>
        </p:grpSpPr>
        <p:grpSp>
          <p:nvGrpSpPr>
            <p:cNvPr id="24" name="组合 23"/>
            <p:cNvGrpSpPr/>
            <p:nvPr/>
          </p:nvGrpSpPr>
          <p:grpSpPr>
            <a:xfrm>
              <a:off x="1447034" y="2836343"/>
              <a:ext cx="10112606" cy="408925"/>
              <a:chOff x="1515788" y="2417569"/>
              <a:chExt cx="10112606" cy="408925"/>
            </a:xfrm>
          </p:grpSpPr>
          <p:sp>
            <p:nvSpPr>
              <p:cNvPr id="28" name="Oval 50"/>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29" name="Freeform 23"/>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grpSp>
        <p:cxnSp>
          <p:nvCxnSpPr>
            <p:cNvPr id="26" name="直接连接符 68"/>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7" name="直接连接符 76"/>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25805" y="994410"/>
            <a:ext cx="3339465" cy="4227830"/>
            <a:chOff x="4864760" y="1130914"/>
            <a:chExt cx="4876856" cy="4536578"/>
          </a:xfrm>
        </p:grpSpPr>
        <p:sp>
          <p:nvSpPr>
            <p:cNvPr id="50" name="矩形 49"/>
            <p:cNvSpPr/>
            <p:nvPr/>
          </p:nvSpPr>
          <p:spPr>
            <a:xfrm>
              <a:off x="5945106" y="2250409"/>
              <a:ext cx="2716165"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用户需求</a:t>
              </a:r>
            </a:p>
          </p:txBody>
        </p:sp>
        <p:sp>
          <p:nvSpPr>
            <p:cNvPr id="51" name="矩形 50"/>
            <p:cNvSpPr/>
            <p:nvPr/>
          </p:nvSpPr>
          <p:spPr>
            <a:xfrm>
              <a:off x="5945106" y="3147776"/>
              <a:ext cx="2717092"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功能需求</a:t>
              </a:r>
            </a:p>
          </p:txBody>
        </p:sp>
        <p:sp>
          <p:nvSpPr>
            <p:cNvPr id="52" name="矩形 51"/>
            <p:cNvSpPr/>
            <p:nvPr/>
          </p:nvSpPr>
          <p:spPr>
            <a:xfrm>
              <a:off x="5946033" y="4054683"/>
              <a:ext cx="2716165"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业务需求</a:t>
              </a:r>
            </a:p>
          </p:txBody>
        </p:sp>
        <p:sp>
          <p:nvSpPr>
            <p:cNvPr id="60" name="矩形: 圆角 59"/>
            <p:cNvSpPr/>
            <p:nvPr/>
          </p:nvSpPr>
          <p:spPr>
            <a:xfrm>
              <a:off x="4864760" y="1691140"/>
              <a:ext cx="4876856" cy="3976352"/>
            </a:xfrm>
            <a:prstGeom prst="roundRect">
              <a:avLst>
                <a:gd name="adj" fmla="val 6723"/>
              </a:avLst>
            </a:prstGeom>
            <a:noFill/>
            <a:ln w="9525">
              <a:prstDash val="dash"/>
            </a:ln>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61" name="矩形 60"/>
            <p:cNvSpPr/>
            <p:nvPr/>
          </p:nvSpPr>
          <p:spPr>
            <a:xfrm>
              <a:off x="5391486" y="1130914"/>
              <a:ext cx="3508109" cy="493995"/>
            </a:xfrm>
            <a:prstGeom prst="rect">
              <a:avLst/>
            </a:prstGeom>
          </p:spPr>
          <p:txBody>
            <a:bodyPr wrap="square">
              <a:spAutoFit/>
            </a:bodyPr>
            <a:lstStyle/>
            <a:p>
              <a:pPr algn="ctr"/>
              <a:r>
                <a:rPr lang="zh-CN" altLang="en-US" sz="2400" b="1" dirty="0">
                  <a:solidFill>
                    <a:srgbClr val="C00000"/>
                  </a:solidFill>
                  <a:latin typeface="华文细黑" panose="02010600040101010101" pitchFamily="2" charset="-122"/>
                  <a:ea typeface="华文细黑" panose="02010600040101010101" pitchFamily="2" charset="-122"/>
                  <a:cs typeface="+mj-cs"/>
                </a:rPr>
                <a:t>需求的层次</a:t>
              </a:r>
              <a:endParaRPr lang="zh-CN" altLang="en-US" sz="2400" b="1" dirty="0">
                <a:solidFill>
                  <a:srgbClr val="FF0000"/>
                </a:solidFill>
                <a:latin typeface="黑体" panose="02010609060101010101" pitchFamily="49" charset="-122"/>
                <a:ea typeface="黑体" panose="02010609060101010101" pitchFamily="49" charset="-122"/>
              </a:endParaRPr>
            </a:p>
          </p:txBody>
        </p:sp>
      </p:grpSp>
      <p:sp>
        <p:nvSpPr>
          <p:cNvPr id="7" name="矩形 6"/>
          <p:cNvSpPr/>
          <p:nvPr/>
        </p:nvSpPr>
        <p:spPr>
          <a:xfrm>
            <a:off x="1466215" y="4551045"/>
            <a:ext cx="1860550" cy="368300"/>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非功能需求</a:t>
            </a:r>
          </a:p>
        </p:txBody>
      </p:sp>
      <p:grpSp>
        <p:nvGrpSpPr>
          <p:cNvPr id="17" name="组合 16"/>
          <p:cNvGrpSpPr/>
          <p:nvPr/>
        </p:nvGrpSpPr>
        <p:grpSpPr>
          <a:xfrm>
            <a:off x="7334250" y="1054100"/>
            <a:ext cx="3339465" cy="4227830"/>
            <a:chOff x="4864760" y="1130914"/>
            <a:chExt cx="4876856" cy="4536578"/>
          </a:xfrm>
        </p:grpSpPr>
        <p:sp>
          <p:nvSpPr>
            <p:cNvPr id="18" name="矩形 17"/>
            <p:cNvSpPr/>
            <p:nvPr/>
          </p:nvSpPr>
          <p:spPr>
            <a:xfrm>
              <a:off x="6184358" y="2186360"/>
              <a:ext cx="2501023"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业务角色</a:t>
              </a:r>
            </a:p>
          </p:txBody>
        </p:sp>
        <p:sp>
          <p:nvSpPr>
            <p:cNvPr id="19" name="矩形 18"/>
            <p:cNvSpPr/>
            <p:nvPr/>
          </p:nvSpPr>
          <p:spPr>
            <a:xfrm>
              <a:off x="6183431" y="3083728"/>
              <a:ext cx="2501950"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业务领域</a:t>
              </a:r>
            </a:p>
          </p:txBody>
        </p:sp>
        <p:sp>
          <p:nvSpPr>
            <p:cNvPr id="20" name="矩形 19"/>
            <p:cNvSpPr/>
            <p:nvPr/>
          </p:nvSpPr>
          <p:spPr>
            <a:xfrm>
              <a:off x="6183431" y="3990634"/>
              <a:ext cx="2502878" cy="395196"/>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业务流程</a:t>
              </a:r>
            </a:p>
          </p:txBody>
        </p:sp>
        <p:sp>
          <p:nvSpPr>
            <p:cNvPr id="21" name="矩形: 圆角 59"/>
            <p:cNvSpPr/>
            <p:nvPr/>
          </p:nvSpPr>
          <p:spPr>
            <a:xfrm>
              <a:off x="4864760" y="1691140"/>
              <a:ext cx="4876856" cy="3976352"/>
            </a:xfrm>
            <a:prstGeom prst="roundRect">
              <a:avLst>
                <a:gd name="adj" fmla="val 6723"/>
              </a:avLst>
            </a:prstGeom>
            <a:noFill/>
            <a:ln w="9525">
              <a:prstDash val="dash"/>
            </a:ln>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22" name="矩形 21"/>
            <p:cNvSpPr/>
            <p:nvPr/>
          </p:nvSpPr>
          <p:spPr>
            <a:xfrm>
              <a:off x="5550060" y="1130914"/>
              <a:ext cx="3508109" cy="493995"/>
            </a:xfrm>
            <a:prstGeom prst="rect">
              <a:avLst/>
            </a:prstGeom>
          </p:spPr>
          <p:txBody>
            <a:bodyPr wrap="square">
              <a:spAutoFit/>
            </a:bodyPr>
            <a:lstStyle/>
            <a:p>
              <a:pPr algn="ctr"/>
              <a:r>
                <a:rPr lang="zh-CN" altLang="en-US" sz="2400" b="1" dirty="0">
                  <a:solidFill>
                    <a:srgbClr val="C00000"/>
                  </a:solidFill>
                  <a:latin typeface="华文细黑" panose="02010600040101010101" pitchFamily="2" charset="-122"/>
                  <a:ea typeface="华文细黑" panose="02010600040101010101" pitchFamily="2" charset="-122"/>
                  <a:cs typeface="+mj-cs"/>
                </a:rPr>
                <a:t>业务的组成</a:t>
              </a:r>
            </a:p>
          </p:txBody>
        </p:sp>
      </p:grpSp>
      <p:sp>
        <p:nvSpPr>
          <p:cNvPr id="30" name="矩形 29"/>
          <p:cNvSpPr/>
          <p:nvPr/>
        </p:nvSpPr>
        <p:spPr>
          <a:xfrm>
            <a:off x="4636575" y="1593215"/>
            <a:ext cx="2125980" cy="36720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t" anchorCtr="0">
            <a:noAutofit/>
          </a:bodyPr>
          <a:lstStyle/>
          <a:p>
            <a:pPr algn="ctr">
              <a:lnSpc>
                <a:spcPct val="100000"/>
              </a:lnSpc>
            </a:pPr>
            <a:endParaRPr lang="zh-CN" altLang="en-US" sz="3600" b="1" dirty="0">
              <a:solidFill>
                <a:srgbClr val="E8342F"/>
              </a:solidFill>
              <a:latin typeface="华文细黑" panose="02010600040101010101" pitchFamily="2" charset="-122"/>
              <a:ea typeface="华文细黑" panose="02010600040101010101" pitchFamily="2" charset="-122"/>
            </a:endParaRPr>
          </a:p>
          <a:p>
            <a:pPr algn="ctr">
              <a:lnSpc>
                <a:spcPct val="100000"/>
              </a:lnSpc>
            </a:pPr>
            <a:r>
              <a:rPr lang="zh-CN" altLang="en-US" sz="3600" b="1" dirty="0">
                <a:solidFill>
                  <a:srgbClr val="C00000"/>
                </a:solidFill>
                <a:latin typeface="华文楷体" panose="02010600040101010101" charset="-122"/>
                <a:ea typeface="华文楷体" panose="02010600040101010101" charset="-122"/>
              </a:rPr>
              <a:t>业务</a:t>
            </a:r>
          </a:p>
          <a:p>
            <a:pPr algn="ctr">
              <a:lnSpc>
                <a:spcPct val="100000"/>
              </a:lnSpc>
            </a:pPr>
            <a:endParaRPr lang="zh-CN" altLang="en-US" sz="3600" b="1" dirty="0">
              <a:solidFill>
                <a:srgbClr val="E8342F"/>
              </a:solidFill>
              <a:latin typeface="华文细黑" panose="02010600040101010101" pitchFamily="2" charset="-122"/>
              <a:ea typeface="华文细黑" panose="02010600040101010101" pitchFamily="2" charset="-122"/>
            </a:endParaRPr>
          </a:p>
          <a:p>
            <a:pPr algn="ctr">
              <a:lnSpc>
                <a:spcPct val="100000"/>
              </a:lnSpc>
            </a:pPr>
            <a:endParaRPr lang="zh-CN" altLang="en-US" sz="3600" b="1" dirty="0">
              <a:solidFill>
                <a:srgbClr val="E8342F"/>
              </a:solidFill>
              <a:latin typeface="华文细黑" panose="02010600040101010101" pitchFamily="2" charset="-122"/>
              <a:ea typeface="华文细黑" panose="02010600040101010101" pitchFamily="2" charset="-122"/>
            </a:endParaRPr>
          </a:p>
          <a:p>
            <a:pPr algn="ctr">
              <a:lnSpc>
                <a:spcPct val="100000"/>
              </a:lnSpc>
            </a:pPr>
            <a:r>
              <a:rPr lang="zh-CN" altLang="en-US" sz="1600" b="1" dirty="0">
                <a:solidFill>
                  <a:srgbClr val="C00000"/>
                </a:solidFill>
                <a:latin typeface="华文楷体" panose="02010600040101010101" charset="-122"/>
                <a:ea typeface="华文楷体" panose="02010600040101010101" charset="-122"/>
              </a:rPr>
              <a:t>业务是企业持续发展以及获利的原因</a:t>
            </a:r>
          </a:p>
        </p:txBody>
      </p:sp>
      <p:sp>
        <p:nvSpPr>
          <p:cNvPr id="32" name="矩形 31"/>
          <p:cNvSpPr/>
          <p:nvPr/>
        </p:nvSpPr>
        <p:spPr>
          <a:xfrm>
            <a:off x="8237220" y="4551045"/>
            <a:ext cx="1713230" cy="368300"/>
          </a:xfrm>
          <a:prstGeom prst="rect">
            <a:avLst/>
          </a:prstGeom>
          <a:solidFill>
            <a:sysClr val="window" lastClr="FFFFFF"/>
          </a:solidFill>
          <a:effectLst>
            <a:outerShdw blurRad="63500" algn="ctr" rotWithShape="0">
              <a:sysClr val="window" lastClr="FFFFFF">
                <a:lumMod val="75000"/>
                <a:alpha val="100000"/>
              </a:sysClr>
            </a:outerShdw>
          </a:effectLst>
        </p:spPr>
        <p:txBody>
          <a:bodyPr wrap="square" tIns="0">
            <a:spAutoFit/>
          </a:bodyPr>
          <a:lstStyle/>
          <a:p>
            <a:pPr marL="0" lvl="1" algn="ctr">
              <a:lnSpc>
                <a:spcPct val="150000"/>
              </a:lnSpc>
              <a:spcBef>
                <a:spcPct val="0"/>
              </a:spcBef>
              <a:buClr>
                <a:srgbClr val="C00000"/>
              </a:buClr>
              <a:defRPr/>
            </a:pPr>
            <a:r>
              <a:rPr kumimoji="0" lang="zh-CN" altLang="en-US" sz="1400" b="1" i="0" u="none" strike="noStrike" kern="0" cap="none" spc="10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业务约束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943" y="129"/>
            <a:ext cx="10314711" cy="658085"/>
          </a:xfrm>
        </p:spPr>
        <p:txBody>
          <a:bodyPr/>
          <a:lstStyle/>
          <a:p>
            <a:r>
              <a:rPr lang="zh-CN" altLang="en-US" dirty="0"/>
              <a:t>需求的分析</a:t>
            </a:r>
          </a:p>
        </p:txBody>
      </p:sp>
      <p:grpSp>
        <p:nvGrpSpPr>
          <p:cNvPr id="23" name="组合 22"/>
          <p:cNvGrpSpPr/>
          <p:nvPr/>
        </p:nvGrpSpPr>
        <p:grpSpPr>
          <a:xfrm>
            <a:off x="482326" y="6209205"/>
            <a:ext cx="10855492" cy="413910"/>
            <a:chOff x="1447034" y="2730798"/>
            <a:chExt cx="10112606" cy="514470"/>
          </a:xfrm>
        </p:grpSpPr>
        <p:grpSp>
          <p:nvGrpSpPr>
            <p:cNvPr id="24" name="组合 23"/>
            <p:cNvGrpSpPr/>
            <p:nvPr/>
          </p:nvGrpSpPr>
          <p:grpSpPr>
            <a:xfrm>
              <a:off x="1447034" y="2836343"/>
              <a:ext cx="10112606" cy="408925"/>
              <a:chOff x="1515788" y="2417569"/>
              <a:chExt cx="10112606" cy="408925"/>
            </a:xfrm>
          </p:grpSpPr>
          <p:sp>
            <p:nvSpPr>
              <p:cNvPr id="28" name="Oval 50"/>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29" name="Freeform 23"/>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grpSp>
        <p:cxnSp>
          <p:nvCxnSpPr>
            <p:cNvPr id="26" name="直接连接符 68"/>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7" name="直接连接符 76"/>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671195" y="1228725"/>
            <a:ext cx="3488055" cy="369570"/>
          </a:xfrm>
          <a:prstGeom prst="rect">
            <a:avLst/>
          </a:prstGeom>
          <a:noFill/>
          <a:ln w="12700">
            <a:noFill/>
            <a:miter lim="800000"/>
          </a:ln>
        </p:spPr>
        <p:txBody>
          <a:bodyPr wrap="square" lIns="89996" tIns="46798" rIns="89996" bIns="46798" rtlCol="0" anchor="t">
            <a:spAutoFit/>
          </a:bodyPr>
          <a:lstStyle/>
          <a:p>
            <a:pPr marL="342900" indent="-342900">
              <a:buFont typeface="Arial" panose="020B0604020202020204" pitchFamily="34" charset="0"/>
              <a:buChar char="•"/>
            </a:pPr>
            <a:r>
              <a:rPr lang="zh-CN" altLang="en-US" b="1" dirty="0">
                <a:solidFill>
                  <a:srgbClr val="C00000"/>
                </a:solidFill>
                <a:latin typeface="华文楷体" panose="02010600040101010101" charset="-122"/>
                <a:ea typeface="华文楷体" panose="02010600040101010101" charset="-122"/>
              </a:rPr>
              <a:t>需求分析的流程</a:t>
            </a:r>
          </a:p>
        </p:txBody>
      </p:sp>
      <p:sp>
        <p:nvSpPr>
          <p:cNvPr id="5" name="文本框 4"/>
          <p:cNvSpPr txBox="1"/>
          <p:nvPr/>
        </p:nvSpPr>
        <p:spPr>
          <a:xfrm>
            <a:off x="913130" y="1921510"/>
            <a:ext cx="3938270" cy="369570"/>
          </a:xfrm>
          <a:prstGeom prst="rect">
            <a:avLst/>
          </a:prstGeom>
          <a:noFill/>
          <a:ln w="12700">
            <a:noFill/>
            <a:miter lim="800000"/>
          </a:ln>
        </p:spPr>
        <p:txBody>
          <a:bodyPr wrap="square" lIns="89996" tIns="46798" rIns="89996" bIns="46798" rtlCol="0" anchor="t">
            <a:spAutoFit/>
          </a:bodyPr>
          <a:lstStyle/>
          <a:p>
            <a:pPr marL="342900" indent="-342900">
              <a:buFont typeface="Arial" panose="020B0604020202020204" pitchFamily="34" charset="0"/>
              <a:buAutoNum type="arabicPeriod"/>
            </a:pPr>
            <a:r>
              <a:rPr lang="zh-CN" altLang="en-US" b="1" dirty="0">
                <a:solidFill>
                  <a:srgbClr val="C00000"/>
                </a:solidFill>
                <a:latin typeface="华文楷体" panose="02010600040101010101" charset="-122"/>
                <a:ea typeface="华文楷体" panose="02010600040101010101" charset="-122"/>
              </a:rPr>
              <a:t>根据业务角色找软件使用者集合</a:t>
            </a:r>
          </a:p>
        </p:txBody>
      </p:sp>
      <p:sp>
        <p:nvSpPr>
          <p:cNvPr id="6" name="文本框 5"/>
          <p:cNvSpPr txBox="1"/>
          <p:nvPr/>
        </p:nvSpPr>
        <p:spPr>
          <a:xfrm>
            <a:off x="913130" y="246697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2.   定义使用者流程</a:t>
            </a:r>
          </a:p>
        </p:txBody>
      </p:sp>
      <p:sp>
        <p:nvSpPr>
          <p:cNvPr id="8" name="文本框 7"/>
          <p:cNvSpPr txBox="1"/>
          <p:nvPr/>
        </p:nvSpPr>
        <p:spPr>
          <a:xfrm>
            <a:off x="6641465" y="252031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7.   分解质量属性要求</a:t>
            </a:r>
          </a:p>
        </p:txBody>
      </p:sp>
      <p:sp>
        <p:nvSpPr>
          <p:cNvPr id="9" name="文本框 8"/>
          <p:cNvSpPr txBox="1"/>
          <p:nvPr/>
        </p:nvSpPr>
        <p:spPr>
          <a:xfrm>
            <a:off x="913130" y="302450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3.   分解使用者流程</a:t>
            </a:r>
          </a:p>
        </p:txBody>
      </p:sp>
      <p:sp>
        <p:nvSpPr>
          <p:cNvPr id="10" name="文本框 9"/>
          <p:cNvSpPr txBox="1"/>
          <p:nvPr/>
        </p:nvSpPr>
        <p:spPr>
          <a:xfrm>
            <a:off x="913130" y="358076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4.   描述使用者流程</a:t>
            </a:r>
          </a:p>
        </p:txBody>
      </p:sp>
      <p:sp>
        <p:nvSpPr>
          <p:cNvPr id="11" name="文本框 10"/>
          <p:cNvSpPr txBox="1"/>
          <p:nvPr/>
        </p:nvSpPr>
        <p:spPr>
          <a:xfrm>
            <a:off x="913130" y="411416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5.   全局分析所有功能</a:t>
            </a:r>
          </a:p>
        </p:txBody>
      </p:sp>
      <p:sp>
        <p:nvSpPr>
          <p:cNvPr id="12" name="文本框 11"/>
          <p:cNvSpPr txBox="1"/>
          <p:nvPr/>
        </p:nvSpPr>
        <p:spPr>
          <a:xfrm>
            <a:off x="6641465" y="1921510"/>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6.   找软件质量属性集合</a:t>
            </a:r>
          </a:p>
        </p:txBody>
      </p:sp>
      <p:sp>
        <p:nvSpPr>
          <p:cNvPr id="13" name="文本框 12"/>
          <p:cNvSpPr txBox="1"/>
          <p:nvPr/>
        </p:nvSpPr>
        <p:spPr>
          <a:xfrm>
            <a:off x="6641465" y="314896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8.   找软件环境属性</a:t>
            </a:r>
          </a:p>
        </p:txBody>
      </p:sp>
      <p:sp>
        <p:nvSpPr>
          <p:cNvPr id="14" name="文本框 13"/>
          <p:cNvSpPr txBox="1"/>
          <p:nvPr/>
        </p:nvSpPr>
        <p:spPr>
          <a:xfrm>
            <a:off x="6641465" y="3669665"/>
            <a:ext cx="3938270" cy="369570"/>
          </a:xfrm>
          <a:prstGeom prst="rect">
            <a:avLst/>
          </a:prstGeom>
          <a:noFill/>
          <a:ln w="12700">
            <a:noFill/>
            <a:miter lim="800000"/>
          </a:ln>
        </p:spPr>
        <p:txBody>
          <a:bodyPr wrap="square" lIns="89996" tIns="46798" rIns="89996" bIns="46798" rtlCol="0" anchor="t">
            <a:spAutoFit/>
          </a:bodyPr>
          <a:lstStyle/>
          <a:p>
            <a:pPr indent="0">
              <a:buFont typeface="Arial" panose="020B0604020202020204" pitchFamily="34" charset="0"/>
              <a:buNone/>
            </a:pPr>
            <a:r>
              <a:rPr lang="zh-CN" altLang="en-US" b="1" dirty="0">
                <a:solidFill>
                  <a:srgbClr val="C00000"/>
                </a:solidFill>
                <a:latin typeface="华文楷体" panose="02010600040101010101" charset="-122"/>
                <a:ea typeface="华文楷体" panose="02010600040101010101" charset="-122"/>
              </a:rPr>
              <a:t>9.  分解环境要求</a:t>
            </a:r>
          </a:p>
        </p:txBody>
      </p:sp>
      <p:sp>
        <p:nvSpPr>
          <p:cNvPr id="15" name="文本框 14"/>
          <p:cNvSpPr txBox="1"/>
          <p:nvPr/>
        </p:nvSpPr>
        <p:spPr>
          <a:xfrm>
            <a:off x="987425" y="5194300"/>
            <a:ext cx="9845040" cy="646430"/>
          </a:xfrm>
          <a:prstGeom prst="rect">
            <a:avLst/>
          </a:prstGeom>
          <a:noFill/>
          <a:ln w="12700">
            <a:noFill/>
            <a:miter lim="800000"/>
          </a:ln>
        </p:spPr>
        <p:txBody>
          <a:bodyPr wrap="square" lIns="89996" tIns="46798" rIns="89996" bIns="46798" rtlCol="0" anchor="t">
            <a:spAutoFit/>
          </a:bodyPr>
          <a:lstStyle/>
          <a:p>
            <a:r>
              <a:rPr lang="zh-CN" altLang="en-US" b="1" dirty="0">
                <a:solidFill>
                  <a:srgbClr val="C00000"/>
                </a:solidFill>
                <a:latin typeface="华文楷体" panose="02010600040101010101" charset="-122"/>
                <a:ea typeface="华文楷体" panose="02010600040101010101" charset="-122"/>
              </a:rPr>
              <a:t>需求分析是为了将客户的需求转化成业务，然后将业务数字化逻辑化，电脑能做的业务必须数字化（处理结果可预期）</a:t>
            </a:r>
          </a:p>
        </p:txBody>
      </p:sp>
      <p:sp>
        <p:nvSpPr>
          <p:cNvPr id="25" name="文本框 24"/>
          <p:cNvSpPr txBox="1"/>
          <p:nvPr/>
        </p:nvSpPr>
        <p:spPr>
          <a:xfrm>
            <a:off x="671195" y="4678045"/>
            <a:ext cx="3488055" cy="369570"/>
          </a:xfrm>
          <a:prstGeom prst="rect">
            <a:avLst/>
          </a:prstGeom>
          <a:noFill/>
          <a:ln w="12700">
            <a:noFill/>
            <a:miter lim="800000"/>
          </a:ln>
        </p:spPr>
        <p:txBody>
          <a:bodyPr wrap="square" lIns="89996" tIns="46798" rIns="89996" bIns="46798" rtlCol="0" anchor="t">
            <a:spAutoFit/>
          </a:bodyPr>
          <a:lstStyle/>
          <a:p>
            <a:pPr marL="342900" indent="-342900">
              <a:buFont typeface="Arial" panose="020B0604020202020204" pitchFamily="34" charset="0"/>
              <a:buChar char="•"/>
            </a:pPr>
            <a:r>
              <a:rPr lang="zh-CN" altLang="en-US" b="1" dirty="0">
                <a:solidFill>
                  <a:srgbClr val="C00000"/>
                </a:solidFill>
                <a:latin typeface="华文楷体" panose="02010600040101010101" charset="-122"/>
                <a:ea typeface="华文楷体" panose="02010600040101010101" charset="-122"/>
              </a:rPr>
              <a:t>需求分析的意义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943" y="129"/>
            <a:ext cx="10314711" cy="658085"/>
          </a:xfrm>
        </p:spPr>
        <p:txBody>
          <a:bodyPr/>
          <a:lstStyle/>
          <a:p>
            <a:r>
              <a:rPr lang="zh-CN" altLang="en-US" dirty="0"/>
              <a:t>需求分析的应用</a:t>
            </a:r>
          </a:p>
        </p:txBody>
      </p:sp>
      <p:grpSp>
        <p:nvGrpSpPr>
          <p:cNvPr id="23" name="组合 22"/>
          <p:cNvGrpSpPr/>
          <p:nvPr/>
        </p:nvGrpSpPr>
        <p:grpSpPr>
          <a:xfrm>
            <a:off x="482326" y="6209205"/>
            <a:ext cx="10855492" cy="413910"/>
            <a:chOff x="1447034" y="2730798"/>
            <a:chExt cx="10112606" cy="514470"/>
          </a:xfrm>
        </p:grpSpPr>
        <p:grpSp>
          <p:nvGrpSpPr>
            <p:cNvPr id="24" name="组合 23"/>
            <p:cNvGrpSpPr/>
            <p:nvPr/>
          </p:nvGrpSpPr>
          <p:grpSpPr>
            <a:xfrm>
              <a:off x="1447034" y="2836343"/>
              <a:ext cx="10112606" cy="408925"/>
              <a:chOff x="1515788" y="2417569"/>
              <a:chExt cx="10112606" cy="408925"/>
            </a:xfrm>
          </p:grpSpPr>
          <p:sp>
            <p:nvSpPr>
              <p:cNvPr id="28" name="Oval 50"/>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29" name="Freeform 23"/>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grpSp>
        <p:cxnSp>
          <p:nvCxnSpPr>
            <p:cNvPr id="26" name="直接连接符 68"/>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7" name="直接连接符 76"/>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
        <p:nvSpPr>
          <p:cNvPr id="5" name="文本框 4"/>
          <p:cNvSpPr txBox="1">
            <a:spLocks noChangeAspect="1"/>
          </p:cNvSpPr>
          <p:nvPr/>
        </p:nvSpPr>
        <p:spPr>
          <a:xfrm>
            <a:off x="1026795" y="1423050"/>
            <a:ext cx="9074150" cy="3181350"/>
          </a:xfrm>
          <a:prstGeom prst="rect">
            <a:avLst/>
          </a:prstGeom>
          <a:noFill/>
          <a:ln w="12700">
            <a:noFill/>
            <a:miter lim="800000"/>
          </a:ln>
        </p:spPr>
        <p:txBody>
          <a:bodyPr wrap="square" lIns="269875" tIns="136525" rIns="269875" bIns="136525" rtlCol="0" anchor="t">
            <a:spAutoFit/>
          </a:bodyPr>
          <a:lstStyle/>
          <a:p>
            <a:pPr marL="0" indent="0" algn="just" fontAlgn="auto">
              <a:lnSpc>
                <a:spcPct val="150000"/>
              </a:lnSpc>
              <a:buFont typeface="Arial" panose="020B0604020202020204" pitchFamily="34" charset="0"/>
              <a:buNone/>
              <a:extLst>
                <a:ext uri="{35155182-B16C-46BC-9424-99874614C6A1}">
                  <wpsdc:marlchars xmlns:wpsdc="http://www.wps.cn/officeDocument/2017/drawingmlCustomData" xmlns="" val="0" checksum="0"/>
                </a:ext>
              </a:extLst>
            </a:pPr>
            <a:r>
              <a:rPr lang="zh-CN" altLang="en-US" b="1" dirty="0">
                <a:solidFill>
                  <a:srgbClr val="C00000"/>
                </a:solidFill>
                <a:latin typeface="华文楷体" panose="02010600040101010101" charset="-122"/>
                <a:ea typeface="华文楷体" panose="02010600040101010101" charset="-122"/>
              </a:rPr>
              <a:t>对于需求工程，有面向对象的需求工程，面向敏捷的需求工程等</a:t>
            </a:r>
          </a:p>
          <a:p>
            <a:pPr marL="0" indent="0" algn="just" fontAlgn="auto">
              <a:lnSpc>
                <a:spcPct val="150000"/>
              </a:lnSpc>
              <a:buFont typeface="Arial" panose="020B0604020202020204" pitchFamily="34" charset="0"/>
              <a:buNone/>
              <a:extLst>
                <a:ext uri="{35155182-B16C-46BC-9424-99874614C6A1}">
                  <wpsdc:marlchars xmlns:wpsdc="http://www.wps.cn/officeDocument/2017/drawingmlCustomData" xmlns="" val="0" checksum="0"/>
                </a:ext>
              </a:extLst>
            </a:pPr>
            <a:r>
              <a:rPr lang="zh-CN" altLang="en-US" b="1" dirty="0">
                <a:solidFill>
                  <a:srgbClr val="C00000"/>
                </a:solidFill>
                <a:latin typeface="华文楷体" panose="02010600040101010101" charset="-122"/>
                <a:ea typeface="华文楷体" panose="02010600040101010101" charset="-122"/>
              </a:rPr>
              <a:t>我们实际工作中，敏捷需求的工作坊模式很适合我们，将开发人员与需求人员、还有项目经理等一些主要类型的人员涉及者抽调各别人时常一起讨论，可以快速的定位需求，将需求转化为开发任务。</a:t>
            </a:r>
          </a:p>
          <a:p>
            <a:pPr marL="0" indent="0" algn="just" fontAlgn="auto">
              <a:lnSpc>
                <a:spcPct val="150000"/>
              </a:lnSpc>
              <a:buFont typeface="Arial" panose="020B0604020202020204" pitchFamily="34" charset="0"/>
              <a:buNone/>
              <a:extLst>
                <a:ext uri="{35155182-B16C-46BC-9424-99874614C6A1}">
                  <wpsdc:marlchars xmlns:wpsdc="http://www.wps.cn/officeDocument/2017/drawingmlCustomData" xmlns="" val="0" checksum="0"/>
                </a:ext>
              </a:extLst>
            </a:pPr>
            <a:r>
              <a:rPr lang="zh-CN" altLang="en-US" b="1" dirty="0">
                <a:solidFill>
                  <a:srgbClr val="C00000"/>
                </a:solidFill>
                <a:latin typeface="华文楷体" panose="02010600040101010101" charset="-122"/>
                <a:ea typeface="华文楷体" panose="02010600040101010101" charset="-122"/>
              </a:rPr>
              <a:t>除此以外，我们实际应用过程中，面对客户需求不是那么明确的时候，可以先定义产品的主干需求，然后共同从主干需求上面去寻找分支需求，然后在开发与测试中调整需求，经历多次迭代来实现需求的完整，每次迭代需要发布能够运行的版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AF0C-A2A7-4713-BF39-1171281FE8D3}"/>
              </a:ext>
            </a:extLst>
          </p:cNvPr>
          <p:cNvSpPr>
            <a:spLocks noGrp="1"/>
          </p:cNvSpPr>
          <p:nvPr>
            <p:ph type="title"/>
          </p:nvPr>
        </p:nvSpPr>
        <p:spPr>
          <a:xfrm>
            <a:off x="264943" y="129"/>
            <a:ext cx="10314711" cy="658085"/>
          </a:xfrm>
        </p:spPr>
        <p:txBody>
          <a:bodyPr/>
          <a:lstStyle/>
          <a:p>
            <a:r>
              <a:rPr lang="zh-CN" altLang="en-US" dirty="0"/>
              <a:t>架构</a:t>
            </a:r>
            <a:r>
              <a:rPr lang="en-US" altLang="zh-CN" dirty="0"/>
              <a:t>——</a:t>
            </a:r>
            <a:r>
              <a:rPr lang="zh-CN" altLang="en-US" dirty="0"/>
              <a:t>设计视角与设计视图</a:t>
            </a:r>
          </a:p>
        </p:txBody>
      </p:sp>
      <p:sp>
        <p:nvSpPr>
          <p:cNvPr id="16" name="椭圆 15"/>
          <p:cNvSpPr/>
          <p:nvPr/>
        </p:nvSpPr>
        <p:spPr>
          <a:xfrm>
            <a:off x="3918228" y="2909453"/>
            <a:ext cx="3855027" cy="1641763"/>
          </a:xfrm>
          <a:prstGeom prst="ellipse">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用例视图</a:t>
            </a:r>
            <a:br>
              <a:rPr lang="en-US" altLang="zh-CN" dirty="0">
                <a:solidFill>
                  <a:schemeClr val="tx1"/>
                </a:solidFill>
                <a:latin typeface="华文细黑" panose="02010600040101010101" pitchFamily="2" charset="-122"/>
                <a:ea typeface="华文细黑" panose="02010600040101010101" pitchFamily="2" charset="-122"/>
              </a:rPr>
            </a:br>
            <a:r>
              <a:rPr lang="zh-CN" altLang="en-US" dirty="0">
                <a:solidFill>
                  <a:schemeClr val="tx1"/>
                </a:solidFill>
                <a:latin typeface="华文细黑" panose="02010600040101010101" pitchFamily="2" charset="-122"/>
                <a:ea typeface="华文细黑" panose="02010600040101010101" pitchFamily="2" charset="-122"/>
              </a:rPr>
              <a:t>用户与最终使用者</a:t>
            </a:r>
          </a:p>
        </p:txBody>
      </p:sp>
      <p:sp>
        <p:nvSpPr>
          <p:cNvPr id="17" name="圆角矩形 16"/>
          <p:cNvSpPr/>
          <p:nvPr/>
        </p:nvSpPr>
        <p:spPr>
          <a:xfrm>
            <a:off x="1111828" y="1392381"/>
            <a:ext cx="3366654" cy="1797627"/>
          </a:xfrm>
          <a:prstGeom prst="round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逻辑视图</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系统分析人员</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系统功能实现规划</a:t>
            </a:r>
          </a:p>
        </p:txBody>
      </p:sp>
      <p:sp>
        <p:nvSpPr>
          <p:cNvPr id="53" name="圆角矩形 52"/>
          <p:cNvSpPr/>
          <p:nvPr/>
        </p:nvSpPr>
        <p:spPr>
          <a:xfrm>
            <a:off x="7213000" y="1392381"/>
            <a:ext cx="3366654" cy="1797627"/>
          </a:xfrm>
          <a:prstGeom prst="round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过程视图</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系统集成人员</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实现非功能性的需求</a:t>
            </a:r>
            <a:endParaRPr lang="en-US" altLang="zh-CN" dirty="0">
              <a:solidFill>
                <a:schemeClr val="tx1"/>
              </a:solidFill>
              <a:latin typeface="华文细黑" panose="02010600040101010101" pitchFamily="2" charset="-122"/>
              <a:ea typeface="华文细黑" panose="02010600040101010101" pitchFamily="2" charset="-122"/>
            </a:endParaRPr>
          </a:p>
          <a:p>
            <a:pPr algn="ct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54" name="圆角矩形 53"/>
          <p:cNvSpPr/>
          <p:nvPr/>
        </p:nvSpPr>
        <p:spPr>
          <a:xfrm>
            <a:off x="1111828" y="4270661"/>
            <a:ext cx="3366654" cy="1797627"/>
          </a:xfrm>
          <a:prstGeom prst="round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开发视图</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软件编程人员</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代码实现</a:t>
            </a:r>
          </a:p>
        </p:txBody>
      </p:sp>
      <p:sp>
        <p:nvSpPr>
          <p:cNvPr id="55" name="圆角矩形 54"/>
          <p:cNvSpPr/>
          <p:nvPr/>
        </p:nvSpPr>
        <p:spPr>
          <a:xfrm>
            <a:off x="7213000" y="4270660"/>
            <a:ext cx="3366654" cy="1797627"/>
          </a:xfrm>
          <a:prstGeom prst="round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部署视图</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系统工程人员</a:t>
            </a:r>
            <a:endParaRPr lang="en-US" altLang="zh-CN" dirty="0">
              <a:solidFill>
                <a:schemeClr val="tx1"/>
              </a:solidFill>
              <a:latin typeface="华文细黑" panose="02010600040101010101" pitchFamily="2" charset="-122"/>
              <a:ea typeface="华文细黑" panose="02010600040101010101" pitchFamily="2" charset="-122"/>
            </a:endParaRPr>
          </a:p>
          <a:p>
            <a:pPr algn="ctr"/>
            <a:r>
              <a:rPr lang="zh-CN" altLang="en-US" dirty="0">
                <a:solidFill>
                  <a:schemeClr val="tx1"/>
                </a:solidFill>
                <a:latin typeface="华文细黑" panose="02010600040101010101" pitchFamily="2" charset="-122"/>
                <a:ea typeface="华文细黑" panose="02010600040101010101" pitchFamily="2" charset="-122"/>
              </a:rPr>
              <a:t>把软件映射到硬件上</a:t>
            </a:r>
          </a:p>
        </p:txBody>
      </p:sp>
      <p:grpSp>
        <p:nvGrpSpPr>
          <p:cNvPr id="8" name="组合 7">
            <a:extLst>
              <a:ext uri="{FF2B5EF4-FFF2-40B4-BE49-F238E27FC236}">
                <a16:creationId xmlns:a16="http://schemas.microsoft.com/office/drawing/2014/main" id="{6F32B6FA-E6C6-4ECA-A373-CB494F4FEE64}"/>
              </a:ext>
            </a:extLst>
          </p:cNvPr>
          <p:cNvGrpSpPr/>
          <p:nvPr/>
        </p:nvGrpSpPr>
        <p:grpSpPr>
          <a:xfrm>
            <a:off x="482326" y="6209205"/>
            <a:ext cx="10855492" cy="413910"/>
            <a:chOff x="1447034" y="2730798"/>
            <a:chExt cx="10112606" cy="514470"/>
          </a:xfrm>
        </p:grpSpPr>
        <p:grpSp>
          <p:nvGrpSpPr>
            <p:cNvPr id="9" name="组合 8">
              <a:extLst>
                <a:ext uri="{FF2B5EF4-FFF2-40B4-BE49-F238E27FC236}">
                  <a16:creationId xmlns:a16="http://schemas.microsoft.com/office/drawing/2014/main" id="{798B19C6-0839-45F5-8D5C-E844CE52D688}"/>
                </a:ext>
              </a:extLst>
            </p:cNvPr>
            <p:cNvGrpSpPr/>
            <p:nvPr/>
          </p:nvGrpSpPr>
          <p:grpSpPr>
            <a:xfrm>
              <a:off x="1447034" y="2836343"/>
              <a:ext cx="10112606" cy="408925"/>
              <a:chOff x="1515788" y="2417569"/>
              <a:chExt cx="10112606" cy="408925"/>
            </a:xfrm>
          </p:grpSpPr>
          <p:sp>
            <p:nvSpPr>
              <p:cNvPr id="12" name="Oval 50">
                <a:extLst>
                  <a:ext uri="{FF2B5EF4-FFF2-40B4-BE49-F238E27FC236}">
                    <a16:creationId xmlns:a16="http://schemas.microsoft.com/office/drawing/2014/main" id="{EA8596E3-A052-4989-B253-6DEC33D78A75}"/>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Freeform 23">
                <a:extLst>
                  <a:ext uri="{FF2B5EF4-FFF2-40B4-BE49-F238E27FC236}">
                    <a16:creationId xmlns:a16="http://schemas.microsoft.com/office/drawing/2014/main" id="{02409BAF-AC4E-49D3-B47F-FEF2488857CD}"/>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10" name="直接连接符 68">
              <a:extLst>
                <a:ext uri="{FF2B5EF4-FFF2-40B4-BE49-F238E27FC236}">
                  <a16:creationId xmlns:a16="http://schemas.microsoft.com/office/drawing/2014/main" id="{951E5232-09D6-4AF0-8655-A5CF44058E18}"/>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直接连接符 76">
              <a:extLst>
                <a:ext uri="{FF2B5EF4-FFF2-40B4-BE49-F238E27FC236}">
                  <a16:creationId xmlns:a16="http://schemas.microsoft.com/office/drawing/2014/main" id="{4FDB609D-39A1-447D-8BEA-CA7A504B5637}"/>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752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AE60C-6A5C-4C75-8268-91D974674FAD}"/>
              </a:ext>
            </a:extLst>
          </p:cNvPr>
          <p:cNvSpPr>
            <a:spLocks noGrp="1"/>
          </p:cNvSpPr>
          <p:nvPr>
            <p:ph type="title"/>
          </p:nvPr>
        </p:nvSpPr>
        <p:spPr/>
        <p:txBody>
          <a:bodyPr/>
          <a:lstStyle/>
          <a:p>
            <a:r>
              <a:rPr lang="zh-CN" altLang="en-US" dirty="0"/>
              <a:t>架构设计分析</a:t>
            </a:r>
          </a:p>
        </p:txBody>
      </p:sp>
      <p:sp>
        <p:nvSpPr>
          <p:cNvPr id="39" name="矩形 38">
            <a:extLst>
              <a:ext uri="{FF2B5EF4-FFF2-40B4-BE49-F238E27FC236}">
                <a16:creationId xmlns:a16="http://schemas.microsoft.com/office/drawing/2014/main" id="{7C4CB17F-CC51-4476-AE4A-170EC377B015}"/>
              </a:ext>
            </a:extLst>
          </p:cNvPr>
          <p:cNvSpPr/>
          <p:nvPr/>
        </p:nvSpPr>
        <p:spPr>
          <a:xfrm>
            <a:off x="6716907" y="1701924"/>
            <a:ext cx="4179083" cy="741742"/>
          </a:xfrm>
          <a:prstGeom prst="rect">
            <a:avLst/>
          </a:prstGeom>
        </p:spPr>
        <p:txBody>
          <a:bodyPr wrap="square">
            <a:spAutoFit/>
          </a:bodyPr>
          <a:lstStyle/>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技术角度：</a:t>
            </a:r>
            <a:r>
              <a:rPr lang="zh-CN" altLang="en-US" sz="1200" dirty="0">
                <a:latin typeface="微软雅黑" panose="020B0503020204020204" pitchFamily="34" charset="-122"/>
                <a:ea typeface="微软雅黑" panose="020B0503020204020204" pitchFamily="34" charset="-122"/>
              </a:rPr>
              <a:t>重叠性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公共组件等</a:t>
            </a:r>
            <a:endParaRPr lang="en-US" altLang="zh-CN" sz="1400" b="1" dirty="0">
              <a:latin typeface="微软雅黑" panose="020B0503020204020204" pitchFamily="34" charset="-122"/>
              <a:ea typeface="微软雅黑" panose="020B0503020204020204" pitchFamily="34" charset="-122"/>
            </a:endParaRPr>
          </a:p>
          <a:p>
            <a:pPr marL="171450" indent="-171450">
              <a:lnSpc>
                <a:spcPct val="130000"/>
              </a:lnSpc>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业务功能：</a:t>
            </a:r>
            <a:r>
              <a:rPr lang="zh-CN" altLang="en-US" sz="1200" dirty="0">
                <a:latin typeface="微软雅黑" panose="020B0503020204020204" pitchFamily="34" charset="-122"/>
                <a:ea typeface="微软雅黑" panose="020B0503020204020204" pitchFamily="34" charset="-122"/>
              </a:rPr>
              <a:t>未来变化性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可扩展等</a:t>
            </a:r>
            <a:endParaRPr lang="en-US" altLang="zh-CN" sz="12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E2995DA5-E8F4-4B06-8799-05BA9755D807}"/>
              </a:ext>
            </a:extLst>
          </p:cNvPr>
          <p:cNvSpPr txBox="1"/>
          <p:nvPr/>
        </p:nvSpPr>
        <p:spPr bwMode="auto">
          <a:xfrm>
            <a:off x="4858792" y="1701924"/>
            <a:ext cx="1004464" cy="648508"/>
          </a:xfrm>
          <a:prstGeom prst="rect">
            <a:avLst/>
          </a:prstGeom>
          <a:noFill/>
          <a:ln w="12700">
            <a:noFill/>
            <a:miter lim="800000"/>
          </a:ln>
        </p:spPr>
        <p:txBody>
          <a:bodyPr wrap="square" lIns="89996" tIns="46798" rIns="89996" bIns="46798" rtlCol="0" anchor="t">
            <a:spAutoFit/>
          </a:bodyPr>
          <a:lstStyle/>
          <a:p>
            <a:pPr algn="ctr"/>
            <a:r>
              <a:rPr lang="zh-CN" altLang="en-US" b="1" dirty="0">
                <a:solidFill>
                  <a:srgbClr val="FC970A"/>
                </a:solidFill>
                <a:latin typeface="微软雅黑" panose="020B0503020204020204" pitchFamily="34" charset="-122"/>
                <a:ea typeface="微软雅黑" panose="020B0503020204020204" pitchFamily="34" charset="-122"/>
              </a:rPr>
              <a:t>全局俯视</a:t>
            </a:r>
          </a:p>
        </p:txBody>
      </p:sp>
      <p:cxnSp>
        <p:nvCxnSpPr>
          <p:cNvPr id="42" name="直接连接符 41">
            <a:extLst>
              <a:ext uri="{FF2B5EF4-FFF2-40B4-BE49-F238E27FC236}">
                <a16:creationId xmlns:a16="http://schemas.microsoft.com/office/drawing/2014/main" id="{561F1BAC-76AB-4E1F-AB44-484D887789BC}"/>
              </a:ext>
            </a:extLst>
          </p:cNvPr>
          <p:cNvCxnSpPr>
            <a:cxnSpLocks/>
          </p:cNvCxnSpPr>
          <p:nvPr/>
        </p:nvCxnSpPr>
        <p:spPr>
          <a:xfrm flipH="1">
            <a:off x="6158351" y="1734448"/>
            <a:ext cx="3437" cy="606262"/>
          </a:xfrm>
          <a:prstGeom prst="line">
            <a:avLst/>
          </a:prstGeom>
          <a:ln w="28575">
            <a:solidFill>
              <a:srgbClr val="FC970A"/>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B29B2EA-DE40-4E39-940F-5D9259DE3E21}"/>
              </a:ext>
            </a:extLst>
          </p:cNvPr>
          <p:cNvSpPr/>
          <p:nvPr/>
        </p:nvSpPr>
        <p:spPr>
          <a:xfrm>
            <a:off x="6716905" y="3061325"/>
            <a:ext cx="4179083" cy="1046440"/>
          </a:xfrm>
          <a:prstGeom prst="rect">
            <a:avLst/>
          </a:prstGeom>
        </p:spPr>
        <p:txBody>
          <a:bodyPr wrap="square">
            <a:spAutoFit/>
          </a:bodyPr>
          <a:lstStyle/>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实体对象</a:t>
            </a:r>
            <a:r>
              <a:rPr lang="zh-CN" altLang="en-US" sz="1200" b="1"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实体数据相关</a:t>
            </a:r>
            <a:endParaRPr lang="en-US" altLang="zh-CN" sz="1200" dirty="0">
              <a:latin typeface="微软雅黑" panose="020B0503020204020204" pitchFamily="34" charset="-122"/>
              <a:ea typeface="微软雅黑" panose="020B0503020204020204" pitchFamily="34" charset="-122"/>
            </a:endParaRPr>
          </a:p>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控制对象</a:t>
            </a:r>
            <a:r>
              <a:rPr lang="zh-CN" altLang="en-US" sz="1200" b="1"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控制算法相关</a:t>
            </a:r>
            <a:endParaRPr lang="en-US" altLang="zh-CN" sz="1200" dirty="0">
              <a:latin typeface="微软雅黑" panose="020B0503020204020204" pitchFamily="34" charset="-122"/>
              <a:ea typeface="微软雅黑" panose="020B0503020204020204" pitchFamily="34" charset="-122"/>
            </a:endParaRPr>
          </a:p>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边界对象：</a:t>
            </a:r>
            <a:r>
              <a:rPr lang="zh-CN" altLang="en-US" sz="1200" dirty="0">
                <a:latin typeface="微软雅黑" panose="020B0503020204020204" pitchFamily="34" charset="-122"/>
                <a:ea typeface="微软雅黑" panose="020B0503020204020204" pitchFamily="34" charset="-122"/>
              </a:rPr>
              <a:t>边界程序相关</a:t>
            </a:r>
            <a:endParaRPr lang="en-US" altLang="zh-CN" sz="1200"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AE16CB1-4EA2-4D49-A104-4357BEE55517}"/>
              </a:ext>
            </a:extLst>
          </p:cNvPr>
          <p:cNvSpPr txBox="1"/>
          <p:nvPr/>
        </p:nvSpPr>
        <p:spPr bwMode="auto">
          <a:xfrm>
            <a:off x="4870455" y="3332385"/>
            <a:ext cx="1004464" cy="648508"/>
          </a:xfrm>
          <a:prstGeom prst="rect">
            <a:avLst/>
          </a:prstGeom>
          <a:noFill/>
          <a:ln w="12700">
            <a:noFill/>
            <a:miter lim="800000"/>
          </a:ln>
        </p:spPr>
        <p:txBody>
          <a:bodyPr wrap="square" lIns="89996" tIns="46798" rIns="89996" bIns="46798" rtlCol="0" anchor="t">
            <a:spAutoFit/>
          </a:bodyPr>
          <a:lstStyle/>
          <a:p>
            <a:pPr algn="ctr"/>
            <a:r>
              <a:rPr lang="en-US" altLang="zh-CN" b="1" dirty="0">
                <a:solidFill>
                  <a:srgbClr val="F57A07"/>
                </a:solidFill>
                <a:latin typeface="微软雅黑" panose="020B0503020204020204" pitchFamily="34" charset="-122"/>
                <a:ea typeface="微软雅黑" panose="020B0503020204020204" pitchFamily="34" charset="-122"/>
              </a:rPr>
              <a:t>3</a:t>
            </a:r>
            <a:r>
              <a:rPr lang="zh-CN" altLang="en-US" b="1" dirty="0">
                <a:solidFill>
                  <a:srgbClr val="F57A07"/>
                </a:solidFill>
                <a:latin typeface="微软雅黑" panose="020B0503020204020204" pitchFamily="34" charset="-122"/>
                <a:ea typeface="微软雅黑" panose="020B0503020204020204" pitchFamily="34" charset="-122"/>
              </a:rPr>
              <a:t>对象法</a:t>
            </a:r>
          </a:p>
        </p:txBody>
      </p:sp>
      <p:cxnSp>
        <p:nvCxnSpPr>
          <p:cNvPr id="54" name="直接连接符 53">
            <a:extLst>
              <a:ext uri="{FF2B5EF4-FFF2-40B4-BE49-F238E27FC236}">
                <a16:creationId xmlns:a16="http://schemas.microsoft.com/office/drawing/2014/main" id="{92BE07A7-C3DE-48DA-A307-2449032A12ED}"/>
              </a:ext>
            </a:extLst>
          </p:cNvPr>
          <p:cNvCxnSpPr>
            <a:cxnSpLocks/>
          </p:cNvCxnSpPr>
          <p:nvPr/>
        </p:nvCxnSpPr>
        <p:spPr>
          <a:xfrm flipH="1">
            <a:off x="6165226" y="3364909"/>
            <a:ext cx="3437" cy="606262"/>
          </a:xfrm>
          <a:prstGeom prst="line">
            <a:avLst/>
          </a:prstGeom>
          <a:ln w="28575">
            <a:solidFill>
              <a:srgbClr val="F57A07"/>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4E05F3A7-4537-4EAA-8BCC-7EDD1F75854B}"/>
              </a:ext>
            </a:extLst>
          </p:cNvPr>
          <p:cNvSpPr/>
          <p:nvPr/>
        </p:nvSpPr>
        <p:spPr>
          <a:xfrm>
            <a:off x="6716907" y="4872203"/>
            <a:ext cx="4179083" cy="677108"/>
          </a:xfrm>
          <a:prstGeom prst="rect">
            <a:avLst/>
          </a:prstGeom>
        </p:spPr>
        <p:txBody>
          <a:bodyPr wrap="square">
            <a:spAutoFit/>
          </a:bodyPr>
          <a:lstStyle/>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职责</a:t>
            </a:r>
            <a:r>
              <a:rPr lang="zh-CN" altLang="en-US" sz="1200" b="1"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职责拆分</a:t>
            </a:r>
            <a:endParaRPr lang="en-US" altLang="zh-CN" sz="1200" dirty="0">
              <a:latin typeface="微软雅黑" panose="020B0503020204020204" pitchFamily="34" charset="-122"/>
              <a:ea typeface="微软雅黑" panose="020B0503020204020204" pitchFamily="34" charset="-122"/>
            </a:endParaRPr>
          </a:p>
          <a:p>
            <a:pPr marL="171450" indent="-171450">
              <a:spcBef>
                <a:spcPts val="1200"/>
              </a:spcBef>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粒度：</a:t>
            </a:r>
            <a:r>
              <a:rPr lang="zh-CN" altLang="en-US" sz="1200" dirty="0">
                <a:latin typeface="微软雅黑" panose="020B0503020204020204" pitchFamily="34" charset="-122"/>
                <a:ea typeface="微软雅黑" panose="020B0503020204020204" pitchFamily="34" charset="-122"/>
              </a:rPr>
              <a:t>粒度分解。</a:t>
            </a:r>
            <a:endParaRPr lang="en-US" altLang="zh-CN" sz="1200"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D98848DB-3A09-48FD-AD31-29697F773644}"/>
              </a:ext>
            </a:extLst>
          </p:cNvPr>
          <p:cNvSpPr txBox="1"/>
          <p:nvPr/>
        </p:nvSpPr>
        <p:spPr bwMode="auto">
          <a:xfrm>
            <a:off x="4870456" y="4900641"/>
            <a:ext cx="1004464" cy="648508"/>
          </a:xfrm>
          <a:prstGeom prst="rect">
            <a:avLst/>
          </a:prstGeom>
          <a:noFill/>
          <a:ln w="12700">
            <a:noFill/>
            <a:miter lim="800000"/>
          </a:ln>
        </p:spPr>
        <p:txBody>
          <a:bodyPr wrap="square" lIns="89996" tIns="46798" rIns="89996" bIns="46798" rtlCol="0" anchor="t">
            <a:spAutoFit/>
          </a:bodyPr>
          <a:lstStyle/>
          <a:p>
            <a:pPr algn="ctr"/>
            <a:r>
              <a:rPr lang="zh-CN" altLang="en-US" b="1" dirty="0">
                <a:solidFill>
                  <a:srgbClr val="FF3C07"/>
                </a:solidFill>
                <a:latin typeface="微软雅黑" panose="020B0503020204020204" pitchFamily="34" charset="-122"/>
                <a:ea typeface="微软雅黑" panose="020B0503020204020204" pitchFamily="34" charset="-122"/>
              </a:rPr>
              <a:t>关注点分离</a:t>
            </a:r>
          </a:p>
        </p:txBody>
      </p:sp>
      <p:cxnSp>
        <p:nvCxnSpPr>
          <p:cNvPr id="57" name="直接连接符 56">
            <a:extLst>
              <a:ext uri="{FF2B5EF4-FFF2-40B4-BE49-F238E27FC236}">
                <a16:creationId xmlns:a16="http://schemas.microsoft.com/office/drawing/2014/main" id="{EA54035C-F35C-45FB-9F9B-D7BDB36331B2}"/>
              </a:ext>
            </a:extLst>
          </p:cNvPr>
          <p:cNvCxnSpPr>
            <a:cxnSpLocks/>
          </p:cNvCxnSpPr>
          <p:nvPr/>
        </p:nvCxnSpPr>
        <p:spPr>
          <a:xfrm flipH="1">
            <a:off x="6165226" y="4942887"/>
            <a:ext cx="3437" cy="606262"/>
          </a:xfrm>
          <a:prstGeom prst="line">
            <a:avLst/>
          </a:prstGeom>
          <a:ln w="28575">
            <a:solidFill>
              <a:srgbClr val="FF3C07"/>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FC1CF778-1D3B-4DC9-A0F8-46521C155E09}"/>
              </a:ext>
            </a:extLst>
          </p:cNvPr>
          <p:cNvGrpSpPr/>
          <p:nvPr/>
        </p:nvGrpSpPr>
        <p:grpSpPr>
          <a:xfrm>
            <a:off x="3463805" y="1420646"/>
            <a:ext cx="1004464" cy="1276982"/>
            <a:chOff x="3291535" y="1416901"/>
            <a:chExt cx="1004464" cy="1276982"/>
          </a:xfrm>
        </p:grpSpPr>
        <p:sp>
          <p:nvSpPr>
            <p:cNvPr id="24" name="等腰三角形 23">
              <a:extLst>
                <a:ext uri="{FF2B5EF4-FFF2-40B4-BE49-F238E27FC236}">
                  <a16:creationId xmlns:a16="http://schemas.microsoft.com/office/drawing/2014/main" id="{F38DFBA6-2BCB-43C5-B558-7D60349E41CF}"/>
                </a:ext>
              </a:extLst>
            </p:cNvPr>
            <p:cNvSpPr/>
            <p:nvPr/>
          </p:nvSpPr>
          <p:spPr>
            <a:xfrm rot="5400000">
              <a:off x="3155276" y="1553160"/>
              <a:ext cx="1276982" cy="1004464"/>
            </a:xfrm>
            <a:prstGeom prst="triangle">
              <a:avLst/>
            </a:prstGeom>
            <a:solidFill>
              <a:srgbClr val="FC97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形 58">
              <a:extLst>
                <a:ext uri="{FF2B5EF4-FFF2-40B4-BE49-F238E27FC236}">
                  <a16:creationId xmlns:a16="http://schemas.microsoft.com/office/drawing/2014/main" id="{E93DB3AB-EE50-4D62-AB91-A52C60B099B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1015" y="1777861"/>
              <a:ext cx="499570" cy="499570"/>
            </a:xfrm>
            <a:prstGeom prst="rect">
              <a:avLst/>
            </a:prstGeom>
          </p:spPr>
        </p:pic>
      </p:grpSp>
      <p:grpSp>
        <p:nvGrpSpPr>
          <p:cNvPr id="71" name="组合 70">
            <a:extLst>
              <a:ext uri="{FF2B5EF4-FFF2-40B4-BE49-F238E27FC236}">
                <a16:creationId xmlns:a16="http://schemas.microsoft.com/office/drawing/2014/main" id="{577B542D-F6CE-47F8-B2FC-1B3A2DBF8F33}"/>
              </a:ext>
            </a:extLst>
          </p:cNvPr>
          <p:cNvGrpSpPr/>
          <p:nvPr/>
        </p:nvGrpSpPr>
        <p:grpSpPr>
          <a:xfrm>
            <a:off x="3463805" y="4588107"/>
            <a:ext cx="1004464" cy="1276982"/>
            <a:chOff x="3291535" y="4584362"/>
            <a:chExt cx="1004464" cy="1276982"/>
          </a:xfrm>
        </p:grpSpPr>
        <p:sp>
          <p:nvSpPr>
            <p:cNvPr id="26" name="等腰三角形 25">
              <a:extLst>
                <a:ext uri="{FF2B5EF4-FFF2-40B4-BE49-F238E27FC236}">
                  <a16:creationId xmlns:a16="http://schemas.microsoft.com/office/drawing/2014/main" id="{065065AB-5297-4C67-A69F-3F81FDDBEBF8}"/>
                </a:ext>
              </a:extLst>
            </p:cNvPr>
            <p:cNvSpPr/>
            <p:nvPr/>
          </p:nvSpPr>
          <p:spPr>
            <a:xfrm rot="5400000">
              <a:off x="3155276" y="4720621"/>
              <a:ext cx="1276982" cy="1004464"/>
            </a:xfrm>
            <a:prstGeom prst="triangle">
              <a:avLst/>
            </a:prstGeom>
            <a:solidFill>
              <a:srgbClr val="FF3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3" name="图形 62">
              <a:extLst>
                <a:ext uri="{FF2B5EF4-FFF2-40B4-BE49-F238E27FC236}">
                  <a16:creationId xmlns:a16="http://schemas.microsoft.com/office/drawing/2014/main" id="{8F9D621D-D924-45C3-B888-184B1AEFEAC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62679" y="4963042"/>
              <a:ext cx="499570" cy="478057"/>
            </a:xfrm>
            <a:prstGeom prst="rect">
              <a:avLst/>
            </a:prstGeom>
          </p:spPr>
        </p:pic>
      </p:grpSp>
      <p:grpSp>
        <p:nvGrpSpPr>
          <p:cNvPr id="72" name="组合 71">
            <a:extLst>
              <a:ext uri="{FF2B5EF4-FFF2-40B4-BE49-F238E27FC236}">
                <a16:creationId xmlns:a16="http://schemas.microsoft.com/office/drawing/2014/main" id="{E97EAA27-582B-4130-8DDE-E8C0722EE4CD}"/>
              </a:ext>
            </a:extLst>
          </p:cNvPr>
          <p:cNvGrpSpPr/>
          <p:nvPr/>
        </p:nvGrpSpPr>
        <p:grpSpPr>
          <a:xfrm>
            <a:off x="3463805" y="2946054"/>
            <a:ext cx="1004464" cy="1276982"/>
            <a:chOff x="3279803" y="2942309"/>
            <a:chExt cx="1004464" cy="1276982"/>
          </a:xfrm>
        </p:grpSpPr>
        <p:sp>
          <p:nvSpPr>
            <p:cNvPr id="25" name="等腰三角形 24">
              <a:extLst>
                <a:ext uri="{FF2B5EF4-FFF2-40B4-BE49-F238E27FC236}">
                  <a16:creationId xmlns:a16="http://schemas.microsoft.com/office/drawing/2014/main" id="{0A453E78-21EC-4D0D-B3BE-81FBC4B52E2D}"/>
                </a:ext>
              </a:extLst>
            </p:cNvPr>
            <p:cNvSpPr/>
            <p:nvPr/>
          </p:nvSpPr>
          <p:spPr>
            <a:xfrm rot="5400000">
              <a:off x="3143544" y="3078568"/>
              <a:ext cx="1276982" cy="1004464"/>
            </a:xfrm>
            <a:prstGeom prst="triangle">
              <a:avLst/>
            </a:prstGeom>
            <a:solidFill>
              <a:srgbClr val="F57A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7" name="图形 66">
              <a:extLst>
                <a:ext uri="{FF2B5EF4-FFF2-40B4-BE49-F238E27FC236}">
                  <a16:creationId xmlns:a16="http://schemas.microsoft.com/office/drawing/2014/main" id="{C235DCAE-45EF-442B-9819-30CD93BFA9D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1014" y="3303947"/>
              <a:ext cx="499570" cy="499570"/>
            </a:xfrm>
            <a:prstGeom prst="rect">
              <a:avLst/>
            </a:prstGeom>
          </p:spPr>
        </p:pic>
      </p:grpSp>
      <p:pic>
        <p:nvPicPr>
          <p:cNvPr id="68" name="图片 67">
            <a:extLst>
              <a:ext uri="{FF2B5EF4-FFF2-40B4-BE49-F238E27FC236}">
                <a16:creationId xmlns:a16="http://schemas.microsoft.com/office/drawing/2014/main" id="{8287DD68-CF0C-4123-8097-4055156F511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7605" y="2962868"/>
            <a:ext cx="2725487" cy="1242161"/>
          </a:xfrm>
          <a:prstGeom prst="rect">
            <a:avLst/>
          </a:prstGeom>
        </p:spPr>
      </p:pic>
      <p:pic>
        <p:nvPicPr>
          <p:cNvPr id="69" name="图片 68">
            <a:extLst>
              <a:ext uri="{FF2B5EF4-FFF2-40B4-BE49-F238E27FC236}">
                <a16:creationId xmlns:a16="http://schemas.microsoft.com/office/drawing/2014/main" id="{C1828E09-5A72-410E-A791-8FC758FA1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7606" y="1433369"/>
            <a:ext cx="2725487" cy="1251535"/>
          </a:xfrm>
          <a:prstGeom prst="rect">
            <a:avLst/>
          </a:prstGeom>
        </p:spPr>
      </p:pic>
      <p:pic>
        <p:nvPicPr>
          <p:cNvPr id="70" name="图片 69">
            <a:extLst>
              <a:ext uri="{FF2B5EF4-FFF2-40B4-BE49-F238E27FC236}">
                <a16:creationId xmlns:a16="http://schemas.microsoft.com/office/drawing/2014/main" id="{47BAADEA-3E3E-40A3-BA0D-88D29BDE4AA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952" y="4588107"/>
            <a:ext cx="2703140" cy="1280301"/>
          </a:xfrm>
          <a:prstGeom prst="rect">
            <a:avLst/>
          </a:prstGeom>
        </p:spPr>
      </p:pic>
      <p:grpSp>
        <p:nvGrpSpPr>
          <p:cNvPr id="27" name="组合 26">
            <a:extLst>
              <a:ext uri="{FF2B5EF4-FFF2-40B4-BE49-F238E27FC236}">
                <a16:creationId xmlns:a16="http://schemas.microsoft.com/office/drawing/2014/main" id="{D22B8D81-F3B6-4F4E-BC01-B98D827A6371}"/>
              </a:ext>
            </a:extLst>
          </p:cNvPr>
          <p:cNvGrpSpPr/>
          <p:nvPr/>
        </p:nvGrpSpPr>
        <p:grpSpPr>
          <a:xfrm>
            <a:off x="482326" y="6209205"/>
            <a:ext cx="10855492" cy="413910"/>
            <a:chOff x="1447034" y="2730798"/>
            <a:chExt cx="10112606" cy="514470"/>
          </a:xfrm>
        </p:grpSpPr>
        <p:grpSp>
          <p:nvGrpSpPr>
            <p:cNvPr id="28" name="组合 27">
              <a:extLst>
                <a:ext uri="{FF2B5EF4-FFF2-40B4-BE49-F238E27FC236}">
                  <a16:creationId xmlns:a16="http://schemas.microsoft.com/office/drawing/2014/main" id="{0DA7F949-6909-41EA-857C-E919E54492E4}"/>
                </a:ext>
              </a:extLst>
            </p:cNvPr>
            <p:cNvGrpSpPr/>
            <p:nvPr/>
          </p:nvGrpSpPr>
          <p:grpSpPr>
            <a:xfrm>
              <a:off x="1447034" y="2836343"/>
              <a:ext cx="10112606" cy="408925"/>
              <a:chOff x="1515788" y="2417569"/>
              <a:chExt cx="10112606" cy="408925"/>
            </a:xfrm>
          </p:grpSpPr>
          <p:sp>
            <p:nvSpPr>
              <p:cNvPr id="31" name="Oval 50">
                <a:extLst>
                  <a:ext uri="{FF2B5EF4-FFF2-40B4-BE49-F238E27FC236}">
                    <a16:creationId xmlns:a16="http://schemas.microsoft.com/office/drawing/2014/main" id="{BD8D7DD7-3078-4DC4-9391-D4964E5FE155}"/>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Freeform 23">
                <a:extLst>
                  <a:ext uri="{FF2B5EF4-FFF2-40B4-BE49-F238E27FC236}">
                    <a16:creationId xmlns:a16="http://schemas.microsoft.com/office/drawing/2014/main" id="{15D7FCD4-6FCF-4516-9477-C2E78F252A98}"/>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29" name="直接连接符 68">
              <a:extLst>
                <a:ext uri="{FF2B5EF4-FFF2-40B4-BE49-F238E27FC236}">
                  <a16:creationId xmlns:a16="http://schemas.microsoft.com/office/drawing/2014/main" id="{0663BE58-0084-45A6-A160-381877E97E4B}"/>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直接连接符 76">
              <a:extLst>
                <a:ext uri="{FF2B5EF4-FFF2-40B4-BE49-F238E27FC236}">
                  <a16:creationId xmlns:a16="http://schemas.microsoft.com/office/drawing/2014/main" id="{E43516B7-EE8B-44A3-9DE5-91DAF747A8A9}"/>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039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AF0C-A2A7-4713-BF39-1171281FE8D3}"/>
              </a:ext>
            </a:extLst>
          </p:cNvPr>
          <p:cNvSpPr>
            <a:spLocks noGrp="1"/>
          </p:cNvSpPr>
          <p:nvPr>
            <p:ph type="title"/>
          </p:nvPr>
        </p:nvSpPr>
        <p:spPr>
          <a:xfrm>
            <a:off x="264943" y="129"/>
            <a:ext cx="10314711" cy="658085"/>
          </a:xfrm>
        </p:spPr>
        <p:txBody>
          <a:bodyPr/>
          <a:lstStyle/>
          <a:p>
            <a:r>
              <a:rPr lang="zh-CN" altLang="en-US" dirty="0"/>
              <a:t>架构</a:t>
            </a:r>
            <a:r>
              <a:rPr lang="en-US" altLang="zh-CN" dirty="0"/>
              <a:t>——</a:t>
            </a:r>
            <a:r>
              <a:rPr lang="zh-CN" altLang="en-US" dirty="0"/>
              <a:t>质量属性</a:t>
            </a:r>
          </a:p>
        </p:txBody>
      </p:sp>
      <p:pic>
        <p:nvPicPr>
          <p:cNvPr id="4" name="图片 3"/>
          <p:cNvPicPr>
            <a:picLocks noChangeAspect="1"/>
          </p:cNvPicPr>
          <p:nvPr/>
        </p:nvPicPr>
        <p:blipFill>
          <a:blip r:embed="rId3"/>
          <a:stretch>
            <a:fillRect/>
          </a:stretch>
        </p:blipFill>
        <p:spPr>
          <a:xfrm>
            <a:off x="3688922" y="1167781"/>
            <a:ext cx="5129770" cy="5129770"/>
          </a:xfrm>
          <a:prstGeom prst="rect">
            <a:avLst/>
          </a:prstGeom>
        </p:spPr>
      </p:pic>
      <p:sp>
        <p:nvSpPr>
          <p:cNvPr id="5" name="矩形 4"/>
          <p:cNvSpPr/>
          <p:nvPr/>
        </p:nvSpPr>
        <p:spPr>
          <a:xfrm>
            <a:off x="3979867" y="1700087"/>
            <a:ext cx="1645227" cy="369332"/>
          </a:xfrm>
          <a:prstGeom prst="rect">
            <a:avLst/>
          </a:prstGeom>
        </p:spPr>
        <p:txBody>
          <a:bodyPr wrap="square">
            <a:spAutoFit/>
          </a:bodyPr>
          <a:lstStyle/>
          <a:p>
            <a:r>
              <a:rPr lang="zh-CN" altLang="en-US" dirty="0"/>
              <a:t>功能适应性</a:t>
            </a:r>
          </a:p>
        </p:txBody>
      </p:sp>
      <p:sp>
        <p:nvSpPr>
          <p:cNvPr id="6" name="矩形 5"/>
          <p:cNvSpPr/>
          <p:nvPr/>
        </p:nvSpPr>
        <p:spPr>
          <a:xfrm>
            <a:off x="3688922" y="2668505"/>
            <a:ext cx="1645227" cy="369332"/>
          </a:xfrm>
          <a:prstGeom prst="rect">
            <a:avLst/>
          </a:prstGeom>
        </p:spPr>
        <p:txBody>
          <a:bodyPr wrap="square">
            <a:spAutoFit/>
          </a:bodyPr>
          <a:lstStyle/>
          <a:p>
            <a:r>
              <a:rPr lang="zh-CN" altLang="en-US" dirty="0"/>
              <a:t>可维护性</a:t>
            </a:r>
          </a:p>
        </p:txBody>
      </p:sp>
      <p:sp>
        <p:nvSpPr>
          <p:cNvPr id="7" name="矩形 6"/>
          <p:cNvSpPr/>
          <p:nvPr/>
        </p:nvSpPr>
        <p:spPr>
          <a:xfrm>
            <a:off x="5313367" y="1257215"/>
            <a:ext cx="1645227" cy="369332"/>
          </a:xfrm>
          <a:prstGeom prst="rect">
            <a:avLst/>
          </a:prstGeom>
        </p:spPr>
        <p:txBody>
          <a:bodyPr wrap="square">
            <a:spAutoFit/>
          </a:bodyPr>
          <a:lstStyle/>
          <a:p>
            <a:r>
              <a:rPr lang="zh-CN" altLang="en-US" dirty="0"/>
              <a:t>效率</a:t>
            </a:r>
          </a:p>
        </p:txBody>
      </p:sp>
      <p:sp>
        <p:nvSpPr>
          <p:cNvPr id="8" name="矩形 7"/>
          <p:cNvSpPr/>
          <p:nvPr/>
        </p:nvSpPr>
        <p:spPr>
          <a:xfrm>
            <a:off x="6587935" y="1382709"/>
            <a:ext cx="1645227" cy="369332"/>
          </a:xfrm>
          <a:prstGeom prst="rect">
            <a:avLst/>
          </a:prstGeom>
        </p:spPr>
        <p:txBody>
          <a:bodyPr wrap="square">
            <a:spAutoFit/>
          </a:bodyPr>
          <a:lstStyle/>
          <a:p>
            <a:r>
              <a:rPr lang="zh-CN" altLang="en-US" dirty="0"/>
              <a:t>可修改性</a:t>
            </a:r>
          </a:p>
        </p:txBody>
      </p:sp>
      <p:sp>
        <p:nvSpPr>
          <p:cNvPr id="9" name="矩形 8"/>
          <p:cNvSpPr/>
          <p:nvPr/>
        </p:nvSpPr>
        <p:spPr>
          <a:xfrm>
            <a:off x="7410548" y="1921850"/>
            <a:ext cx="1645227" cy="369332"/>
          </a:xfrm>
          <a:prstGeom prst="rect">
            <a:avLst/>
          </a:prstGeom>
        </p:spPr>
        <p:txBody>
          <a:bodyPr wrap="square">
            <a:spAutoFit/>
          </a:bodyPr>
          <a:lstStyle/>
          <a:p>
            <a:r>
              <a:rPr lang="zh-CN" altLang="en-US" dirty="0"/>
              <a:t>可用性</a:t>
            </a:r>
          </a:p>
        </p:txBody>
      </p:sp>
      <p:sp>
        <p:nvSpPr>
          <p:cNvPr id="10" name="矩形 9"/>
          <p:cNvSpPr/>
          <p:nvPr/>
        </p:nvSpPr>
        <p:spPr>
          <a:xfrm>
            <a:off x="7903707" y="2586914"/>
            <a:ext cx="1645227" cy="369332"/>
          </a:xfrm>
          <a:prstGeom prst="rect">
            <a:avLst/>
          </a:prstGeom>
        </p:spPr>
        <p:txBody>
          <a:bodyPr wrap="square">
            <a:spAutoFit/>
          </a:bodyPr>
          <a:lstStyle/>
          <a:p>
            <a:r>
              <a:rPr lang="zh-CN" altLang="en-US" dirty="0"/>
              <a:t>可靠性</a:t>
            </a:r>
          </a:p>
        </p:txBody>
      </p:sp>
      <p:sp>
        <p:nvSpPr>
          <p:cNvPr id="11" name="矩形 10"/>
          <p:cNvSpPr/>
          <p:nvPr/>
        </p:nvSpPr>
        <p:spPr>
          <a:xfrm>
            <a:off x="3690629" y="3732666"/>
            <a:ext cx="1645227" cy="369332"/>
          </a:xfrm>
          <a:prstGeom prst="rect">
            <a:avLst/>
          </a:prstGeom>
        </p:spPr>
        <p:txBody>
          <a:bodyPr wrap="square">
            <a:spAutoFit/>
          </a:bodyPr>
          <a:lstStyle/>
          <a:p>
            <a:r>
              <a:rPr lang="zh-CN" altLang="en-US" dirty="0"/>
              <a:t>可移植性</a:t>
            </a:r>
          </a:p>
        </p:txBody>
      </p:sp>
      <p:sp>
        <p:nvSpPr>
          <p:cNvPr id="12" name="矩形 11"/>
          <p:cNvSpPr/>
          <p:nvPr/>
        </p:nvSpPr>
        <p:spPr>
          <a:xfrm>
            <a:off x="7937410" y="3679802"/>
            <a:ext cx="1645227" cy="369332"/>
          </a:xfrm>
          <a:prstGeom prst="rect">
            <a:avLst/>
          </a:prstGeom>
        </p:spPr>
        <p:txBody>
          <a:bodyPr wrap="square">
            <a:spAutoFit/>
          </a:bodyPr>
          <a:lstStyle/>
          <a:p>
            <a:r>
              <a:rPr lang="zh-CN" altLang="en-US" dirty="0"/>
              <a:t>性能</a:t>
            </a:r>
          </a:p>
        </p:txBody>
      </p:sp>
      <p:sp>
        <p:nvSpPr>
          <p:cNvPr id="13" name="矩形 12"/>
          <p:cNvSpPr/>
          <p:nvPr/>
        </p:nvSpPr>
        <p:spPr>
          <a:xfrm>
            <a:off x="9080111" y="1420274"/>
            <a:ext cx="2961705" cy="1382973"/>
          </a:xfrm>
          <a:prstGeom prst="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solidFill>
                  <a:schemeClr val="tx1"/>
                </a:solidFill>
                <a:latin typeface="华文细黑" panose="02010600040101010101" pitchFamily="2" charset="-122"/>
                <a:ea typeface="华文细黑" panose="02010600040101010101" pitchFamily="2" charset="-122"/>
              </a:rPr>
              <a:t>可修改性：</a:t>
            </a:r>
            <a:r>
              <a:rPr lang="zh-CN" altLang="en-US" dirty="0"/>
              <a:t>是指能够快速地以较高的性能价格比对系统进行变更的能力。</a:t>
            </a:r>
            <a:endParaRPr lang="zh-CN" altLang="en-US" dirty="0">
              <a:solidFill>
                <a:schemeClr val="tx1"/>
              </a:solidFill>
              <a:latin typeface="华文细黑" panose="02010600040101010101" pitchFamily="2" charset="-122"/>
              <a:ea typeface="华文细黑" panose="02010600040101010101" pitchFamily="2" charset="-122"/>
            </a:endParaRPr>
          </a:p>
        </p:txBody>
      </p:sp>
      <p:sp>
        <p:nvSpPr>
          <p:cNvPr id="14" name="矩形 13"/>
          <p:cNvSpPr/>
          <p:nvPr/>
        </p:nvSpPr>
        <p:spPr>
          <a:xfrm>
            <a:off x="9055775" y="3565307"/>
            <a:ext cx="2961705" cy="1382973"/>
          </a:xfrm>
          <a:prstGeom prst="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t>可靠性：软件系统在应用或错误面前，在意外或错误使用的情况下维持软件系统功能特性的基本能力。</a:t>
            </a:r>
            <a:endParaRPr lang="zh-CN" altLang="en-US" dirty="0">
              <a:solidFill>
                <a:schemeClr val="tx1"/>
              </a:solidFill>
              <a:latin typeface="华文细黑" panose="02010600040101010101" pitchFamily="2" charset="-122"/>
              <a:ea typeface="华文细黑" panose="02010600040101010101" pitchFamily="2" charset="-122"/>
            </a:endParaRPr>
          </a:p>
        </p:txBody>
      </p:sp>
      <p:sp>
        <p:nvSpPr>
          <p:cNvPr id="15" name="矩形 14"/>
          <p:cNvSpPr/>
          <p:nvPr/>
        </p:nvSpPr>
        <p:spPr>
          <a:xfrm>
            <a:off x="347971" y="1420274"/>
            <a:ext cx="2961705" cy="1382973"/>
          </a:xfrm>
          <a:prstGeom prst="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t>可维护性：局部修复使故障对架构的负面影响最小化。</a:t>
            </a:r>
            <a:endParaRPr lang="zh-CN" altLang="en-US" dirty="0">
              <a:solidFill>
                <a:schemeClr val="tx1"/>
              </a:solidFill>
              <a:latin typeface="华文细黑" panose="02010600040101010101" pitchFamily="2" charset="-122"/>
              <a:ea typeface="华文细黑" panose="02010600040101010101" pitchFamily="2" charset="-122"/>
            </a:endParaRPr>
          </a:p>
        </p:txBody>
      </p:sp>
      <p:sp>
        <p:nvSpPr>
          <p:cNvPr id="16" name="矩形 15"/>
          <p:cNvSpPr/>
          <p:nvPr/>
        </p:nvSpPr>
        <p:spPr>
          <a:xfrm>
            <a:off x="347971" y="3565307"/>
            <a:ext cx="2961705" cy="1382973"/>
          </a:xfrm>
          <a:prstGeom prst="rect">
            <a:avLst/>
          </a:prstGeom>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zh-CN" altLang="en-US" dirty="0"/>
              <a:t>可移植性：适用于多样的环境（硬件平台、语言、操作系统）。</a:t>
            </a:r>
            <a:endParaRPr lang="zh-CN" altLang="en-US" dirty="0">
              <a:solidFill>
                <a:schemeClr val="tx1"/>
              </a:solidFill>
              <a:latin typeface="华文细黑" panose="02010600040101010101" pitchFamily="2" charset="-122"/>
              <a:ea typeface="华文细黑" panose="02010600040101010101" pitchFamily="2" charset="-122"/>
            </a:endParaRPr>
          </a:p>
        </p:txBody>
      </p:sp>
      <p:grpSp>
        <p:nvGrpSpPr>
          <p:cNvPr id="17" name="组合 16">
            <a:extLst>
              <a:ext uri="{FF2B5EF4-FFF2-40B4-BE49-F238E27FC236}">
                <a16:creationId xmlns:a16="http://schemas.microsoft.com/office/drawing/2014/main" id="{F7D65EA5-849E-4C4F-9802-6C51D9B6C5D1}"/>
              </a:ext>
            </a:extLst>
          </p:cNvPr>
          <p:cNvGrpSpPr/>
          <p:nvPr/>
        </p:nvGrpSpPr>
        <p:grpSpPr>
          <a:xfrm>
            <a:off x="482326" y="6209205"/>
            <a:ext cx="10855492" cy="413910"/>
            <a:chOff x="1447034" y="2730798"/>
            <a:chExt cx="10112606" cy="514470"/>
          </a:xfrm>
        </p:grpSpPr>
        <p:grpSp>
          <p:nvGrpSpPr>
            <p:cNvPr id="18" name="组合 17">
              <a:extLst>
                <a:ext uri="{FF2B5EF4-FFF2-40B4-BE49-F238E27FC236}">
                  <a16:creationId xmlns:a16="http://schemas.microsoft.com/office/drawing/2014/main" id="{3E8D708F-85A0-443F-AD08-2992B3B1F889}"/>
                </a:ext>
              </a:extLst>
            </p:cNvPr>
            <p:cNvGrpSpPr/>
            <p:nvPr/>
          </p:nvGrpSpPr>
          <p:grpSpPr>
            <a:xfrm>
              <a:off x="1447034" y="2836343"/>
              <a:ext cx="10112606" cy="408925"/>
              <a:chOff x="1515788" y="2417569"/>
              <a:chExt cx="10112606" cy="408925"/>
            </a:xfrm>
          </p:grpSpPr>
          <p:sp>
            <p:nvSpPr>
              <p:cNvPr id="21" name="Oval 50">
                <a:extLst>
                  <a:ext uri="{FF2B5EF4-FFF2-40B4-BE49-F238E27FC236}">
                    <a16:creationId xmlns:a16="http://schemas.microsoft.com/office/drawing/2014/main" id="{15BD8FFE-2A51-4261-AF6A-9FBBA074AEE2}"/>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Freeform 23">
                <a:extLst>
                  <a:ext uri="{FF2B5EF4-FFF2-40B4-BE49-F238E27FC236}">
                    <a16:creationId xmlns:a16="http://schemas.microsoft.com/office/drawing/2014/main" id="{2124814C-B3EC-4A21-A76C-D7466E113121}"/>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19" name="直接连接符 68">
              <a:extLst>
                <a:ext uri="{FF2B5EF4-FFF2-40B4-BE49-F238E27FC236}">
                  <a16:creationId xmlns:a16="http://schemas.microsoft.com/office/drawing/2014/main" id="{6A88D987-F8F0-4D97-97B8-6053A8F2D628}"/>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直接连接符 76">
              <a:extLst>
                <a:ext uri="{FF2B5EF4-FFF2-40B4-BE49-F238E27FC236}">
                  <a16:creationId xmlns:a16="http://schemas.microsoft.com/office/drawing/2014/main" id="{CFFC564E-92D0-4BAC-9D8C-72FA6236720C}"/>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761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4943" y="129"/>
            <a:ext cx="10314711" cy="658085"/>
          </a:xfrm>
        </p:spPr>
        <p:txBody>
          <a:bodyPr/>
          <a:lstStyle/>
          <a:p>
            <a:r>
              <a:rPr lang="zh-CN" altLang="en-US" dirty="0"/>
              <a:t>单元测试</a:t>
            </a:r>
            <a:r>
              <a:rPr lang="en-US" altLang="zh-CN" dirty="0"/>
              <a:t>(</a:t>
            </a:r>
            <a:r>
              <a:rPr dirty="0"/>
              <a:t>分析、设计与脚本</a:t>
            </a:r>
            <a:r>
              <a:rPr lang="en-US" altLang="zh-CN" dirty="0"/>
              <a:t>)</a:t>
            </a:r>
          </a:p>
        </p:txBody>
      </p:sp>
      <p:sp>
        <p:nvSpPr>
          <p:cNvPr id="15" name="오른쪽 화살표 55"/>
          <p:cNvSpPr/>
          <p:nvPr>
            <p:custDataLst>
              <p:tags r:id="rId2"/>
            </p:custDataLst>
          </p:nvPr>
        </p:nvSpPr>
        <p:spPr>
          <a:xfrm>
            <a:off x="5480234" y="2087832"/>
            <a:ext cx="528043" cy="589207"/>
          </a:xfrm>
          <a:prstGeom prst="rightArrow">
            <a:avLst>
              <a:gd name="adj1" fmla="val 50000"/>
              <a:gd name="adj2" fmla="val 6393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endParaRPr lang="ko-KR" altLang="en-US">
              <a:solidFill>
                <a:schemeClr val="tx1"/>
              </a:solidFill>
              <a:latin typeface="Arial" panose="020B0604020202090204" pitchFamily="34" charset="0"/>
              <a:sym typeface="Arial" panose="020B0604020202090204" pitchFamily="34" charset="0"/>
            </a:endParaRPr>
          </a:p>
        </p:txBody>
      </p:sp>
      <p:sp>
        <p:nvSpPr>
          <p:cNvPr id="17" name="도넛 86"/>
          <p:cNvSpPr/>
          <p:nvPr>
            <p:custDataLst>
              <p:tags r:id="rId3"/>
            </p:custDataLst>
          </p:nvPr>
        </p:nvSpPr>
        <p:spPr bwMode="auto">
          <a:xfrm>
            <a:off x="3004135" y="1256010"/>
            <a:ext cx="2222269" cy="2218191"/>
          </a:xfrm>
          <a:prstGeom prst="donut">
            <a:avLst>
              <a:gd name="adj" fmla="val 148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dirty="0">
              <a:solidFill>
                <a:prstClr val="black"/>
              </a:solidFill>
              <a:latin typeface="Arial" panose="020B0604020202090204" pitchFamily="34" charset="0"/>
              <a:sym typeface="Arial" panose="020B0604020202090204" pitchFamily="34" charset="0"/>
            </a:endParaRPr>
          </a:p>
        </p:txBody>
      </p:sp>
      <p:sp>
        <p:nvSpPr>
          <p:cNvPr id="18" name="TextBox 13"/>
          <p:cNvSpPr txBox="1"/>
          <p:nvPr>
            <p:custDataLst>
              <p:tags r:id="rId4"/>
            </p:custDataLst>
          </p:nvPr>
        </p:nvSpPr>
        <p:spPr>
          <a:xfrm>
            <a:off x="3399249" y="1760389"/>
            <a:ext cx="1432041" cy="1244090"/>
          </a:xfrm>
          <a:prstGeom prst="rect">
            <a:avLst/>
          </a:prstGeom>
          <a:noFill/>
        </p:spPr>
        <p:txBody>
          <a:bodyPr lIns="91440" tIns="45720" rIns="91440" bIns="4572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lvl="0" indent="0" algn="ctr">
              <a:lnSpc>
                <a:spcPct val="120000"/>
              </a:lnSpc>
              <a:spcBef>
                <a:spcPts val="0"/>
              </a:spcBef>
              <a:spcAft>
                <a:spcPts val="800"/>
              </a:spcAft>
              <a:buSzPct val="100000"/>
              <a:buNone/>
            </a:pPr>
            <a:r>
              <a:rPr lang="zh-CN" altLang="en-US" sz="1800" spc="100" dirty="0">
                <a:solidFill>
                  <a:schemeClr val="tx1">
                    <a:lumMod val="75000"/>
                    <a:lumOff val="25000"/>
                  </a:schemeClr>
                </a:solidFill>
                <a:latin typeface="Arial" panose="020B0604020202090204" pitchFamily="34" charset="0"/>
              </a:rPr>
              <a:t>单元测试的相关概念</a:t>
            </a:r>
          </a:p>
        </p:txBody>
      </p:sp>
      <p:sp>
        <p:nvSpPr>
          <p:cNvPr id="22" name="도넛 86"/>
          <p:cNvSpPr/>
          <p:nvPr>
            <p:custDataLst>
              <p:tags r:id="rId5"/>
            </p:custDataLst>
          </p:nvPr>
        </p:nvSpPr>
        <p:spPr bwMode="auto">
          <a:xfrm>
            <a:off x="6161184" y="1256010"/>
            <a:ext cx="2222269" cy="2218191"/>
          </a:xfrm>
          <a:prstGeom prst="donut">
            <a:avLst>
              <a:gd name="adj" fmla="val 148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dirty="0">
              <a:solidFill>
                <a:prstClr val="black"/>
              </a:solidFill>
              <a:latin typeface="Arial" panose="020B0604020202090204" pitchFamily="34" charset="0"/>
              <a:sym typeface="Arial" panose="020B0604020202090204" pitchFamily="34" charset="0"/>
            </a:endParaRPr>
          </a:p>
        </p:txBody>
      </p:sp>
      <p:sp>
        <p:nvSpPr>
          <p:cNvPr id="23" name="TextBox 13"/>
          <p:cNvSpPr txBox="1"/>
          <p:nvPr>
            <p:custDataLst>
              <p:tags r:id="rId6"/>
            </p:custDataLst>
          </p:nvPr>
        </p:nvSpPr>
        <p:spPr>
          <a:xfrm>
            <a:off x="6556298" y="1760389"/>
            <a:ext cx="1432041" cy="1244090"/>
          </a:xfrm>
          <a:prstGeom prst="rect">
            <a:avLst/>
          </a:prstGeom>
          <a:noFill/>
        </p:spPr>
        <p:txBody>
          <a:bodyPr lIns="91440" tIns="45720" rIns="91440" bIns="4572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lvl="0" indent="0" algn="ctr">
              <a:lnSpc>
                <a:spcPct val="120000"/>
              </a:lnSpc>
              <a:spcBef>
                <a:spcPts val="0"/>
              </a:spcBef>
              <a:spcAft>
                <a:spcPts val="800"/>
              </a:spcAft>
              <a:buSzPct val="100000"/>
              <a:buNone/>
            </a:pPr>
            <a:r>
              <a:rPr lang="zh-CN" altLang="en-US" sz="1800" spc="100" dirty="0">
                <a:solidFill>
                  <a:schemeClr val="tx1">
                    <a:lumMod val="75000"/>
                    <a:lumOff val="25000"/>
                  </a:schemeClr>
                </a:solidFill>
                <a:latin typeface="Arial" panose="020B0604020202090204" pitchFamily="34" charset="0"/>
              </a:rPr>
              <a:t>单元测试的相关方法</a:t>
            </a:r>
          </a:p>
        </p:txBody>
      </p:sp>
      <p:sp>
        <p:nvSpPr>
          <p:cNvPr id="26" name="도넛 86"/>
          <p:cNvSpPr/>
          <p:nvPr>
            <p:custDataLst>
              <p:tags r:id="rId7"/>
            </p:custDataLst>
          </p:nvPr>
        </p:nvSpPr>
        <p:spPr bwMode="auto">
          <a:xfrm>
            <a:off x="4582659" y="4119928"/>
            <a:ext cx="2222269" cy="2218191"/>
          </a:xfrm>
          <a:prstGeom prst="donut">
            <a:avLst>
              <a:gd name="adj" fmla="val 148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dirty="0">
              <a:solidFill>
                <a:prstClr val="black"/>
              </a:solidFill>
              <a:latin typeface="Arial" panose="020B0604020202090204" pitchFamily="34" charset="0"/>
              <a:sym typeface="Arial" panose="020B0604020202090204" pitchFamily="34" charset="0"/>
            </a:endParaRPr>
          </a:p>
        </p:txBody>
      </p:sp>
      <p:sp>
        <p:nvSpPr>
          <p:cNvPr id="29" name="TextBox 13"/>
          <p:cNvSpPr txBox="1"/>
          <p:nvPr>
            <p:custDataLst>
              <p:tags r:id="rId8"/>
            </p:custDataLst>
          </p:nvPr>
        </p:nvSpPr>
        <p:spPr>
          <a:xfrm>
            <a:off x="4977773" y="4624307"/>
            <a:ext cx="1432041" cy="1244090"/>
          </a:xfrm>
          <a:prstGeom prst="rect">
            <a:avLst/>
          </a:prstGeom>
          <a:noFill/>
        </p:spPr>
        <p:txBody>
          <a:bodyPr lIns="91440" tIns="45720" rIns="91440" bIns="4572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lvl="0" indent="0" algn="ctr">
              <a:lnSpc>
                <a:spcPct val="120000"/>
              </a:lnSpc>
              <a:spcBef>
                <a:spcPts val="0"/>
              </a:spcBef>
              <a:spcAft>
                <a:spcPts val="800"/>
              </a:spcAft>
              <a:buSzPct val="100000"/>
              <a:buNone/>
            </a:pPr>
            <a:r>
              <a:rPr lang="zh-CN" altLang="en-US" sz="1800" spc="120" dirty="0">
                <a:solidFill>
                  <a:schemeClr val="tx1">
                    <a:lumMod val="75000"/>
                    <a:lumOff val="25000"/>
                  </a:schemeClr>
                </a:solidFill>
                <a:latin typeface="Arial" panose="020B0604020202090204" pitchFamily="34" charset="0"/>
              </a:rPr>
              <a:t>单元测试构造技术</a:t>
            </a:r>
          </a:p>
        </p:txBody>
      </p:sp>
      <p:sp>
        <p:nvSpPr>
          <p:cNvPr id="31" name="오른쪽 화살표 72"/>
          <p:cNvSpPr/>
          <p:nvPr>
            <p:custDataLst>
              <p:tags r:id="rId9"/>
            </p:custDataLst>
          </p:nvPr>
        </p:nvSpPr>
        <p:spPr>
          <a:xfrm rot="7200000">
            <a:off x="6264887" y="3517868"/>
            <a:ext cx="528043" cy="587168"/>
          </a:xfrm>
          <a:prstGeom prst="rightArrow">
            <a:avLst>
              <a:gd name="adj1" fmla="val 50000"/>
              <a:gd name="adj2" fmla="val 6393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solidFill>
                <a:prstClr val="white"/>
              </a:solidFill>
              <a:latin typeface="Arial" panose="020B0604020202090204" pitchFamily="34" charset="0"/>
              <a:sym typeface="Arial" panose="020B0604020202090204" pitchFamily="34" charset="0"/>
            </a:endParaRPr>
          </a:p>
        </p:txBody>
      </p:sp>
      <p:sp>
        <p:nvSpPr>
          <p:cNvPr id="38" name="오른쪽 화살표 72"/>
          <p:cNvSpPr/>
          <p:nvPr>
            <p:custDataLst>
              <p:tags r:id="rId10"/>
            </p:custDataLst>
          </p:nvPr>
        </p:nvSpPr>
        <p:spPr>
          <a:xfrm rot="14400000" flipV="1">
            <a:off x="4612222" y="3493402"/>
            <a:ext cx="528043" cy="587168"/>
          </a:xfrm>
          <a:prstGeom prst="rightArrow">
            <a:avLst>
              <a:gd name="adj1" fmla="val 50000"/>
              <a:gd name="adj2" fmla="val 6393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solidFill>
                <a:prstClr val="white"/>
              </a:solidFill>
              <a:latin typeface="Arial" panose="020B0604020202090204" pitchFamily="34" charset="0"/>
              <a:sym typeface="Arial" panose="020B0604020202090204" pitchFamily="34" charset="0"/>
            </a:endParaRPr>
          </a:p>
        </p:txBody>
      </p:sp>
      <p:grpSp>
        <p:nvGrpSpPr>
          <p:cNvPr id="12" name="组合 11">
            <a:extLst>
              <a:ext uri="{FF2B5EF4-FFF2-40B4-BE49-F238E27FC236}">
                <a16:creationId xmlns:a16="http://schemas.microsoft.com/office/drawing/2014/main" id="{8A40EFC6-6F51-44FE-87F9-286C53845135}"/>
              </a:ext>
            </a:extLst>
          </p:cNvPr>
          <p:cNvGrpSpPr/>
          <p:nvPr/>
        </p:nvGrpSpPr>
        <p:grpSpPr>
          <a:xfrm>
            <a:off x="482326" y="6209205"/>
            <a:ext cx="10855492" cy="413910"/>
            <a:chOff x="1447034" y="2730798"/>
            <a:chExt cx="10112606" cy="514470"/>
          </a:xfrm>
        </p:grpSpPr>
        <p:grpSp>
          <p:nvGrpSpPr>
            <p:cNvPr id="13" name="组合 12">
              <a:extLst>
                <a:ext uri="{FF2B5EF4-FFF2-40B4-BE49-F238E27FC236}">
                  <a16:creationId xmlns:a16="http://schemas.microsoft.com/office/drawing/2014/main" id="{6F258B5F-83EA-424E-9BA1-A1EF5564C913}"/>
                </a:ext>
              </a:extLst>
            </p:cNvPr>
            <p:cNvGrpSpPr/>
            <p:nvPr/>
          </p:nvGrpSpPr>
          <p:grpSpPr>
            <a:xfrm>
              <a:off x="1447034" y="2836343"/>
              <a:ext cx="10112606" cy="408925"/>
              <a:chOff x="1515788" y="2417569"/>
              <a:chExt cx="10112606" cy="408925"/>
            </a:xfrm>
          </p:grpSpPr>
          <p:sp>
            <p:nvSpPr>
              <p:cNvPr id="19" name="Oval 50">
                <a:extLst>
                  <a:ext uri="{FF2B5EF4-FFF2-40B4-BE49-F238E27FC236}">
                    <a16:creationId xmlns:a16="http://schemas.microsoft.com/office/drawing/2014/main" id="{7A030C7F-CC87-4EFB-9F13-9ECDE19AE22B}"/>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Freeform 23">
                <a:extLst>
                  <a:ext uri="{FF2B5EF4-FFF2-40B4-BE49-F238E27FC236}">
                    <a16:creationId xmlns:a16="http://schemas.microsoft.com/office/drawing/2014/main" id="{67C2D7FB-9A05-4939-BA08-E8EF87107E4D}"/>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14" name="直接连接符 68">
              <a:extLst>
                <a:ext uri="{FF2B5EF4-FFF2-40B4-BE49-F238E27FC236}">
                  <a16:creationId xmlns:a16="http://schemas.microsoft.com/office/drawing/2014/main" id="{08415F77-AF92-41B5-ACC2-C44665861846}"/>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直接连接符 76">
              <a:extLst>
                <a:ext uri="{FF2B5EF4-FFF2-40B4-BE49-F238E27FC236}">
                  <a16:creationId xmlns:a16="http://schemas.microsoft.com/office/drawing/2014/main" id="{E3DC176F-6E73-4128-9F91-FA3189A94C96}"/>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4943" y="129"/>
            <a:ext cx="10314711" cy="658085"/>
          </a:xfrm>
        </p:spPr>
        <p:txBody>
          <a:bodyPr/>
          <a:lstStyle/>
          <a:p>
            <a:r>
              <a:rPr lang="zh-CN" altLang="en-US" dirty="0"/>
              <a:t>单元测试</a:t>
            </a:r>
            <a:r>
              <a:rPr lang="en-US" altLang="zh-CN" dirty="0"/>
              <a:t>(</a:t>
            </a:r>
            <a:r>
              <a:rPr dirty="0"/>
              <a:t>分析、设计与脚本</a:t>
            </a:r>
            <a:r>
              <a:rPr lang="en-US" altLang="zh-CN" dirty="0"/>
              <a:t>)</a:t>
            </a:r>
          </a:p>
        </p:txBody>
      </p:sp>
      <p:pic>
        <p:nvPicPr>
          <p:cNvPr id="3" name="图片 2" descr="截屏2021-10-19 下午2.56.30"/>
          <p:cNvPicPr>
            <a:picLocks noChangeAspect="1"/>
          </p:cNvPicPr>
          <p:nvPr>
            <p:custDataLst>
              <p:tags r:id="rId2"/>
            </p:custDataLst>
          </p:nvPr>
        </p:nvPicPr>
        <p:blipFill>
          <a:blip r:embed="rId6"/>
          <a:stretch>
            <a:fillRect/>
          </a:stretch>
        </p:blipFill>
        <p:spPr>
          <a:xfrm>
            <a:off x="969010" y="1014730"/>
            <a:ext cx="10058400" cy="5442585"/>
          </a:xfrm>
          <a:prstGeom prst="rect">
            <a:avLst/>
          </a:prstGeom>
        </p:spPr>
      </p:pic>
      <p:pic>
        <p:nvPicPr>
          <p:cNvPr id="4" name="图片 3" descr="截屏2021-10-19 下午2.56.30">
            <a:extLst>
              <a:ext uri="{FF2B5EF4-FFF2-40B4-BE49-F238E27FC236}">
                <a16:creationId xmlns:a16="http://schemas.microsoft.com/office/drawing/2014/main" id="{D92400AF-E5D0-40FF-BCF0-9F639F718EAC}"/>
              </a:ext>
            </a:extLst>
          </p:cNvPr>
          <p:cNvPicPr>
            <a:picLocks noChangeAspect="1"/>
          </p:cNvPicPr>
          <p:nvPr>
            <p:custDataLst>
              <p:tags r:id="rId3"/>
            </p:custDataLst>
          </p:nvPr>
        </p:nvPicPr>
        <p:blipFill>
          <a:blip r:embed="rId6"/>
          <a:stretch>
            <a:fillRect/>
          </a:stretch>
        </p:blipFill>
        <p:spPr>
          <a:xfrm>
            <a:off x="1066800" y="1014730"/>
            <a:ext cx="10058400" cy="5442585"/>
          </a:xfrm>
          <a:prstGeom prst="rect">
            <a:avLst/>
          </a:prstGeom>
        </p:spPr>
      </p:pic>
      <p:grpSp>
        <p:nvGrpSpPr>
          <p:cNvPr id="5" name="组合 4">
            <a:extLst>
              <a:ext uri="{FF2B5EF4-FFF2-40B4-BE49-F238E27FC236}">
                <a16:creationId xmlns:a16="http://schemas.microsoft.com/office/drawing/2014/main" id="{4B075A83-38BB-4BB5-94F2-68432F811676}"/>
              </a:ext>
            </a:extLst>
          </p:cNvPr>
          <p:cNvGrpSpPr/>
          <p:nvPr/>
        </p:nvGrpSpPr>
        <p:grpSpPr>
          <a:xfrm>
            <a:off x="482326" y="6209205"/>
            <a:ext cx="10855492" cy="413910"/>
            <a:chOff x="1447034" y="2730798"/>
            <a:chExt cx="10112606" cy="514470"/>
          </a:xfrm>
        </p:grpSpPr>
        <p:grpSp>
          <p:nvGrpSpPr>
            <p:cNvPr id="6" name="组合 5">
              <a:extLst>
                <a:ext uri="{FF2B5EF4-FFF2-40B4-BE49-F238E27FC236}">
                  <a16:creationId xmlns:a16="http://schemas.microsoft.com/office/drawing/2014/main" id="{91DFE803-F90D-422D-A817-42BAA9A5DD94}"/>
                </a:ext>
              </a:extLst>
            </p:cNvPr>
            <p:cNvGrpSpPr/>
            <p:nvPr/>
          </p:nvGrpSpPr>
          <p:grpSpPr>
            <a:xfrm>
              <a:off x="1447034" y="2836343"/>
              <a:ext cx="10112606" cy="408925"/>
              <a:chOff x="1515788" y="2417569"/>
              <a:chExt cx="10112606" cy="408925"/>
            </a:xfrm>
          </p:grpSpPr>
          <p:sp>
            <p:nvSpPr>
              <p:cNvPr id="9" name="Oval 50">
                <a:extLst>
                  <a:ext uri="{FF2B5EF4-FFF2-40B4-BE49-F238E27FC236}">
                    <a16:creationId xmlns:a16="http://schemas.microsoft.com/office/drawing/2014/main" id="{680CB43F-8F3A-414C-967F-34958FA520F3}"/>
                  </a:ext>
                </a:extLst>
              </p:cNvPr>
              <p:cNvSpPr>
                <a:spLocks noChangeAspect="1" noChangeArrowheads="1"/>
              </p:cNvSpPr>
              <p:nvPr/>
            </p:nvSpPr>
            <p:spPr bwMode="auto">
              <a:xfrm>
                <a:off x="1767387" y="2417569"/>
                <a:ext cx="9609407" cy="291731"/>
              </a:xfrm>
              <a:prstGeom prst="ellipse">
                <a:avLst/>
              </a:prstGeom>
              <a:gradFill flip="none" rotWithShape="1">
                <a:gsLst>
                  <a:gs pos="0">
                    <a:srgbClr val="C00000"/>
                  </a:gs>
                  <a:gs pos="70000">
                    <a:srgbClr val="C00000">
                      <a:alpha val="0"/>
                      <a:lumMod val="50000"/>
                    </a:srgbClr>
                  </a:gs>
                </a:gsLst>
                <a:lin ang="16200000" scaled="1"/>
                <a:tileRect/>
              </a:gradFill>
              <a:ln w="101600" cap="flat" cmpd="sng" algn="ctr">
                <a:gradFill>
                  <a:gsLst>
                    <a:gs pos="53000">
                      <a:srgbClr val="C00000">
                        <a:alpha val="0"/>
                      </a:srgbClr>
                    </a:gs>
                    <a:gs pos="100000">
                      <a:srgbClr val="DAE3F3"/>
                    </a:gs>
                  </a:gsLst>
                  <a:lin ang="5400000" scaled="1"/>
                </a:gradFill>
                <a:prstDash val="solid"/>
                <a:miter lim="800000"/>
              </a:ln>
              <a:effectLst/>
              <a:scene3d>
                <a:camera prst="obliqueTopLeft"/>
                <a:lightRig rig="threePt" dir="t"/>
              </a:scene3d>
              <a:sp3d extrusionH="838200">
                <a:contourClr>
                  <a:schemeClr val="bg1"/>
                </a:contourClr>
              </a:sp3d>
            </p:spPr>
            <p:txBody>
              <a:bodyPr lIns="44229" tIns="22114" rIns="44229" bIns="22114" anchor="ctr"/>
              <a:lstStyle/>
              <a:p>
                <a:pPr marL="165735" indent="-165735" algn="ctr" defTabSz="442595">
                  <a:tabLst>
                    <a:tab pos="115570" algn="l"/>
                  </a:tabLst>
                  <a:defRPr/>
                </a:pPr>
                <a:endParaRPr lang="zh-CN" altLang="en-US" sz="870" kern="0" spc="24"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Freeform 23">
                <a:extLst>
                  <a:ext uri="{FF2B5EF4-FFF2-40B4-BE49-F238E27FC236}">
                    <a16:creationId xmlns:a16="http://schemas.microsoft.com/office/drawing/2014/main" id="{F325007F-D79E-474C-A6CA-CBA17122BAB4}"/>
                  </a:ext>
                </a:extLst>
              </p:cNvPr>
              <p:cNvSpPr/>
              <p:nvPr/>
            </p:nvSpPr>
            <p:spPr bwMode="auto">
              <a:xfrm>
                <a:off x="1515788" y="2463300"/>
                <a:ext cx="10112606" cy="363194"/>
              </a:xfrm>
              <a:custGeom>
                <a:avLst/>
                <a:gdLst/>
                <a:ahLst/>
                <a:cxnLst>
                  <a:cxn ang="0">
                    <a:pos x="2278" y="50"/>
                  </a:cxn>
                  <a:cxn ang="0">
                    <a:pos x="3181" y="497"/>
                  </a:cxn>
                  <a:cxn ang="0">
                    <a:pos x="1602" y="980"/>
                  </a:cxn>
                  <a:cxn ang="0">
                    <a:pos x="356" y="793"/>
                  </a:cxn>
                  <a:cxn ang="0">
                    <a:pos x="23" y="497"/>
                  </a:cxn>
                  <a:cxn ang="0">
                    <a:pos x="1560" y="4"/>
                  </a:cxn>
                  <a:cxn ang="0">
                    <a:pos x="1744" y="2"/>
                  </a:cxn>
                  <a:cxn ang="0">
                    <a:pos x="1600" y="0"/>
                  </a:cxn>
                  <a:cxn ang="0">
                    <a:pos x="0" y="504"/>
                  </a:cxn>
                  <a:cxn ang="0">
                    <a:pos x="1600" y="1008"/>
                  </a:cxn>
                  <a:cxn ang="0">
                    <a:pos x="3200" y="504"/>
                  </a:cxn>
                  <a:cxn ang="0">
                    <a:pos x="2224" y="40"/>
                  </a:cxn>
                  <a:cxn ang="0">
                    <a:pos x="2278" y="50"/>
                  </a:cxn>
                </a:cxnLst>
                <a:rect l="0" t="0" r="r" b="b"/>
                <a:pathLst>
                  <a:path w="3200" h="1008">
                    <a:moveTo>
                      <a:pt x="2278" y="50"/>
                    </a:moveTo>
                    <a:cubicBezTo>
                      <a:pt x="2827" y="145"/>
                      <a:pt x="3174" y="305"/>
                      <a:pt x="3181" y="497"/>
                    </a:cubicBezTo>
                    <a:cubicBezTo>
                      <a:pt x="3190" y="764"/>
                      <a:pt x="2509" y="984"/>
                      <a:pt x="1602" y="980"/>
                    </a:cubicBezTo>
                    <a:cubicBezTo>
                      <a:pt x="1084" y="977"/>
                      <a:pt x="640" y="901"/>
                      <a:pt x="356" y="793"/>
                    </a:cubicBezTo>
                    <a:cubicBezTo>
                      <a:pt x="133" y="707"/>
                      <a:pt x="8" y="589"/>
                      <a:pt x="23" y="497"/>
                    </a:cubicBezTo>
                    <a:cubicBezTo>
                      <a:pt x="70" y="224"/>
                      <a:pt x="719" y="16"/>
                      <a:pt x="1560" y="4"/>
                    </a:cubicBezTo>
                    <a:cubicBezTo>
                      <a:pt x="1672" y="2"/>
                      <a:pt x="1807" y="4"/>
                      <a:pt x="1744" y="2"/>
                    </a:cubicBezTo>
                    <a:cubicBezTo>
                      <a:pt x="1696" y="1"/>
                      <a:pt x="1648" y="0"/>
                      <a:pt x="1600" y="0"/>
                    </a:cubicBezTo>
                    <a:cubicBezTo>
                      <a:pt x="716" y="0"/>
                      <a:pt x="0" y="226"/>
                      <a:pt x="0" y="504"/>
                    </a:cubicBezTo>
                    <a:cubicBezTo>
                      <a:pt x="0" y="782"/>
                      <a:pt x="716" y="1008"/>
                      <a:pt x="1600" y="1008"/>
                    </a:cubicBezTo>
                    <a:cubicBezTo>
                      <a:pt x="2484" y="1008"/>
                      <a:pt x="3200" y="782"/>
                      <a:pt x="3200" y="504"/>
                    </a:cubicBezTo>
                    <a:cubicBezTo>
                      <a:pt x="3200" y="295"/>
                      <a:pt x="2798" y="116"/>
                      <a:pt x="2224" y="40"/>
                    </a:cubicBezTo>
                    <a:cubicBezTo>
                      <a:pt x="2162" y="32"/>
                      <a:pt x="2201" y="37"/>
                      <a:pt x="2278" y="50"/>
                    </a:cubicBezTo>
                    <a:close/>
                  </a:path>
                </a:pathLst>
              </a:custGeom>
              <a:gradFill flip="none" rotWithShape="1">
                <a:gsLst>
                  <a:gs pos="0">
                    <a:srgbClr val="E03030"/>
                  </a:gs>
                  <a:gs pos="87000">
                    <a:srgbClr val="C00000">
                      <a:alpha val="0"/>
                      <a:lumMod val="50000"/>
                    </a:srgbClr>
                  </a:gs>
                </a:gsLst>
                <a:lin ang="16200000" scaled="1"/>
                <a:tileRect/>
              </a:gradFill>
              <a:ln w="25400" cap="flat" cmpd="sng" algn="ctr">
                <a:gradFill>
                  <a:gsLst>
                    <a:gs pos="48000">
                      <a:schemeClr val="accent1">
                        <a:alpha val="0"/>
                      </a:schemeClr>
                    </a:gs>
                    <a:gs pos="100000">
                      <a:schemeClr val="accent1">
                        <a:lumMod val="60000"/>
                        <a:lumOff val="40000"/>
                        <a:alpha val="4000"/>
                      </a:schemeClr>
                    </a:gs>
                  </a:gsLst>
                  <a:lin ang="5400000" scaled="1"/>
                </a:gradFill>
                <a:prstDash val="solid"/>
                <a:miter lim="800000"/>
              </a:ln>
              <a:effectLst/>
            </p:spPr>
            <p:txBody>
              <a:bodyPr lIns="44229" tIns="22114" rIns="44229" bIns="22114" anchor="ctr"/>
              <a:lstStyle/>
              <a:p>
                <a:pPr marL="165735" indent="-165735" algn="ctr" defTabSz="442595">
                  <a:tabLst>
                    <a:tab pos="115570" algn="l"/>
                  </a:tabLst>
                </a:pPr>
                <a:endParaRPr lang="zh-CN" altLang="en-US" sz="870" kern="0" spc="24">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7" name="直接连接符 68">
              <a:extLst>
                <a:ext uri="{FF2B5EF4-FFF2-40B4-BE49-F238E27FC236}">
                  <a16:creationId xmlns:a16="http://schemas.microsoft.com/office/drawing/2014/main" id="{B2C3E52F-4241-41E1-B62C-946D40301273}"/>
                </a:ext>
              </a:extLst>
            </p:cNvPr>
            <p:cNvCxnSpPr/>
            <p:nvPr/>
          </p:nvCxnSpPr>
          <p:spPr>
            <a:xfrm>
              <a:off x="1954157" y="2735066"/>
              <a:ext cx="1880942" cy="0"/>
            </a:xfrm>
            <a:prstGeom prst="line">
              <a:avLst/>
            </a:prstGeom>
            <a:ln w="19050" cap="rnd">
              <a:gradFill flip="none" rotWithShape="1">
                <a:gsLst>
                  <a:gs pos="0">
                    <a:srgbClr val="C00000"/>
                  </a:gs>
                  <a:gs pos="100000">
                    <a:schemeClr val="bg1"/>
                  </a:gs>
                </a:gsLst>
                <a:lin ang="10800000" scaled="1"/>
                <a:tileRect/>
              </a:gradFill>
              <a:round/>
            </a:ln>
          </p:spPr>
          <p:style>
            <a:lnRef idx="1">
              <a:schemeClr val="accent1"/>
            </a:lnRef>
            <a:fillRef idx="0">
              <a:schemeClr val="accent1"/>
            </a:fillRef>
            <a:effectRef idx="0">
              <a:schemeClr val="accent1"/>
            </a:effectRef>
            <a:fontRef idx="minor">
              <a:schemeClr val="tx1"/>
            </a:fontRef>
          </p:style>
        </p:cxnSp>
        <p:cxnSp>
          <p:nvCxnSpPr>
            <p:cNvPr id="8" name="直接连接符 76">
              <a:extLst>
                <a:ext uri="{FF2B5EF4-FFF2-40B4-BE49-F238E27FC236}">
                  <a16:creationId xmlns:a16="http://schemas.microsoft.com/office/drawing/2014/main" id="{C59A2382-B638-4907-951F-7C5FD960D3E3}"/>
                </a:ext>
              </a:extLst>
            </p:cNvPr>
            <p:cNvCxnSpPr/>
            <p:nvPr/>
          </p:nvCxnSpPr>
          <p:spPr>
            <a:xfrm flipH="1">
              <a:off x="9245307" y="2730798"/>
              <a:ext cx="1880942" cy="0"/>
            </a:xfrm>
            <a:prstGeom prst="line">
              <a:avLst/>
            </a:prstGeom>
            <a:ln w="19050" cap="rnd">
              <a:gradFill flip="none" rotWithShape="1">
                <a:gsLst>
                  <a:gs pos="0">
                    <a:schemeClr val="bg1">
                      <a:alpha val="47000"/>
                    </a:schemeClr>
                  </a:gs>
                  <a:gs pos="100000">
                    <a:srgbClr val="C00000"/>
                  </a:gs>
                </a:gsLst>
                <a:lin ang="0" scaled="1"/>
                <a:tileRect/>
              </a:gra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OLD_SHAPE_ID" val="2"/>
  <p:tag name="REFSHAPE" val="10555317499020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168835_1*q_i*1_2"/>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MH_OLD_SHAPE_ID" val="2"/>
  <p:tag name="REFSHAPE" val="105553175838552"/>
</p:tagLst>
</file>

<file path=ppt/tags/tag12.xml><?xml version="1.0" encoding="utf-8"?>
<p:tagLst xmlns:a="http://schemas.openxmlformats.org/drawingml/2006/main" xmlns:r="http://schemas.openxmlformats.org/officeDocument/2006/relationships" xmlns:p="http://schemas.openxmlformats.org/presentationml/2006/main">
  <p:tag name="MH_OLD_SHAPE_ID" val="3"/>
  <p:tag name="REFSHAPE" val="105553175784248"/>
</p:tagLst>
</file>

<file path=ppt/tags/tag13.xml><?xml version="1.0" encoding="utf-8"?>
<p:tagLst xmlns:a="http://schemas.openxmlformats.org/drawingml/2006/main" xmlns:r="http://schemas.openxmlformats.org/officeDocument/2006/relationships" xmlns:p="http://schemas.openxmlformats.org/presentationml/2006/main">
  <p:tag name="MH_OLD_SHAPE_ID" val="3"/>
  <p:tag name="REFSHAPE" val="10555317578424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168835_1*q_i*1_3"/>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168835_1*q_h_i*1_1_1"/>
  <p:tag name="KSO_WM_TEMPLATE_CATEGORY" val="diagram"/>
  <p:tag name="KSO_WM_TEMPLATE_INDEX" val="2016883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68835_1*q_h_f*1_1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168835_1*q_h_i*1_2_1"/>
  <p:tag name="KSO_WM_TEMPLATE_CATEGORY" val="diagram"/>
  <p:tag name="KSO_WM_TEMPLATE_INDEX" val="2016883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168835_1*q_h_f*1_2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168835_1*q_h_i*1_3_1"/>
  <p:tag name="KSO_WM_TEMPLATE_CATEGORY" val="diagram"/>
  <p:tag name="KSO_WM_TEMPLATE_INDEX" val="2016883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168835_1*q_h_f*1_3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68835_1*q_i*1_1"/>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USESOURCEFORMAT_APPLY" val="1"/>
</p:tagLst>
</file>

<file path=ppt/theme/theme1.xml><?xml version="1.0" encoding="utf-8"?>
<a:theme xmlns:a="http://schemas.openxmlformats.org/drawingml/2006/main" name="11_CT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89996" tIns="46798" rIns="89996" bIns="46798" rtlCol="0" anchor="ctr">
        <a:noAutofit/>
      </a:bodyPr>
      <a:lstStyle>
        <a:defPPr algn="ctr">
          <a:defRPr dirty="0">
            <a:solidFill>
              <a:srgbClr val="FF0000"/>
            </a:solidFill>
            <a:latin typeface="华文细黑" panose="02010600040101010101" pitchFamily="2" charset="-122"/>
            <a:ea typeface="华文细黑" panose="02010600040101010101" pitchFamily="2" charset="-122"/>
          </a:defRPr>
        </a:defPPr>
      </a:lstStyle>
      <a:style>
        <a:lnRef idx="1">
          <a:schemeClr val="accent1"/>
        </a:lnRef>
        <a:fillRef idx="2">
          <a:schemeClr val="accent1"/>
        </a:fillRef>
        <a:effectRef idx="1">
          <a:schemeClr val="accent1"/>
        </a:effectRef>
        <a:fontRef idx="minor">
          <a:schemeClr val="dk1"/>
        </a:fontRef>
      </a:style>
    </a:spDef>
    <a:txDef>
      <a:spPr bwMode="auto">
        <a:noFill/>
        <a:ln w="12700">
          <a:noFill/>
          <a:miter lim="800000"/>
        </a:ln>
      </a:spPr>
      <a:bodyPr wrap="square" lIns="89996" tIns="46798" rIns="89996" bIns="46798" rtlCol="0" anchor="t">
        <a:spAutoFit/>
      </a:bodyPr>
      <a:lstStyle>
        <a:defPPr>
          <a:defRPr dirty="0" smtClean="0">
            <a:latin typeface="华文细黑" panose="02010600040101010101" pitchFamily="2" charset="-122"/>
            <a:ea typeface="华文细黑" panose="02010600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1181</Words>
  <Application>Microsoft Office PowerPoint</Application>
  <PresentationFormat>宽屏</PresentationFormat>
  <Paragraphs>139</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黑体</vt:lpstr>
      <vt:lpstr>华文仿宋</vt:lpstr>
      <vt:lpstr>华文楷体</vt:lpstr>
      <vt:lpstr>华文细黑</vt:lpstr>
      <vt:lpstr>微软雅黑</vt:lpstr>
      <vt:lpstr>Arial</vt:lpstr>
      <vt:lpstr>Calibri</vt:lpstr>
      <vt:lpstr>Wingdings</vt:lpstr>
      <vt:lpstr>11_CT主题</vt:lpstr>
      <vt:lpstr>PowerPoint 演示文稿</vt:lpstr>
      <vt:lpstr>需求的定义？</vt:lpstr>
      <vt:lpstr>需求的分析</vt:lpstr>
      <vt:lpstr>需求分析的应用</vt:lpstr>
      <vt:lpstr>架构——设计视角与设计视图</vt:lpstr>
      <vt:lpstr>架构设计分析</vt:lpstr>
      <vt:lpstr>架构——质量属性</vt:lpstr>
      <vt:lpstr>单元测试(分析、设计与脚本)</vt:lpstr>
      <vt:lpstr>单元测试(分析、设计与脚本)</vt:lpstr>
      <vt:lpstr>单元测试与测试驱动开发</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pansx1995@163.com</dc:creator>
  <cp:lastModifiedBy>阿 西</cp:lastModifiedBy>
  <cp:revision>896</cp:revision>
  <dcterms:created xsi:type="dcterms:W3CDTF">2021-09-13T06:39:43Z</dcterms:created>
  <dcterms:modified xsi:type="dcterms:W3CDTF">2021-10-19T07:26:02Z</dcterms:modified>
</cp:coreProperties>
</file>