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68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18B6F-B047-4C3E-9094-2F96B235257A}" type="datetimeFigureOut">
              <a:rPr lang="hr-HR" smtClean="0"/>
              <a:t>6.2.2020.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B820-8A0F-4F15-B317-09D6E252FD9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43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601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97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B820-8A0F-4F15-B317-09D6E252FD9B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0251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Uredite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FFBBB51-CC96-4AB7-8376-7BB8C90735B8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604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B379-B06A-4E15-985D-5894084085BD}" type="datetime1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2871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179-1B72-409C-B453-2A1570CD548C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3712518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96BF-3B5C-4E85-9E01-C7816A1F0D81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6743031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5FE91-B9C5-412B-A55C-C6BF42EAF492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8651450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A7C2-0E62-4E02-A16A-1E6321961BB4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5802717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8ABC-B628-4FA1-82EA-4698A448FB76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089908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307-BB43-4FDC-90E7-3F0B2D934920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97470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4C4B4-4330-454E-9596-D92189B4472C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905961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C6FA-53BD-49DB-B344-01E5BCC57E5A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6963651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C55E-2E21-408D-B7F6-9B4A4088757E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22078688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DDC86-2EF0-415B-8201-CDCE267161A6}" type="datetime1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26593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A89F-DC65-474B-BC87-3E6C4EC75F7E}" type="datetime1">
              <a:rPr lang="hr-HR" smtClean="0"/>
              <a:t>6.2.2020.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11926235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15BC9-0242-48B7-8512-419AB70FA116}" type="datetime1">
              <a:rPr lang="hr-HR" smtClean="0"/>
              <a:t>6.2.2020.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37069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65B4-F913-499B-99B1-55D3441D2453}" type="datetime1">
              <a:rPr lang="hr-HR" smtClean="0"/>
              <a:t>6.2.2020.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752488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7367-BAD1-4E4B-90C1-21D1FB859958}" type="datetime1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622641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25E85-543F-4F02-8708-483474EA9D14}" type="datetime1">
              <a:rPr lang="hr-HR" smtClean="0"/>
              <a:t>6.2.2020.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891721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F04C6D-B5A7-47C6-93AA-F31016C112FA}" type="datetime1">
              <a:rPr lang="hr-HR" smtClean="0"/>
              <a:t>6.2.2020.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BD2009-6890-4A9D-B272-AA5368138B6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0544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med">
    <p:pull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91301D-498D-4DCA-AFEB-D85C9D2E7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2775" y="220992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hr-HR" b="1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Aproksimacija integrala produljenom trapeznom formulom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0BC5BE2F-90FF-43B3-A62A-7EC24505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45291"/>
            <a:ext cx="7197726" cy="1405467"/>
          </a:xfrm>
        </p:spPr>
        <p:txBody>
          <a:bodyPr anchor="b">
            <a:noAutofit/>
          </a:bodyPr>
          <a:lstStyle/>
          <a:p>
            <a:pPr algn="l"/>
            <a:r>
              <a:rPr lang="hr-HR" sz="2400" dirty="0"/>
              <a:t>Arijan </a:t>
            </a:r>
            <a:r>
              <a:rPr lang="hr-HR" sz="2400" dirty="0" err="1"/>
              <a:t>jašarević</a:t>
            </a:r>
            <a:endParaRPr lang="hr-HR" sz="2400" dirty="0"/>
          </a:p>
          <a:p>
            <a:pPr algn="l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969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E1053A0-6F01-49FF-B1C3-2C8634F0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3/5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F0BA98D-DE5F-49F4-A613-88786F47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10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752FE2-D336-4859-9F02-F60545AA0C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serijski pristup trapezoidalnoj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#Paralelizam se događa tako da imamo više procesa pri obradi.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#numpy.linspace kreira polje koje uključuje n+1 pravilno raspoređenih točaka unutar intervala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integrali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445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3D3B7B3-22B9-44B2-930C-1668A81E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4/5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F519FDE-B7E6-42F8-B5F2-F7F243E8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11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7CF996-6F43-4B88-A7D5-5DA0769BA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#h je veličina koraka(za kolio čemo "se pomaknuti" od prve točke do sljedeče i tako redom), n je ukupan broj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#lokalni_n je broj trapezoida koji će svaki pojedini proces izračunati.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#Potrebno je lokalni_n podijeliti s ukupnim brojem procesa.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lokalni_n = n/size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#Računamo interval za svaki pojedini proces.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#lokalni_a je početna točka a lokalni_b je krajnja točka.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lokalni_a = a + rank*lokalni_n*h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lokalni_b = lokalni_a + 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#Inicijaliziramo varijable. mpi4py traži da se prosljede numpy objekti.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recv_buffer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#Računanje lokalnog integrala. Svaki proces integrira svoj lokalni 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trapezna(lokalni_a, lokalni_b, lokalni_n)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7008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AC1A52-3141-4B75-9F65-19508779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5/5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CDD203A-2305-4D15-936D-479A016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12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E2705D5-0B73-43C8-B21F-93E2596EA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Komunikacija.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Korijenski proces odnosno proces ranga 0 prima rezultate od svih ostalih procesa i sumira ih.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ukupna_suma = 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size):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comm.Recv(recv_buffer,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=i)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ukupna_suma += recv_buffer[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Svi procesi koji nemaju rang 0, šalju svoje rezutate procesu ranga 0.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comm.Send(integral,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end=time.time()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#Korijenski proces(proces ranga 0)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vrijednst integrala 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ukupna_suma,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komunikaciju tocka do tocke."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529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BC871F-832B-48CC-A8EF-8A020ABC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7B8BBB-D9E7-4594-A618-9463ABB2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Operacije kolektivne komunikacije sastoje se od nekoliko </a:t>
            </a:r>
            <a:r>
              <a:rPr lang="hr-HR" dirty="0" err="1"/>
              <a:t>point</a:t>
            </a:r>
            <a:r>
              <a:rPr lang="hr-HR" dirty="0"/>
              <a:t>-to-</a:t>
            </a:r>
            <a:r>
              <a:rPr lang="hr-HR" dirty="0" err="1"/>
              <a:t>point</a:t>
            </a:r>
            <a:r>
              <a:rPr lang="hr-HR" dirty="0"/>
              <a:t> operacija</a:t>
            </a:r>
          </a:p>
          <a:p>
            <a:r>
              <a:rPr lang="hr-HR" dirty="0"/>
              <a:t>Najpoznatiji tipovi:</a:t>
            </a:r>
          </a:p>
          <a:p>
            <a:pPr marL="0" indent="0">
              <a:buNone/>
            </a:pPr>
            <a:r>
              <a:rPr lang="hr-HR" dirty="0"/>
              <a:t>                         1)</a:t>
            </a:r>
            <a:r>
              <a:rPr lang="hr-HR" dirty="0" err="1"/>
              <a:t>Broadcast</a:t>
            </a:r>
            <a:r>
              <a:rPr lang="hr-HR" dirty="0"/>
              <a:t> – komunikacija one-to-</a:t>
            </a:r>
            <a:r>
              <a:rPr lang="hr-HR" dirty="0" err="1"/>
              <a:t>many</a:t>
            </a:r>
            <a:r>
              <a:rPr lang="hr-HR" dirty="0"/>
              <a:t>, sa korijenskog procesa se šalje svima</a:t>
            </a:r>
          </a:p>
          <a:p>
            <a:pPr marL="0" indent="0">
              <a:buNone/>
            </a:pPr>
            <a:r>
              <a:rPr lang="hr-HR" dirty="0"/>
              <a:t>                         2) </a:t>
            </a:r>
            <a:r>
              <a:rPr lang="hr-HR" dirty="0" err="1"/>
              <a:t>Reduction</a:t>
            </a:r>
            <a:r>
              <a:rPr lang="hr-HR" dirty="0"/>
              <a:t> – spajanje podataka od nekolicine procesa u jedan rezultat(MAX, MIN, SUM, …)</a:t>
            </a:r>
          </a:p>
          <a:p>
            <a:pPr marL="0" indent="0">
              <a:buNone/>
            </a:pPr>
            <a:r>
              <a:rPr lang="hr-HR" dirty="0"/>
              <a:t>                         3)</a:t>
            </a:r>
            <a:r>
              <a:rPr lang="hr-HR" dirty="0" err="1"/>
              <a:t>Barrier</a:t>
            </a:r>
            <a:r>
              <a:rPr lang="hr-HR" dirty="0"/>
              <a:t> -  sinkronizacija korištenjem barijere; čeka se da svi procesi dođu do </a:t>
            </a:r>
            <a:r>
              <a:rPr lang="hr-HR" dirty="0" err="1"/>
              <a:t>barijer</a:t>
            </a:r>
            <a:endParaRPr lang="hr-HR" dirty="0"/>
          </a:p>
          <a:p>
            <a:r>
              <a:rPr lang="pl-PL" dirty="0"/>
              <a:t>komunikacijske operacije pišu se(kodiraju) jednom za sve procese koji sudjeluju u komunikaciji</a:t>
            </a: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24BAE0C-EA27-415F-A298-4CF05A2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8366538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F162B0-AB11-4ABC-A0C8-407DC3C0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1/5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5166336-99D0-412C-97E4-317F9F19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14</a:t>
            </a:fld>
            <a:endParaRPr lang="hr-HR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F9C8912-BC0B-4503-B47A-E3A381038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  trapKolektivna.py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  Paralelna implementacija trapezoidalne formule koristeći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kolektivnu komunikaciju.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 koristeći n te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 pritom smanjujući pogrešku.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Algoritam: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0.  Svaki proces izračunava svoje specifikacije vezane za lokalni_a i lokalni_b.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1.  Svaki proces računa "svoj" podinterval, koristeći svoje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lokalne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2.  Svaki proces primjenjuje trapeznu formulu na svoj podinterval.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3a. Korsiteći reduce vrši se redukcija(suma), podataka "integral" koja je sprema u varijablu ukupna_suma i šalje se korijenskom procesu.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3b. Proces ranga 0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Napomena:  f(x) je unaprijed zadana.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Primjer za pokretanje: mpiexec -n 4 python trapPtoP.py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Dobiveni izlaz: Podjelom intervala na n = 10000 trapezoida, procjenjena vrijednst integrala od 0.0 do 1.0 iznosi 0.3333333350000003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'''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3456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C17BAD-6C27-49AC-B7BF-FD02076B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2/5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DECE302-F55C-47E3-A5BA-E0E07D1A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15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2D2BC6-9651-4C64-A7DD-A6542FCBA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#Importamo potrebne pakete(numpy-rad s poljima, sys-čita podatke, MPI- za komunikaciju među procesima), time- za mjerenje vremena izvođenja.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mpi4py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 = MPI.COMM_WORLD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 comm.Get_rank()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comm.Get_size()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5257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9AB7F1-1D48-43D7-9503-9B034812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3/5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45EDDCFC-5F5C-48F0-BFA1-29E7D436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16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ED6680-355E-486B-8670-EB5502BEC7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#Ovo je serijski pristup trapezoidalnoj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#Paralelizam se događa tako da imamo više procesa pri obradi.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#numpy.linspace kreira polje koje uključuje n+1 pravilno raspoređenih točaka unutar intervala a i b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integrali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537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9C073-299E-4550-AD61-B117E4F2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4/5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7C675B9-3C6F-4120-AF9C-686002AC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17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8786F4-F732-4B4D-80D4-A2CAB72B0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#h je veličina koraka(za kolio čemo "se pomaknuti" od prve točke do sljedeče i tako redom), n je ukupan broj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 = (b-a)/n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#lokalni_n je broj trapezoida koji će svaki pojedini proces izračunati.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#Potrebno je lokalni_n podijeliti s ukupnim brojem procesa.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lokalni_n = n/size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#Računamo interval za svaki pojedini proces.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#lokalni_a je početna točka a lokalni_b je krajnja točka.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lokalni_a = a + rank*lokalni_n*h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lokalni_b = lokalni_a + lokalni_n*h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#Inicijaliziramo varijable. mpi4py traži da se prosljede numpy objekti.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ukupna_suma = numpy.zeros(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#Računanje lokalnog integrala. Svaki proces integrira svoj lokalni 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trapezna(lokalni_a, lokalni_b, lokalni_n)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2295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D69D80-90EB-4824-9430-EC842D57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IMPLEMENTACIJA(KOLEKTIVNA)</a:t>
            </a:r>
            <a:br>
              <a:rPr lang="hr-HR" dirty="0"/>
            </a:br>
            <a:r>
              <a:rPr lang="hr-HR" dirty="0"/>
              <a:t>kod 5/5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8123F834-6BE0-4274-863F-DE0355BF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18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24D2EA-4ED2-4C30-860D-B6FE3B9FA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#Komunikacija.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#Vrši proces redukcije(u oveme slučaju suma) na danom skupu elemenata koji čini.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 jedna vrijednost sa svakog od procesa i rezultat redukcije sprema u varijablu na korijenskom procesu.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comm.Reduce(integral, ukupna_suma,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=MPI.SUM,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#Korijenski proces(proces ranga 0)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comm.rank ==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vrijednst integrala 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ukupna_suma[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kolektivnu komunikaciju."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9077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Slika na kojoj se prikazuje elektronički, računalo, miš&#10;&#10;Opis je automatski generiran">
            <a:extLst>
              <a:ext uri="{FF2B5EF4-FFF2-40B4-BE49-F238E27FC236}">
                <a16:creationId xmlns:a16="http://schemas.microsoft.com/office/drawing/2014/main" id="{9A568846-71A2-4B43-B1E5-2112EFCB3A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3" b="40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Rezervirano mjesto broja slajda 2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BD2009-6890-4A9D-B272-AA5368138B65}" type="slidenum">
              <a:rPr lang="hr-H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hr-H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8826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6DCCAF2-69C9-4786-A706-9C2ABCB0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hr-HR" sz="3300"/>
              <a:t>Produljena trapezna formula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51B1CE-B81B-4B34-97FA-EED06F7F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hr-HR" dirty="0"/>
              <a:t>Želimo izračunati integral funkcije na intervalu [</a:t>
            </a:r>
            <a:r>
              <a:rPr lang="hr-HR" dirty="0" err="1"/>
              <a:t>a,b</a:t>
            </a:r>
            <a:r>
              <a:rPr lang="hr-HR" dirty="0"/>
              <a:t>] i kontrolirati pogrešku metode</a:t>
            </a:r>
          </a:p>
          <a:p>
            <a:r>
              <a:rPr lang="hr-HR" dirty="0"/>
              <a:t>Interval dijelimo na n </a:t>
            </a:r>
            <a:r>
              <a:rPr lang="hr-HR" dirty="0" err="1"/>
              <a:t>podintervala</a:t>
            </a:r>
            <a:r>
              <a:rPr lang="hr-HR" dirty="0"/>
              <a:t> uniformne širine h </a:t>
            </a:r>
          </a:p>
          <a:p>
            <a:r>
              <a:rPr lang="hr-HR" dirty="0"/>
              <a:t>Na svakom primjenjujemo trapeznu formulu</a:t>
            </a:r>
          </a:p>
          <a:p>
            <a:r>
              <a:rPr lang="hr-HR" dirty="0"/>
              <a:t>Rezultate na kraju sumiramo</a:t>
            </a:r>
          </a:p>
          <a:p>
            <a:endParaRPr lang="hr-HR" dirty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BD2009-6890-4A9D-B272-AA5368138B65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64013E9-0DEF-458B-A469-7EEE21B07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24" y="988611"/>
            <a:ext cx="6095593" cy="46631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kstniOkvir 10"/>
          <p:cNvSpPr txBox="1"/>
          <p:nvPr/>
        </p:nvSpPr>
        <p:spPr>
          <a:xfrm>
            <a:off x="1843988" y="6127870"/>
            <a:ext cx="897323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1600" i="1" dirty="0"/>
              <a:t>Slika 1. Produljena trapezna formula i prikaz aproksimacije integrala (podjele na </a:t>
            </a:r>
            <a:r>
              <a:rPr lang="hr-HR" sz="1600" i="1" dirty="0" err="1"/>
              <a:t>podsegmente</a:t>
            </a:r>
            <a:r>
              <a:rPr lang="hr-HR" sz="1600" i="1" dirty="0"/>
              <a:t>)</a:t>
            </a:r>
          </a:p>
          <a:p>
            <a:pPr>
              <a:spcAft>
                <a:spcPts val="600"/>
              </a:spcAft>
            </a:pPr>
            <a:endParaRPr lang="hr-HR" sz="1600" i="1" dirty="0"/>
          </a:p>
        </p:txBody>
      </p:sp>
    </p:spTree>
    <p:extLst>
      <p:ext uri="{BB962C8B-B14F-4D97-AF65-F5344CB8AC3E}">
        <p14:creationId xmlns:p14="http://schemas.microsoft.com/office/powerpoint/2010/main" val="16904873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19E018-3F79-4232-8BB7-94345956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RADA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19639F4-039F-4F33-8950-49BE135FC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hr-HR" dirty="0"/>
              <a:t>Instaliranje potrebnog softvera: Python 3.6, </a:t>
            </a:r>
            <a:r>
              <a:rPr lang="hr-HR" dirty="0" err="1"/>
              <a:t>Anaconda</a:t>
            </a:r>
            <a:r>
              <a:rPr lang="hr-HR" dirty="0"/>
              <a:t>, </a:t>
            </a:r>
            <a:r>
              <a:rPr lang="hr-HR" dirty="0" err="1"/>
              <a:t>PyCharm</a:t>
            </a:r>
            <a:r>
              <a:rPr lang="hr-HR" dirty="0"/>
              <a:t> te Microsoft MPI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serijsku implementaciju trapezne formule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paralelnu implementaciju trapezne formule( komunikacija točka-do-točke)</a:t>
            </a:r>
          </a:p>
          <a:p>
            <a:pPr marL="342900" indent="-342900">
              <a:buFont typeface="+mj-lt"/>
              <a:buAutoNum type="arabicPeriod"/>
            </a:pPr>
            <a:r>
              <a:rPr lang="hr-HR" dirty="0"/>
              <a:t>Razvoj koda u </a:t>
            </a:r>
            <a:r>
              <a:rPr lang="hr-HR" dirty="0" err="1"/>
              <a:t>PyCharmu</a:t>
            </a:r>
            <a:r>
              <a:rPr lang="hr-HR" dirty="0"/>
              <a:t> za paralelnu implementaciju trapezne formule( kolektivna komunikacija)</a:t>
            </a:r>
          </a:p>
          <a:p>
            <a:pPr marL="342900" indent="-342900">
              <a:buFont typeface="+mj-lt"/>
              <a:buAutoNum type="arabicPeriod"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08961D5-534B-4472-9B1A-6A82CEE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13602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6235AC-379A-48D7-9BA8-0B80B0C6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1/3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59BBD374-B573-4B47-8A31-C79A490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4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E9C5CA-D4CD-42FE-8F0B-C1676459F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trapSerijska.py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Serijska implementacija trapezoidalne formule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Primjer za pokretanje: python trapSerijska.py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Dobiveni izlaz: Podjelom intervala na n = 10000 trapezoida, procjenjena vrijednost integralaod 0.0 do 1.0 iznosi 0.3333333349999983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 mjerenje vremena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[a,b,n]-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77538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33ACD6-7DC7-4EB4-B3C5-3F6248DA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2/3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4B1BAE8-7E24-427A-B149-C67D911D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5</a:t>
            </a:fld>
            <a:endParaRPr lang="hr-H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AC183-9A64-4B65-AD9A-FF885B4CF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trapezna(a, b, n):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'''Numerička integracija primjenjujući trapezoidno pravilo na intervalu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od a do b koristeći n trapezoida.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#Ovo je zadana u matematickoj formuli.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-(f(a) + f(b))/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2.0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#Imamo n trapezoida te zbog toga imamo n+1 krajnjih točaka.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# numpy.linspace kreira polje koje uključuje n+1 pravilno raspoređenih točaka unutar intervala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numpy.linspace(a,b,n+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integral = integral + f(x)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#Integral je jedank integralu i sumi vrijednosti f(x), za svaki prethodno kreirani x u polju.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integral* (b-a)/n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#(b-a)/n je ubiti ekvivalentno formuli za deltaX.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#Vracamo integral.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integral = trapezna(a, b, n) </a:t>
            </a: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#Pozivanje funkcije.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53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4D525FC-93D2-462D-AF46-A40116E9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SERIJSKA IMPLEMENTACIJA KOD 3/3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3CCE563-2D9B-4435-978F-C0D57E02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6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79BB54-A556-4E64-85FE-83314DDC6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#Zaustavimo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= 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#Ispis.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"Podjelom intervala na n ="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"trapezoida, procjenjena vrijednost integrala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od"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"do"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integral,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Pritom smo koristili serijsku obradu"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Vrijeme izvodenja programa ovom obradom iznosi"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end-start )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0825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9A9F7A-F15E-4244-8FCB-E61677D0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CB4740B-07C8-4D87-9FD3-7C29922B4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Najjednostavniji oblik prijenosa poruka među procesima</a:t>
            </a:r>
          </a:p>
          <a:p>
            <a:r>
              <a:rPr lang="hr-HR" dirty="0"/>
              <a:t>Jedan proces šalje poruku drugome procesu</a:t>
            </a:r>
          </a:p>
          <a:p>
            <a:r>
              <a:rPr lang="pl-PL" dirty="0"/>
              <a:t>Slanja i primanja kodiraju se posebno za svaki proces</a:t>
            </a:r>
            <a:endParaRPr lang="hr-HR" dirty="0"/>
          </a:p>
          <a:p>
            <a:r>
              <a:rPr lang="hr-HR" dirty="0"/>
              <a:t>Primjer faks printer</a:t>
            </a:r>
          </a:p>
          <a:p>
            <a:r>
              <a:rPr lang="hr-HR" dirty="0"/>
              <a:t>Dva tipa: blokirajuća(čeka na razmjenu poruka) i </a:t>
            </a:r>
            <a:r>
              <a:rPr lang="hr-HR" dirty="0" err="1"/>
              <a:t>neblokirajuća</a:t>
            </a:r>
            <a:r>
              <a:rPr lang="hr-HR" dirty="0"/>
              <a:t>(ne čeka na razmjenu poruka)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F9896966-7AF8-485F-A8D9-927BB538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155631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8697E2-CFB8-45E6-918F-CFDC3F1A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1/5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D4AEADE-BB7E-440D-B52B-B61D7F67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8</a:t>
            </a:fld>
            <a:endParaRPr lang="hr-HR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22E9C9-8B66-4AEE-A700-15A8DF287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Fajl:    trapPtoP.py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Svrha:   Paralelna implementacija trapezoidalne formule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        koristeči komunikaciju točka-do-točke.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Ulaz:   a, b, n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Izlaz:  Integral funkcije f(x) na intervalu [a, b] koristeći n te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 pritom smanjujući pogrešku.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Algoritam: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0.  Svaki proces izračunava svoje specifikacije vezane za lokalni_a i lokalni_b.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1.  Svaki proces računa "svoj" podinterval, koristeći svoje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lokalne a i b.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2.  Svaki proces primjenjuje trapeznu formulu na svoj podinterval.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3a. Svaki proces čiji je rang raličit od 0 šalje svoj rezultat precesu ranga 0.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3b. Proces ranga 0 sumira rezultate dobivene od ostalih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       procesa te ispisuje konačni rezultat.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Napomena:  f(x) je unaprijed zadana.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Primjer za pokretanje: mpiexec -n 4 python trapPtoP.py 0.0 1.0 10000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Dobiveni izlaz: Podjelom intervala na n = 10000 trapezoida, procjenjena vrijednst integrala od 0.0 do 1.0 iznosi 0.3333333350000003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'''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3723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EC62E0-E186-4673-B3FE-86CC2077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Paralelna IMPLEMENTACIJA(točka-do-točke) </a:t>
            </a:r>
            <a:br>
              <a:rPr lang="hr-HR" dirty="0"/>
            </a:br>
            <a:r>
              <a:rPr lang="hr-HR" dirty="0"/>
              <a:t>KOD 2/5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20E30E4F-2D3B-4EA0-BA05-0C4651C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D2009-6890-4A9D-B272-AA5368138B65}" type="slidenum">
              <a:rPr lang="hr-HR" smtClean="0"/>
              <a:t>9</a:t>
            </a:fld>
            <a:endParaRPr lang="hr-H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05DB66-86E9-4BB1-9F70-D515D965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#Importamo potrebne pakete(numpy-rad s poljima, sys-čita podatke, MPI- za komunikaciju među procesima), time- za mjerenje vremena izvođenja.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mpi4py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#Pokrenemo brojač vremena.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start=time.time()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 = MPI.COMM_WORLD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rank = comm.Get_rank()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 = comm.Get_size()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#Čita podatke koji su napisani pri pokretanju programa u komandnoj liniji i postavlja ih na  [a,b,n].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(sys.argv[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#Ovdje definiramo funkciju.</a:t>
            </a:r>
            <a:br>
              <a:rPr kumimoji="0" lang="sr-Latn-RS" altLang="sr-Latn-RS" sz="1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f(x):</a:t>
            </a:r>
            <a:b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sr-Latn-RS" altLang="sr-Latn-RS" sz="10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sr-Latn-RS" altLang="sr-Latn-R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x*x</a:t>
            </a: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7038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beski">
  <a:themeElements>
    <a:clrScheme name="Nebesk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Nebesk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besk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2734</Words>
  <Application>Microsoft Office PowerPoint</Application>
  <PresentationFormat>Široki zaslon</PresentationFormat>
  <Paragraphs>74</Paragraphs>
  <Slides>19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Nebeski</vt:lpstr>
      <vt:lpstr>Aproksimacija integrala produljenom trapeznom formulom</vt:lpstr>
      <vt:lpstr>Produljena trapezna formula</vt:lpstr>
      <vt:lpstr>OPIS RADA </vt:lpstr>
      <vt:lpstr>SERIJSKA IMPLEMENTACIJA KOD 1/3</vt:lpstr>
      <vt:lpstr>SERIJSKA IMPLEMENTACIJA KOD 2/3</vt:lpstr>
      <vt:lpstr>SERIJSKA IMPLEMENTACIJA KOD 3/3</vt:lpstr>
      <vt:lpstr>Paralelna IMPLEMENTACIJA(točka-do-točke)</vt:lpstr>
      <vt:lpstr>Paralelna IMPLEMENTACIJA(točka-do-točke)  KOD 1/5</vt:lpstr>
      <vt:lpstr>Paralelna IMPLEMENTACIJA(točka-do-točke)  KOD 2/5</vt:lpstr>
      <vt:lpstr>Paralelna IMPLEMENTACIJA(točka-do-točke)  KOD 3/5</vt:lpstr>
      <vt:lpstr>Paralelna IMPLEMENTACIJA(točka-do-točke)  KOD 4/5</vt:lpstr>
      <vt:lpstr>Paralelna IMPLEMENTACIJA(točka-do-točke)  KOD 5/5</vt:lpstr>
      <vt:lpstr>Paralelna IMPLEMENTACIJA(KOLEKTIVNA)</vt:lpstr>
      <vt:lpstr>Paralelna IMPLEMENTACIJA(KOLEKTIVNA) kod 1/5</vt:lpstr>
      <vt:lpstr>Paralelna IMPLEMENTACIJA(KOLEKTIVNA) kod 2/5</vt:lpstr>
      <vt:lpstr>Paralelna IMPLEMENTACIJA(KOLEKTIVNA) kod 3/5</vt:lpstr>
      <vt:lpstr>Paralelna IMPLEMENTACIJA(KOLEKTIVNA) kod 4/5</vt:lpstr>
      <vt:lpstr>Paralelna IMPLEMENTACIJA(KOLEKTIVNA) kod 5/5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Aproksimacija integrala produljenom trapeznom formulom</dc:title>
  <dc:creator>Arijan Jašarević</dc:creator>
  <cp:lastModifiedBy>Arijan Jašarević</cp:lastModifiedBy>
  <cp:revision>10</cp:revision>
  <dcterms:created xsi:type="dcterms:W3CDTF">2020-02-06T14:32:08Z</dcterms:created>
  <dcterms:modified xsi:type="dcterms:W3CDTF">2020-02-06T14:51:15Z</dcterms:modified>
</cp:coreProperties>
</file>