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5" r:id="rId8"/>
    <p:sldId id="2146847056" r:id="rId9"/>
    <p:sldId id="266" r:id="rId10"/>
    <p:sldId id="2146847059" r:id="rId11"/>
    <p:sldId id="2146847057" r:id="rId12"/>
    <p:sldId id="2146847058" r:id="rId13"/>
    <p:sldId id="267" r:id="rId14"/>
    <p:sldId id="2146847060" r:id="rId15"/>
    <p:sldId id="2146847061" r:id="rId16"/>
    <p:sldId id="2146847062"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118" d="100"/>
          <a:sy n="118" d="100"/>
        </p:scale>
        <p:origin x="30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15</a:t>
            </a:fld>
            <a:endParaRPr lang="en-IN"/>
          </a:p>
        </p:txBody>
      </p:sp>
    </p:spTree>
    <p:extLst>
      <p:ext uri="{BB962C8B-B14F-4D97-AF65-F5344CB8AC3E}">
        <p14:creationId xmlns:p14="http://schemas.microsoft.com/office/powerpoint/2010/main" val="11029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reImanth/Employee-salary-prediction-using-supervised-learning.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kills.yourlearning.ibm.com/activity/PLAN-8A48645196FA" TargetMode="External"/><Relationship Id="rId2" Type="http://schemas.openxmlformats.org/officeDocument/2006/relationships/hyperlink" Target="https://edunetfoundation.org/" TargetMode="External"/><Relationship Id="rId1" Type="http://schemas.openxmlformats.org/officeDocument/2006/relationships/slideLayout" Target="../slideLayouts/slideLayout2.xml"/><Relationship Id="rId5" Type="http://schemas.openxmlformats.org/officeDocument/2006/relationships/hyperlink" Target="https://ngrok.com/" TargetMode="External"/><Relationship Id="rId4" Type="http://schemas.openxmlformats.org/officeDocument/2006/relationships/hyperlink" Target="https://colab.research.goog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using machine learning model</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05908" y="405858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 Imanth </a:t>
            </a:r>
          </a:p>
          <a:p>
            <a:r>
              <a:rPr lang="en-US" sz="2000" b="1" dirty="0" err="1">
                <a:solidFill>
                  <a:schemeClr val="accent1">
                    <a:lumMod val="75000"/>
                  </a:schemeClr>
                </a:solidFill>
                <a:latin typeface="Arial" pitchFamily="34" charset="0"/>
                <a:cs typeface="Arial" pitchFamily="34" charset="0"/>
              </a:rPr>
              <a:t>Aicte</a:t>
            </a:r>
            <a:r>
              <a:rPr lang="en-US" sz="2000" b="1" dirty="0">
                <a:solidFill>
                  <a:schemeClr val="accent1">
                    <a:lumMod val="75000"/>
                  </a:schemeClr>
                </a:solidFill>
                <a:latin typeface="Arial" pitchFamily="34" charset="0"/>
                <a:cs typeface="Arial" pitchFamily="34" charset="0"/>
              </a:rPr>
              <a:t> id: STU677166733a70f1735485043</a:t>
            </a:r>
          </a:p>
          <a:p>
            <a:r>
              <a:rPr lang="en-US" sz="2000" b="1" dirty="0">
                <a:solidFill>
                  <a:schemeClr val="accent1">
                    <a:lumMod val="75000"/>
                  </a:schemeClr>
                </a:solidFill>
                <a:latin typeface="Arial"/>
                <a:cs typeface="Arial"/>
              </a:rPr>
              <a:t>College Name: </a:t>
            </a:r>
            <a:r>
              <a:rPr lang="en-US" sz="2000" b="1" dirty="0" err="1">
                <a:solidFill>
                  <a:schemeClr val="accent1">
                    <a:lumMod val="75000"/>
                  </a:schemeClr>
                </a:solidFill>
                <a:latin typeface="Arial"/>
                <a:cs typeface="Arial"/>
              </a:rPr>
              <a:t>Madanapalle</a:t>
            </a:r>
            <a:r>
              <a:rPr lang="en-US" sz="2000" b="1" dirty="0">
                <a:solidFill>
                  <a:schemeClr val="accent1">
                    <a:lumMod val="75000"/>
                  </a:schemeClr>
                </a:solidFill>
                <a:latin typeface="Arial"/>
                <a:cs typeface="Arial"/>
              </a:rPr>
              <a:t> Institute of Technology and Science</a:t>
            </a:r>
          </a:p>
          <a:p>
            <a:r>
              <a:rPr lang="en-US" sz="2000" b="1" dirty="0">
                <a:solidFill>
                  <a:schemeClr val="accent1">
                    <a:lumMod val="75000"/>
                  </a:schemeClr>
                </a:solidFill>
                <a:latin typeface="Arial"/>
                <a:cs typeface="Arial"/>
              </a:rPr>
              <a:t>Department:  CSE-cybersecurity.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2" name="Picture 11">
            <a:extLst>
              <a:ext uri="{FF2B5EF4-FFF2-40B4-BE49-F238E27FC236}">
                <a16:creationId xmlns:a16="http://schemas.microsoft.com/office/drawing/2014/main" id="{1EBF80C8-D626-760E-3EB2-C4C264372D74}"/>
              </a:ext>
            </a:extLst>
          </p:cNvPr>
          <p:cNvPicPr>
            <a:picLocks noChangeAspect="1"/>
          </p:cNvPicPr>
          <p:nvPr/>
        </p:nvPicPr>
        <p:blipFill>
          <a:blip r:embed="rId2"/>
          <a:stretch>
            <a:fillRect/>
          </a:stretch>
        </p:blipFill>
        <p:spPr>
          <a:xfrm>
            <a:off x="581192" y="1437435"/>
            <a:ext cx="3561438" cy="3945597"/>
          </a:xfrm>
          <a:prstGeom prst="rect">
            <a:avLst/>
          </a:prstGeom>
        </p:spPr>
      </p:pic>
      <p:pic>
        <p:nvPicPr>
          <p:cNvPr id="14" name="Picture 13">
            <a:extLst>
              <a:ext uri="{FF2B5EF4-FFF2-40B4-BE49-F238E27FC236}">
                <a16:creationId xmlns:a16="http://schemas.microsoft.com/office/drawing/2014/main" id="{946BB667-EFE2-5389-7BAA-582B106ED366}"/>
              </a:ext>
            </a:extLst>
          </p:cNvPr>
          <p:cNvPicPr>
            <a:picLocks noChangeAspect="1"/>
          </p:cNvPicPr>
          <p:nvPr/>
        </p:nvPicPr>
        <p:blipFill>
          <a:blip r:embed="rId3"/>
          <a:stretch>
            <a:fillRect/>
          </a:stretch>
        </p:blipFill>
        <p:spPr>
          <a:xfrm>
            <a:off x="4282681" y="1437435"/>
            <a:ext cx="3477792" cy="3945598"/>
          </a:xfrm>
          <a:prstGeom prst="rect">
            <a:avLst/>
          </a:prstGeom>
        </p:spPr>
      </p:pic>
      <p:pic>
        <p:nvPicPr>
          <p:cNvPr id="16" name="Picture 15">
            <a:extLst>
              <a:ext uri="{FF2B5EF4-FFF2-40B4-BE49-F238E27FC236}">
                <a16:creationId xmlns:a16="http://schemas.microsoft.com/office/drawing/2014/main" id="{1B1EF22D-D66D-8375-9F57-AA45E4890C6E}"/>
              </a:ext>
            </a:extLst>
          </p:cNvPr>
          <p:cNvPicPr>
            <a:picLocks noChangeAspect="1"/>
          </p:cNvPicPr>
          <p:nvPr/>
        </p:nvPicPr>
        <p:blipFill>
          <a:blip r:embed="rId4"/>
          <a:stretch>
            <a:fillRect/>
          </a:stretch>
        </p:blipFill>
        <p:spPr>
          <a:xfrm>
            <a:off x="7900524" y="1437435"/>
            <a:ext cx="3951680" cy="394559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BD29A-F22F-53A1-E046-2765D21F186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BE5F42-46D3-9981-8882-1F53D952C04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FB2D87BF-18A0-6C80-5FFE-0D8C09D19ED1}"/>
              </a:ext>
            </a:extLst>
          </p:cNvPr>
          <p:cNvPicPr>
            <a:picLocks noChangeAspect="1"/>
          </p:cNvPicPr>
          <p:nvPr/>
        </p:nvPicPr>
        <p:blipFill>
          <a:blip r:embed="rId2"/>
          <a:stretch>
            <a:fillRect/>
          </a:stretch>
        </p:blipFill>
        <p:spPr>
          <a:xfrm>
            <a:off x="970059" y="1232452"/>
            <a:ext cx="4683318" cy="5057030"/>
          </a:xfrm>
          <a:prstGeom prst="rect">
            <a:avLst/>
          </a:prstGeom>
        </p:spPr>
      </p:pic>
      <p:pic>
        <p:nvPicPr>
          <p:cNvPr id="7" name="Picture 6">
            <a:extLst>
              <a:ext uri="{FF2B5EF4-FFF2-40B4-BE49-F238E27FC236}">
                <a16:creationId xmlns:a16="http://schemas.microsoft.com/office/drawing/2014/main" id="{3A3C291C-13E2-814B-F6F5-449758D811F7}"/>
              </a:ext>
            </a:extLst>
          </p:cNvPr>
          <p:cNvPicPr>
            <a:picLocks noChangeAspect="1"/>
          </p:cNvPicPr>
          <p:nvPr/>
        </p:nvPicPr>
        <p:blipFill>
          <a:blip r:embed="rId3"/>
          <a:stretch>
            <a:fillRect/>
          </a:stretch>
        </p:blipFill>
        <p:spPr>
          <a:xfrm>
            <a:off x="6538624" y="1232452"/>
            <a:ext cx="4833644" cy="5057030"/>
          </a:xfrm>
          <a:prstGeom prst="rect">
            <a:avLst/>
          </a:prstGeom>
        </p:spPr>
      </p:pic>
    </p:spTree>
    <p:extLst>
      <p:ext uri="{BB962C8B-B14F-4D97-AF65-F5344CB8AC3E}">
        <p14:creationId xmlns:p14="http://schemas.microsoft.com/office/powerpoint/2010/main" val="665673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7BC9F-0C85-673C-ACD3-DB2993350C3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FDD7694-F276-AD12-8822-5DAB4608B6A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B3C0C0E8-4419-6003-6A0B-62981272D3D7}"/>
              </a:ext>
            </a:extLst>
          </p:cNvPr>
          <p:cNvPicPr>
            <a:picLocks noChangeAspect="1"/>
          </p:cNvPicPr>
          <p:nvPr/>
        </p:nvPicPr>
        <p:blipFill>
          <a:blip r:embed="rId2"/>
          <a:stretch>
            <a:fillRect/>
          </a:stretch>
        </p:blipFill>
        <p:spPr>
          <a:xfrm>
            <a:off x="699714" y="1168843"/>
            <a:ext cx="11029615" cy="5160396"/>
          </a:xfrm>
          <a:prstGeom prst="rect">
            <a:avLst/>
          </a:prstGeom>
        </p:spPr>
      </p:pic>
    </p:spTree>
    <p:extLst>
      <p:ext uri="{BB962C8B-B14F-4D97-AF65-F5344CB8AC3E}">
        <p14:creationId xmlns:p14="http://schemas.microsoft.com/office/powerpoint/2010/main" val="215575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9BBDF-52B3-14F6-796F-EF26261E87D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A4E7433-79F2-668D-84AA-1984FD122BA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40AE9D16-38E0-819C-AF82-2FE98DC99AF8}"/>
              </a:ext>
            </a:extLst>
          </p:cNvPr>
          <p:cNvSpPr>
            <a:spLocks noGrp="1"/>
          </p:cNvSpPr>
          <p:nvPr>
            <p:ph idx="1"/>
          </p:nvPr>
        </p:nvSpPr>
        <p:spPr>
          <a:xfrm>
            <a:off x="581192" y="2289976"/>
            <a:ext cx="11029615" cy="3685373"/>
          </a:xfrm>
        </p:spPr>
        <p:txBody>
          <a:bodyPr>
            <a:normAutofit/>
          </a:bodyPr>
          <a:lstStyle/>
          <a:p>
            <a:pPr marL="0" indent="0">
              <a:buNone/>
            </a:pPr>
            <a:r>
              <a:rPr lang="en-US" sz="2800" b="1" dirty="0"/>
              <a:t>Attach your </a:t>
            </a:r>
            <a:r>
              <a:rPr lang="en-US" sz="2800" b="1" dirty="0" err="1"/>
              <a:t>Github</a:t>
            </a:r>
            <a:r>
              <a:rPr lang="en-US" sz="2800" b="1" dirty="0"/>
              <a:t> link:  </a:t>
            </a:r>
            <a:r>
              <a:rPr lang="en-US" sz="2800" b="1" dirty="0" err="1">
                <a:hlinkClick r:id="rId2"/>
              </a:rPr>
              <a:t>AreImanth_Github</a:t>
            </a:r>
            <a:endParaRPr lang="en-US" sz="2800" b="1" dirty="0"/>
          </a:p>
          <a:p>
            <a:pPr marL="0" indent="0">
              <a:buNone/>
            </a:pPr>
            <a:endParaRPr lang="en-US" sz="2800" b="1" dirty="0"/>
          </a:p>
        </p:txBody>
      </p:sp>
    </p:spTree>
    <p:extLst>
      <p:ext uri="{BB962C8B-B14F-4D97-AF65-F5344CB8AC3E}">
        <p14:creationId xmlns:p14="http://schemas.microsoft.com/office/powerpoint/2010/main" val="32033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employee salary prediction model, </a:t>
            </a:r>
            <a:r>
              <a:rPr lang="en-US" sz="2000">
                <a:latin typeface="Times New Roman" panose="02020603050405020304" pitchFamily="18" charset="0"/>
                <a:cs typeface="Times New Roman" panose="02020603050405020304" pitchFamily="18" charset="0"/>
              </a:rPr>
              <a:t>leveraging five </a:t>
            </a:r>
            <a:r>
              <a:rPr lang="en-US" sz="2000" dirty="0">
                <a:latin typeface="Times New Roman" panose="02020603050405020304" pitchFamily="18" charset="0"/>
                <a:cs typeface="Times New Roman" panose="02020603050405020304" pitchFamily="18" charset="0"/>
              </a:rPr>
              <a:t>supervised learning algorithms, demonstrated strong effectiveness by achieving </a:t>
            </a:r>
            <a:r>
              <a:rPr lang="en-US" sz="2000">
                <a:latin typeface="Times New Roman" panose="02020603050405020304" pitchFamily="18" charset="0"/>
                <a:cs typeface="Times New Roman" panose="02020603050405020304" pitchFamily="18" charset="0"/>
              </a:rPr>
              <a:t>a 0.8677 </a:t>
            </a:r>
            <a:r>
              <a:rPr lang="en-US" sz="2000" dirty="0">
                <a:latin typeface="Times New Roman" panose="02020603050405020304" pitchFamily="18" charset="0"/>
                <a:cs typeface="Times New Roman" panose="02020603050405020304" pitchFamily="18" charset="0"/>
              </a:rPr>
              <a:t>prediction value, indicating its robust capability in forecasting salaries. </a:t>
            </a:r>
          </a:p>
          <a:p>
            <a:r>
              <a:rPr lang="en-US" sz="2000" dirty="0">
                <a:latin typeface="Times New Roman" panose="02020603050405020304" pitchFamily="18" charset="0"/>
                <a:cs typeface="Times New Roman" panose="02020603050405020304" pitchFamily="18" charset="0"/>
              </a:rPr>
              <a:t>This solution provides valuable insights into compensation drivers within the organization.</a:t>
            </a:r>
          </a:p>
          <a:p>
            <a:r>
              <a:rPr lang="en-US" sz="2000" dirty="0">
                <a:latin typeface="Times New Roman" panose="02020603050405020304" pitchFamily="18" charset="0"/>
                <a:cs typeface="Times New Roman" panose="02020603050405020304" pitchFamily="18" charset="0"/>
              </a:rPr>
              <a:t>During implementation, key challenges included managing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values and data redundancy within the dataset, which necessitated careful preprocessing. Additionally, the process of selecting the optimal machine learning algorithms and -the complexities associated with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application deployment were significant hurdles. </a:t>
            </a:r>
          </a:p>
          <a:p>
            <a:r>
              <a:rPr lang="en-US" sz="2000" dirty="0">
                <a:latin typeface="Times New Roman" panose="02020603050405020304" pitchFamily="18" charset="0"/>
                <a:cs typeface="Times New Roman" panose="02020603050405020304" pitchFamily="18" charset="0"/>
              </a:rPr>
              <a:t>Looking forward, potential improvements involve addressing common challenges in salary prediction, such as mitigating inherent biases in historical data, refining feature engineering for deeper insights, and implementing strategies for concept drift to ensure the model's long-term accuracy and relevance.</a:t>
            </a:r>
          </a:p>
          <a:p>
            <a:pPr marL="0" indent="0">
              <a:buNone/>
            </a:pP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dirty="0">
                <a:latin typeface="Times New Roman" panose="02020603050405020304" pitchFamily="18" charset="0"/>
                <a:ea typeface="+mn-lt"/>
                <a:cs typeface="Times New Roman" panose="02020603050405020304" pitchFamily="18" charset="0"/>
              </a:rPr>
              <a:t>Integrate External Market Data: </a:t>
            </a:r>
            <a:r>
              <a:rPr lang="en-US" sz="2000" dirty="0">
                <a:latin typeface="Times New Roman" panose="02020603050405020304" pitchFamily="18" charset="0"/>
                <a:ea typeface="+mn-lt"/>
                <a:cs typeface="Times New Roman" panose="02020603050405020304" pitchFamily="18" charset="0"/>
              </a:rPr>
              <a:t>Incorporate industry salary benchmarks and cost of living indices to provide more accurate, market aligned predictions.</a:t>
            </a:r>
          </a:p>
          <a:p>
            <a:pPr marL="305435" indent="-305435"/>
            <a:r>
              <a:rPr lang="en-US" sz="2000" b="1" dirty="0">
                <a:latin typeface="Times New Roman" panose="02020603050405020304" pitchFamily="18" charset="0"/>
                <a:ea typeface="+mn-lt"/>
                <a:cs typeface="Times New Roman" panose="02020603050405020304" pitchFamily="18" charset="0"/>
              </a:rPr>
              <a:t>Establish </a:t>
            </a:r>
            <a:r>
              <a:rPr lang="en-US" sz="2000" b="1" dirty="0" err="1">
                <a:latin typeface="Times New Roman" panose="02020603050405020304" pitchFamily="18" charset="0"/>
                <a:ea typeface="+mn-lt"/>
                <a:cs typeface="Times New Roman" panose="02020603050405020304" pitchFamily="18" charset="0"/>
              </a:rPr>
              <a:t>MLOps</a:t>
            </a:r>
            <a:r>
              <a:rPr lang="en-US" sz="2000" b="1" dirty="0">
                <a:latin typeface="Times New Roman" panose="02020603050405020304" pitchFamily="18" charset="0"/>
                <a:ea typeface="+mn-lt"/>
                <a:cs typeface="Times New Roman" panose="02020603050405020304" pitchFamily="18" charset="0"/>
              </a:rPr>
              <a:t> for Continuous Improvement: </a:t>
            </a:r>
            <a:r>
              <a:rPr lang="en-US" sz="2000" dirty="0">
                <a:latin typeface="Times New Roman" panose="02020603050405020304" pitchFamily="18" charset="0"/>
                <a:ea typeface="+mn-lt"/>
                <a:cs typeface="Times New Roman" panose="02020603050405020304" pitchFamily="18" charset="0"/>
              </a:rPr>
              <a:t>Set up automated pipelines for the model monitoring (detecting “concept drifts”) and regular retraining with new data.</a:t>
            </a:r>
          </a:p>
          <a:p>
            <a:pPr marL="305435" indent="-305435"/>
            <a:r>
              <a:rPr lang="en-US" sz="2000" b="1" dirty="0">
                <a:latin typeface="Times New Roman" panose="02020603050405020304" pitchFamily="18" charset="0"/>
                <a:ea typeface="+mn-lt"/>
                <a:cs typeface="Times New Roman" panose="02020603050405020304" pitchFamily="18" charset="0"/>
              </a:rPr>
              <a:t>Provide Deeper Insights and Scenarios: </a:t>
            </a:r>
            <a:r>
              <a:rPr lang="en-US" sz="2000" dirty="0">
                <a:latin typeface="Times New Roman" panose="02020603050405020304" pitchFamily="18" charset="0"/>
                <a:ea typeface="+mn-lt"/>
                <a:cs typeface="Times New Roman" panose="02020603050405020304" pitchFamily="18" charset="0"/>
              </a:rPr>
              <a:t>Offer predicted salary ranges instead of single points, and enable “what-if” analyses to understand feature impact on salaries.</a:t>
            </a:r>
          </a:p>
          <a:p>
            <a:pPr marL="305435" indent="-305435"/>
            <a:r>
              <a:rPr lang="en-US" sz="2000" b="1" dirty="0">
                <a:latin typeface="Times New Roman" panose="02020603050405020304" pitchFamily="18" charset="0"/>
                <a:ea typeface="+mn-lt"/>
                <a:cs typeface="Times New Roman" panose="02020603050405020304" pitchFamily="18" charset="0"/>
              </a:rPr>
              <a:t>Enhance User Experience and Integration: </a:t>
            </a:r>
            <a:r>
              <a:rPr lang="en-US" sz="2000" dirty="0">
                <a:latin typeface="Times New Roman" panose="02020603050405020304" pitchFamily="18" charset="0"/>
                <a:ea typeface="+mn-lt"/>
                <a:cs typeface="Times New Roman" panose="02020603050405020304" pitchFamily="18" charset="0"/>
              </a:rPr>
              <a:t>Improve the models app intuitiveness and expose the model via APIs for seamless integration with other HR systems.</a:t>
            </a:r>
            <a:endParaRPr lang="en-US" sz="2000" b="1" dirty="0">
              <a:latin typeface="Times New Roman" panose="02020603050405020304" pitchFamily="18" charset="0"/>
              <a:ea typeface="+mn-lt"/>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1800" dirty="0" err="1">
                <a:latin typeface="Times New Roman" panose="02020603050405020304" pitchFamily="18" charset="0"/>
                <a:cs typeface="Times New Roman" panose="02020603050405020304" pitchFamily="18" charset="0"/>
              </a:rPr>
              <a:t>Edunet</a:t>
            </a:r>
            <a:r>
              <a:rPr lang="en-IN" sz="1800" dirty="0">
                <a:latin typeface="Times New Roman" panose="02020603050405020304" pitchFamily="18" charset="0"/>
                <a:cs typeface="Times New Roman" panose="02020603050405020304" pitchFamily="18" charset="0"/>
              </a:rPr>
              <a:t> Foundation - Mentor led classes on AI/ML and model building</a:t>
            </a:r>
          </a:p>
          <a:p>
            <a:pPr marL="936000" lvl="3" indent="0">
              <a:buNone/>
            </a:pPr>
            <a:r>
              <a:rPr lang="en-IN" sz="1800" dirty="0">
                <a:latin typeface="Times New Roman" panose="02020603050405020304" pitchFamily="18" charset="0"/>
                <a:cs typeface="Times New Roman" panose="02020603050405020304" pitchFamily="18" charset="0"/>
              </a:rPr>
              <a:t>link: </a:t>
            </a:r>
            <a:r>
              <a:rPr lang="en-IN" sz="1800" dirty="0" err="1">
                <a:latin typeface="Times New Roman" panose="02020603050405020304" pitchFamily="18" charset="0"/>
                <a:cs typeface="Times New Roman" panose="02020603050405020304" pitchFamily="18" charset="0"/>
                <a:hlinkClick r:id="rId2"/>
              </a:rPr>
              <a:t>Edunet</a:t>
            </a:r>
            <a:r>
              <a:rPr lang="en-IN" sz="1800" dirty="0">
                <a:latin typeface="Times New Roman" panose="02020603050405020304" pitchFamily="18" charset="0"/>
                <a:cs typeface="Times New Roman" panose="02020603050405020304" pitchFamily="18" charset="0"/>
                <a:hlinkClick r:id="rId2"/>
              </a:rPr>
              <a:t> Foundation</a:t>
            </a:r>
            <a:endParaRPr lang="en-IN" sz="1800" dirty="0">
              <a:latin typeface="Times New Roman" panose="02020603050405020304" pitchFamily="18" charset="0"/>
              <a:cs typeface="Times New Roman" panose="02020603050405020304" pitchFamily="18" charset="0"/>
            </a:endParaRPr>
          </a:p>
          <a:p>
            <a:pPr marL="305435" indent="-305435"/>
            <a:r>
              <a:rPr lang="en-IN" sz="1800" dirty="0">
                <a:latin typeface="Times New Roman" panose="02020603050405020304" pitchFamily="18" charset="0"/>
                <a:cs typeface="Times New Roman" panose="02020603050405020304" pitchFamily="18" charset="0"/>
              </a:rPr>
              <a:t>IBM </a:t>
            </a:r>
            <a:r>
              <a:rPr lang="en-IN" sz="1800" dirty="0" err="1">
                <a:latin typeface="Times New Roman" panose="02020603050405020304" pitchFamily="18" charset="0"/>
                <a:cs typeface="Times New Roman" panose="02020603050405020304" pitchFamily="18" charset="0"/>
              </a:rPr>
              <a:t>Skillsbuild</a:t>
            </a:r>
            <a:r>
              <a:rPr lang="en-IN" sz="1800" dirty="0">
                <a:latin typeface="Times New Roman" panose="02020603050405020304" pitchFamily="18" charset="0"/>
                <a:cs typeface="Times New Roman" panose="02020603050405020304" pitchFamily="18" charset="0"/>
              </a:rPr>
              <a:t> - Artificial Intelligence Fundamentals</a:t>
            </a:r>
          </a:p>
          <a:p>
            <a:pPr marL="0" indent="0">
              <a:buNone/>
            </a:pPr>
            <a:r>
              <a:rPr lang="en-IN" sz="1800" dirty="0">
                <a:latin typeface="Times New Roman" panose="02020603050405020304" pitchFamily="18" charset="0"/>
                <a:cs typeface="Times New Roman" panose="02020603050405020304" pitchFamily="18" charset="0"/>
              </a:rPr>
              <a:t>		link: </a:t>
            </a:r>
            <a:r>
              <a:rPr lang="en-IN" sz="1800" dirty="0">
                <a:latin typeface="Times New Roman" panose="02020603050405020304" pitchFamily="18" charset="0"/>
                <a:cs typeface="Times New Roman" panose="02020603050405020304" pitchFamily="18" charset="0"/>
                <a:hlinkClick r:id="rId3"/>
              </a:rPr>
              <a:t>IBM </a:t>
            </a:r>
            <a:r>
              <a:rPr lang="en-IN" sz="1800" dirty="0" err="1">
                <a:latin typeface="Times New Roman" panose="02020603050405020304" pitchFamily="18" charset="0"/>
                <a:cs typeface="Times New Roman" panose="02020603050405020304" pitchFamily="18" charset="0"/>
                <a:hlinkClick r:id="rId3"/>
              </a:rPr>
              <a:t>Skillsbuild</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Google </a:t>
            </a:r>
            <a:r>
              <a:rPr lang="en-IN" sz="1800" dirty="0" err="1">
                <a:latin typeface="Times New Roman" panose="02020603050405020304" pitchFamily="18" charset="0"/>
                <a:cs typeface="Times New Roman" panose="02020603050405020304" pitchFamily="18" charset="0"/>
              </a:rPr>
              <a:t>colab</a:t>
            </a:r>
            <a:r>
              <a:rPr lang="en-IN" sz="1800" dirty="0">
                <a:latin typeface="Times New Roman" panose="02020603050405020304" pitchFamily="18" charset="0"/>
                <a:cs typeface="Times New Roman" panose="02020603050405020304" pitchFamily="18" charset="0"/>
              </a:rPr>
              <a:t> – Model development environment</a:t>
            </a:r>
          </a:p>
          <a:p>
            <a:pPr marL="0" indent="0">
              <a:buNone/>
            </a:pPr>
            <a:r>
              <a:rPr lang="en-IN" sz="1800" dirty="0">
                <a:latin typeface="Times New Roman" panose="02020603050405020304" pitchFamily="18" charset="0"/>
                <a:cs typeface="Times New Roman" panose="02020603050405020304" pitchFamily="18" charset="0"/>
              </a:rPr>
              <a:t>		link: </a:t>
            </a:r>
            <a:r>
              <a:rPr lang="en-IN" sz="1800" dirty="0">
                <a:latin typeface="Times New Roman" panose="02020603050405020304" pitchFamily="18" charset="0"/>
                <a:cs typeface="Times New Roman" panose="02020603050405020304" pitchFamily="18" charset="0"/>
                <a:hlinkClick r:id="rId4"/>
              </a:rPr>
              <a:t>Google </a:t>
            </a:r>
            <a:r>
              <a:rPr lang="en-IN" sz="1800" dirty="0" err="1">
                <a:latin typeface="Times New Roman" panose="02020603050405020304" pitchFamily="18" charset="0"/>
                <a:cs typeface="Times New Roman" panose="02020603050405020304" pitchFamily="18" charset="0"/>
                <a:hlinkClick r:id="rId4"/>
              </a:rPr>
              <a:t>colab</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n</a:t>
            </a:r>
            <a:r>
              <a:rPr lang="en-IN" sz="1800">
                <a:latin typeface="Times New Roman" panose="02020603050405020304" pitchFamily="18" charset="0"/>
                <a:cs typeface="Times New Roman" panose="02020603050405020304" pitchFamily="18" charset="0"/>
              </a:rPr>
              <a:t>grok</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Autherization</a:t>
            </a:r>
            <a:r>
              <a:rPr lang="en-IN" sz="1800" dirty="0">
                <a:latin typeface="Times New Roman" panose="02020603050405020304" pitchFamily="18" charset="0"/>
                <a:cs typeface="Times New Roman" panose="02020603050405020304" pitchFamily="18" charset="0"/>
              </a:rPr>
              <a:t> token used for </a:t>
            </a:r>
            <a:r>
              <a:rPr lang="en-IN" sz="1800" dirty="0" err="1">
                <a:latin typeface="Times New Roman" panose="02020603050405020304" pitchFamily="18" charset="0"/>
                <a:cs typeface="Times New Roman" panose="02020603050405020304" pitchFamily="18" charset="0"/>
              </a:rPr>
              <a:t>streamlit</a:t>
            </a:r>
            <a:r>
              <a:rPr lang="en-IN" sz="1800" dirty="0">
                <a:latin typeface="Times New Roman" panose="02020603050405020304" pitchFamily="18" charset="0"/>
                <a:cs typeface="Times New Roman" panose="02020603050405020304" pitchFamily="18" charset="0"/>
              </a:rPr>
              <a:t> App </a:t>
            </a:r>
          </a:p>
          <a:p>
            <a:pPr marL="0" indent="0">
              <a:buNone/>
            </a:pPr>
            <a:r>
              <a:rPr lang="en-IN" sz="1800" dirty="0">
                <a:latin typeface="Times New Roman" panose="02020603050405020304" pitchFamily="18" charset="0"/>
                <a:cs typeface="Times New Roman" panose="02020603050405020304" pitchFamily="18" charset="0"/>
              </a:rPr>
              <a:t>		link: </a:t>
            </a:r>
            <a:r>
              <a:rPr lang="en-IN" sz="1800" dirty="0" err="1">
                <a:latin typeface="Times New Roman" panose="02020603050405020304" pitchFamily="18" charset="0"/>
                <a:cs typeface="Times New Roman" panose="02020603050405020304" pitchFamily="18" charset="0"/>
                <a:hlinkClick r:id="rId5"/>
              </a:rPr>
              <a:t>ngrok</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latin typeface="Times New Roman" panose="02020603050405020304" pitchFamily="18" charset="0"/>
                <a:cs typeface="Times New Roman" panose="02020603050405020304" pitchFamily="18" charset="0"/>
              </a:rPr>
              <a:t>The objective is to develop an Employee Salary Prediction Model and evaluate various supervised machine learning models to accurately predict employee salaries based on a comprehensive set of relevant attributes. The aim is to identify the most effective algorithm that yields the highest predictive accuracy and provides actionable insights into the factors influencing employee compensation within the organization.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077003"/>
          </a:xfrm>
        </p:spPr>
        <p:txBody>
          <a:bodyPr>
            <a:normAutofit/>
          </a:bodyPr>
          <a:lstStyle/>
          <a:p>
            <a:r>
              <a:rPr lang="en-IN" sz="2400" b="1" dirty="0">
                <a:solidFill>
                  <a:srgbClr val="0F0F0F"/>
                </a:solidFill>
                <a:latin typeface="Times New Roman" panose="02020603050405020304" pitchFamily="18" charset="0"/>
                <a:cs typeface="Times New Roman" panose="02020603050405020304" pitchFamily="18" charset="0"/>
              </a:rPr>
              <a:t>Minimum System requirements:</a:t>
            </a:r>
          </a:p>
          <a:p>
            <a:pPr lvl="3"/>
            <a:r>
              <a:rPr lang="en-IN" sz="1600" dirty="0">
                <a:solidFill>
                  <a:srgbClr val="0F0F0F"/>
                </a:solidFill>
                <a:latin typeface="Times New Roman" panose="02020603050405020304" pitchFamily="18" charset="0"/>
                <a:cs typeface="Times New Roman" panose="02020603050405020304" pitchFamily="18" charset="0"/>
              </a:rPr>
              <a:t>OS – Windows 10/11, MacOS, Linux</a:t>
            </a:r>
          </a:p>
          <a:p>
            <a:pPr lvl="3"/>
            <a:r>
              <a:rPr lang="en-IN" sz="1600" dirty="0">
                <a:solidFill>
                  <a:srgbClr val="0F0F0F"/>
                </a:solidFill>
                <a:latin typeface="Times New Roman" panose="02020603050405020304" pitchFamily="18" charset="0"/>
                <a:cs typeface="Times New Roman" panose="02020603050405020304" pitchFamily="18" charset="0"/>
              </a:rPr>
              <a:t>Processors – Modern dual/quad core processors like [ Intel i3/i5 or </a:t>
            </a:r>
            <a:r>
              <a:rPr lang="en-IN" sz="1600" dirty="0" err="1">
                <a:solidFill>
                  <a:srgbClr val="0F0F0F"/>
                </a:solidFill>
                <a:latin typeface="Times New Roman" panose="02020603050405020304" pitchFamily="18" charset="0"/>
                <a:cs typeface="Times New Roman" panose="02020603050405020304" pitchFamily="18" charset="0"/>
              </a:rPr>
              <a:t>Ryzen</a:t>
            </a:r>
            <a:r>
              <a:rPr lang="en-IN" sz="1600" dirty="0">
                <a:solidFill>
                  <a:srgbClr val="0F0F0F"/>
                </a:solidFill>
                <a:latin typeface="Times New Roman" panose="02020603050405020304" pitchFamily="18" charset="0"/>
                <a:cs typeface="Times New Roman" panose="02020603050405020304" pitchFamily="18" charset="0"/>
              </a:rPr>
              <a:t> 3/5 ]</a:t>
            </a:r>
          </a:p>
          <a:p>
            <a:pPr lvl="3"/>
            <a:r>
              <a:rPr lang="en-IN" sz="1600" dirty="0">
                <a:solidFill>
                  <a:srgbClr val="0F0F0F"/>
                </a:solidFill>
                <a:latin typeface="Times New Roman" panose="02020603050405020304" pitchFamily="18" charset="0"/>
                <a:cs typeface="Times New Roman" panose="02020603050405020304" pitchFamily="18" charset="0"/>
              </a:rPr>
              <a:t>RAM – 8 GB for seamless loading of datasets and models</a:t>
            </a:r>
          </a:p>
          <a:p>
            <a:pPr lvl="3"/>
            <a:r>
              <a:rPr lang="en-IN" sz="1600" dirty="0">
                <a:solidFill>
                  <a:srgbClr val="0F0F0F"/>
                </a:solidFill>
                <a:latin typeface="Times New Roman" panose="02020603050405020304" pitchFamily="18" charset="0"/>
                <a:cs typeface="Times New Roman" panose="02020603050405020304" pitchFamily="18" charset="0"/>
              </a:rPr>
              <a:t>Storage – 256 GB SSD</a:t>
            </a:r>
          </a:p>
          <a:p>
            <a:pPr marL="305435" indent="-305435"/>
            <a:r>
              <a:rPr lang="en-IN" sz="2400" b="1" dirty="0">
                <a:solidFill>
                  <a:srgbClr val="0F0F0F"/>
                </a:solidFill>
                <a:latin typeface="Times New Roman" panose="02020603050405020304" pitchFamily="18" charset="0"/>
                <a:cs typeface="Times New Roman" panose="02020603050405020304" pitchFamily="18" charset="0"/>
              </a:rPr>
              <a:t>Online Platforms –</a:t>
            </a:r>
          </a:p>
          <a:p>
            <a:pPr marL="1241435" lvl="3" indent="-305435"/>
            <a:r>
              <a:rPr lang="en-IN" sz="1600" dirty="0">
                <a:solidFill>
                  <a:srgbClr val="0F0F0F"/>
                </a:solidFill>
                <a:latin typeface="Times New Roman" panose="02020603050405020304" pitchFamily="18" charset="0"/>
                <a:cs typeface="Times New Roman" panose="02020603050405020304" pitchFamily="18" charset="0"/>
              </a:rPr>
              <a:t>Google </a:t>
            </a:r>
            <a:r>
              <a:rPr lang="en-IN" sz="1600" dirty="0" err="1">
                <a:solidFill>
                  <a:srgbClr val="0F0F0F"/>
                </a:solidFill>
                <a:latin typeface="Times New Roman" panose="02020603050405020304" pitchFamily="18" charset="0"/>
                <a:cs typeface="Times New Roman" panose="02020603050405020304" pitchFamily="18" charset="0"/>
              </a:rPr>
              <a:t>colab</a:t>
            </a:r>
            <a:endParaRPr lang="en-IN" sz="1600" dirty="0">
              <a:solidFill>
                <a:srgbClr val="0F0F0F"/>
              </a:solidFill>
              <a:latin typeface="Times New Roman" panose="02020603050405020304" pitchFamily="18" charset="0"/>
              <a:cs typeface="Times New Roman" panose="02020603050405020304" pitchFamily="18" charset="0"/>
            </a:endParaRPr>
          </a:p>
          <a:p>
            <a:pPr marL="1241435" lvl="3" indent="-305435"/>
            <a:r>
              <a:rPr lang="en-IN" sz="1600" dirty="0">
                <a:solidFill>
                  <a:srgbClr val="0F0F0F"/>
                </a:solidFill>
                <a:latin typeface="Times New Roman" panose="02020603050405020304" pitchFamily="18" charset="0"/>
                <a:cs typeface="Times New Roman" panose="02020603050405020304" pitchFamily="18" charset="0"/>
              </a:rPr>
              <a:t>IBM Watson studios</a:t>
            </a:r>
          </a:p>
          <a:p>
            <a:pPr marL="1241435" lvl="3" indent="-305435"/>
            <a:r>
              <a:rPr lang="en-IN" sz="1600" dirty="0">
                <a:solidFill>
                  <a:srgbClr val="0F0F0F"/>
                </a:solidFill>
                <a:latin typeface="Times New Roman" panose="02020603050405020304" pitchFamily="18" charset="0"/>
                <a:cs typeface="Times New Roman" panose="02020603050405020304" pitchFamily="18" charset="0"/>
              </a:rPr>
              <a:t>Amazon </a:t>
            </a:r>
            <a:r>
              <a:rPr lang="en-IN" sz="1600" dirty="0" err="1">
                <a:solidFill>
                  <a:srgbClr val="0F0F0F"/>
                </a:solidFill>
                <a:latin typeface="Times New Roman" panose="02020603050405020304" pitchFamily="18" charset="0"/>
                <a:cs typeface="Times New Roman" panose="02020603050405020304" pitchFamily="18" charset="0"/>
              </a:rPr>
              <a:t>SgaeMaker</a:t>
            </a:r>
            <a:endParaRPr lang="en-IN" sz="1600" dirty="0">
              <a:solidFill>
                <a:srgbClr val="0F0F0F"/>
              </a:solidFill>
              <a:latin typeface="Times New Roman" panose="02020603050405020304" pitchFamily="18" charset="0"/>
              <a:cs typeface="Times New Roman" panose="02020603050405020304" pitchFamily="18" charset="0"/>
            </a:endParaRPr>
          </a:p>
          <a:p>
            <a:pPr marL="1241435" lvl="3" indent="-305435"/>
            <a:r>
              <a:rPr lang="en-IN" sz="1600" dirty="0">
                <a:solidFill>
                  <a:srgbClr val="0F0F0F"/>
                </a:solidFill>
                <a:latin typeface="Times New Roman" panose="02020603050405020304" pitchFamily="18" charset="0"/>
                <a:cs typeface="Times New Roman" panose="02020603050405020304" pitchFamily="18" charset="0"/>
              </a:rPr>
              <a:t>Microsoft Azure Machine Learning</a:t>
            </a:r>
          </a:p>
          <a:p>
            <a:pPr marL="1241435" lvl="3" indent="-305435"/>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740E6-E8CA-1E1D-7DB7-07C1473D330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0B5507D-726B-92AB-8D9A-98AEBE397C69}"/>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E802B41C-6D97-6432-7781-5950105018A8}"/>
              </a:ext>
            </a:extLst>
          </p:cNvPr>
          <p:cNvSpPr>
            <a:spLocks noGrp="1"/>
          </p:cNvSpPr>
          <p:nvPr>
            <p:ph idx="1"/>
          </p:nvPr>
        </p:nvSpPr>
        <p:spPr/>
        <p:txBody>
          <a:bodyPr>
            <a:normAutofit/>
          </a:bodyPr>
          <a:lstStyle/>
          <a:p>
            <a:pPr marL="305435" indent="-305435"/>
            <a:r>
              <a:rPr lang="en-IN" sz="2000" b="1" dirty="0">
                <a:solidFill>
                  <a:srgbClr val="0F0F0F"/>
                </a:solidFill>
                <a:latin typeface="Times New Roman" panose="02020603050405020304" pitchFamily="18" charset="0"/>
                <a:cs typeface="Times New Roman" panose="02020603050405020304" pitchFamily="18" charset="0"/>
              </a:rPr>
              <a:t>Library required to build the model</a:t>
            </a:r>
          </a:p>
          <a:p>
            <a:pPr marL="1241435" lvl="3" indent="-305435"/>
            <a:r>
              <a:rPr lang="en-IN" sz="1400" dirty="0">
                <a:solidFill>
                  <a:srgbClr val="0F0F0F"/>
                </a:solidFill>
                <a:latin typeface="Times New Roman" panose="02020603050405020304" pitchFamily="18" charset="0"/>
                <a:cs typeface="Times New Roman" panose="02020603050405020304" pitchFamily="18" charset="0"/>
              </a:rPr>
              <a:t>pandas –  for Data manipulation and analysis</a:t>
            </a:r>
          </a:p>
          <a:p>
            <a:pPr marL="1241435" lvl="3" indent="-305435"/>
            <a:r>
              <a:rPr lang="en-IN" sz="1400" dirty="0">
                <a:solidFill>
                  <a:srgbClr val="0F0F0F"/>
                </a:solidFill>
                <a:latin typeface="Times New Roman" panose="02020603050405020304" pitchFamily="18" charset="0"/>
                <a:cs typeface="Times New Roman" panose="02020603050405020304" pitchFamily="18" charset="0"/>
              </a:rPr>
              <a:t>matplotlib – for Data visualization, plotting graphs</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a:t>
            </a:r>
            <a:r>
              <a:rPr lang="en-IN" sz="1400" dirty="0">
                <a:solidFill>
                  <a:srgbClr val="0F0F0F"/>
                </a:solidFill>
                <a:latin typeface="Times New Roman" panose="02020603050405020304" pitchFamily="18" charset="0"/>
                <a:cs typeface="Times New Roman" panose="02020603050405020304" pitchFamily="18" charset="0"/>
              </a:rPr>
              <a:t> – for Machine learning toolkit</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sklearn.preproceesing</a:t>
            </a:r>
            <a:r>
              <a:rPr lang="en-IN" sz="1400" dirty="0">
                <a:solidFill>
                  <a:srgbClr val="0F0F0F"/>
                </a:solidFill>
                <a:latin typeface="Times New Roman" panose="02020603050405020304" pitchFamily="18" charset="0"/>
                <a:cs typeface="Times New Roman" panose="02020603050405020304" pitchFamily="18" charset="0"/>
              </a:rPr>
              <a:t> – for data preparation, scaling, encoding</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sklearn.pipeline</a:t>
            </a:r>
            <a:r>
              <a:rPr lang="en-IN" sz="1400" dirty="0">
                <a:solidFill>
                  <a:srgbClr val="0F0F0F"/>
                </a:solidFill>
                <a:latin typeface="Times New Roman" panose="02020603050405020304" pitchFamily="18" charset="0"/>
                <a:cs typeface="Times New Roman" panose="02020603050405020304" pitchFamily="18" charset="0"/>
              </a:rPr>
              <a:t> – for workflow automation, model chaining</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sklearn.model_selection</a:t>
            </a:r>
            <a:r>
              <a:rPr lang="en-IN" sz="1400" dirty="0">
                <a:solidFill>
                  <a:srgbClr val="0F0F0F"/>
                </a:solidFill>
                <a:latin typeface="Times New Roman" panose="02020603050405020304" pitchFamily="18" charset="0"/>
                <a:cs typeface="Times New Roman" panose="02020603050405020304" pitchFamily="18" charset="0"/>
              </a:rPr>
              <a:t> – for model evaluation, splitting data</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sklearn.linear_model</a:t>
            </a:r>
            <a:r>
              <a:rPr lang="en-IN" sz="1400" dirty="0">
                <a:solidFill>
                  <a:srgbClr val="0F0F0F"/>
                </a:solidFill>
                <a:latin typeface="Times New Roman" panose="02020603050405020304" pitchFamily="18" charset="0"/>
                <a:cs typeface="Times New Roman" panose="02020603050405020304" pitchFamily="18" charset="0"/>
              </a:rPr>
              <a:t> – for linear regression model</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sklearn.ensemble</a:t>
            </a:r>
            <a:r>
              <a:rPr lang="en-IN" sz="1400" dirty="0">
                <a:solidFill>
                  <a:srgbClr val="0F0F0F"/>
                </a:solidFill>
                <a:latin typeface="Times New Roman" panose="02020603050405020304" pitchFamily="18" charset="0"/>
                <a:cs typeface="Times New Roman" panose="02020603050405020304" pitchFamily="18" charset="0"/>
              </a:rPr>
              <a:t> – for Ensemble methods [ example - </a:t>
            </a:r>
            <a:r>
              <a:rPr lang="en-IN" sz="1400" dirty="0" err="1">
                <a:solidFill>
                  <a:srgbClr val="0F0F0F"/>
                </a:solidFill>
                <a:latin typeface="Times New Roman" panose="02020603050405020304" pitchFamily="18" charset="0"/>
                <a:cs typeface="Times New Roman" panose="02020603050405020304" pitchFamily="18" charset="0"/>
              </a:rPr>
              <a:t>RandomForest</a:t>
            </a:r>
            <a:r>
              <a:rPr lang="en-IN" sz="1400" dirty="0">
                <a:solidFill>
                  <a:srgbClr val="0F0F0F"/>
                </a:solidFill>
                <a:latin typeface="Times New Roman" panose="02020603050405020304" pitchFamily="18" charset="0"/>
                <a:cs typeface="Times New Roman" panose="02020603050405020304" pitchFamily="18" charset="0"/>
              </a:rPr>
              <a:t>]</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sklearn.neighbors</a:t>
            </a:r>
            <a:r>
              <a:rPr lang="en-IN" sz="1400" dirty="0">
                <a:solidFill>
                  <a:srgbClr val="0F0F0F"/>
                </a:solidFill>
                <a:latin typeface="Times New Roman" panose="02020603050405020304" pitchFamily="18" charset="0"/>
                <a:cs typeface="Times New Roman" panose="02020603050405020304" pitchFamily="18" charset="0"/>
              </a:rPr>
              <a:t> – for K-Nearest </a:t>
            </a:r>
            <a:r>
              <a:rPr lang="en-IN" sz="1400" dirty="0" err="1">
                <a:solidFill>
                  <a:srgbClr val="0F0F0F"/>
                </a:solidFill>
                <a:latin typeface="Times New Roman" panose="02020603050405020304" pitchFamily="18" charset="0"/>
                <a:cs typeface="Times New Roman" panose="02020603050405020304" pitchFamily="18" charset="0"/>
              </a:rPr>
              <a:t>Neighbors</a:t>
            </a:r>
            <a:r>
              <a:rPr lang="en-IN" sz="1400" dirty="0">
                <a:solidFill>
                  <a:srgbClr val="0F0F0F"/>
                </a:solidFill>
                <a:latin typeface="Times New Roman" panose="02020603050405020304" pitchFamily="18" charset="0"/>
                <a:cs typeface="Times New Roman" panose="02020603050405020304" pitchFamily="18" charset="0"/>
              </a:rPr>
              <a:t> [ KNN ]</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sklearn.svm</a:t>
            </a:r>
            <a:r>
              <a:rPr lang="en-IN" sz="1400" dirty="0">
                <a:solidFill>
                  <a:srgbClr val="0F0F0F"/>
                </a:solidFill>
                <a:latin typeface="Times New Roman" panose="02020603050405020304" pitchFamily="18" charset="0"/>
                <a:cs typeface="Times New Roman" panose="02020603050405020304" pitchFamily="18" charset="0"/>
              </a:rPr>
              <a:t> – for support vector machines [ SVM ] </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joblib</a:t>
            </a:r>
            <a:r>
              <a:rPr lang="en-IN" sz="1400" dirty="0">
                <a:solidFill>
                  <a:srgbClr val="0F0F0F"/>
                </a:solidFill>
                <a:latin typeface="Times New Roman" panose="02020603050405020304" pitchFamily="18" charset="0"/>
                <a:cs typeface="Times New Roman" panose="02020603050405020304" pitchFamily="18" charset="0"/>
              </a:rPr>
              <a:t> – for Model saving and loading</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stramlit</a:t>
            </a:r>
            <a:r>
              <a:rPr lang="en-IN" sz="1400" dirty="0">
                <a:solidFill>
                  <a:srgbClr val="0F0F0F"/>
                </a:solidFill>
                <a:latin typeface="Times New Roman" panose="02020603050405020304" pitchFamily="18" charset="0"/>
                <a:cs typeface="Times New Roman" panose="02020603050405020304" pitchFamily="18" charset="0"/>
              </a:rPr>
              <a:t> – for web app creation for ML   </a:t>
            </a:r>
          </a:p>
          <a:p>
            <a:pPr marL="1241435" lvl="3" indent="-305435"/>
            <a:endParaRPr lang="en-IN" sz="1400" b="1" dirty="0">
              <a:solidFill>
                <a:srgbClr val="0F0F0F"/>
              </a:solidFill>
            </a:endParaRPr>
          </a:p>
        </p:txBody>
      </p:sp>
    </p:spTree>
    <p:extLst>
      <p:ext uri="{BB962C8B-B14F-4D97-AF65-F5344CB8AC3E}">
        <p14:creationId xmlns:p14="http://schemas.microsoft.com/office/powerpoint/2010/main" val="133087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Phase 1: Data Acquisition and Initial Assessment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Data Ingestion: Securely load the raw dataset into the development environment.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Missing Value Analysis: Conduct a comprehensive assessment of null values using </a:t>
            </a:r>
            <a:r>
              <a:rPr lang="en-US" sz="2000" dirty="0" err="1">
                <a:latin typeface="Times New Roman" panose="02020603050405020304" pitchFamily="18" charset="0"/>
                <a:cs typeface="Times New Roman" panose="02020603050405020304" pitchFamily="18" charset="0"/>
              </a:rPr>
              <a:t>isna</a:t>
            </a:r>
            <a:r>
              <a:rPr lang="en-US" sz="2000" dirty="0">
                <a:latin typeface="Times New Roman" panose="02020603050405020304" pitchFamily="18" charset="0"/>
                <a:cs typeface="Times New Roman" panose="02020603050405020304" pitchFamily="18" charset="0"/>
              </a:rPr>
              <a:t>().sum() to quantify their presence within each attributes.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Data Imputation/Categorization: Address identified missing values. If they represent specific categories or have a meaningful absence, rename them appropriately for clearer interpretation.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Redundancy and Low-Variance Feature Identification: Analyze the dataset for redundant attributes or those with negligible variance that contribute minimally to the predictive power. Attributes with low or no contribution will be considered for removal to streamline the model.</a:t>
            </a:r>
          </a:p>
          <a:p>
            <a:pPr marL="0" indent="0">
              <a:buNone/>
            </a:pPr>
            <a:r>
              <a:rPr lang="en-US" sz="2800" b="1" dirty="0"/>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6E916-CABF-108C-C737-D149B565385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7FBE37E-EC9D-B4C2-7092-7021E461BB1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B2AB24AD-8136-63C4-9CBD-25BE709221BC}"/>
              </a:ext>
            </a:extLst>
          </p:cNvPr>
          <p:cNvSpPr>
            <a:spLocks noGrp="1"/>
          </p:cNvSpPr>
          <p:nvPr>
            <p:ph idx="1"/>
          </p:nvPr>
        </p:nvSpPr>
        <p:spPr>
          <a:xfrm>
            <a:off x="581192" y="1378425"/>
            <a:ext cx="11029616" cy="5131558"/>
          </a:xfrm>
        </p:spPr>
        <p:txBody>
          <a:bodyPr>
            <a:noAutofit/>
          </a:bodyPr>
          <a:lstStyle/>
          <a:p>
            <a:r>
              <a:rPr lang="en-US" sz="2400" b="1" dirty="0">
                <a:latin typeface="Times New Roman" panose="02020603050405020304" pitchFamily="18" charset="0"/>
                <a:cs typeface="Times New Roman" panose="02020603050405020304" pitchFamily="18" charset="0"/>
              </a:rPr>
              <a:t>Phase 2: Data Preprocessing and Refinement</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Noise and Anomaly Detection: Systematically identify and address noise, anomalies, or abnormal data points (e.g., outliers, </a:t>
            </a:r>
            <a:r>
              <a:rPr lang="en-US" sz="1800" dirty="0" err="1">
                <a:latin typeface="Times New Roman" panose="02020603050405020304" pitchFamily="18" charset="0"/>
                <a:cs typeface="Times New Roman" panose="02020603050405020304" pitchFamily="18" charset="0"/>
              </a:rPr>
              <a:t>NaN</a:t>
            </a:r>
            <a:r>
              <a:rPr lang="en-US" sz="1800" dirty="0">
                <a:latin typeface="Times New Roman" panose="02020603050405020304" pitchFamily="18" charset="0"/>
                <a:cs typeface="Times New Roman" panose="02020603050405020304" pitchFamily="18" charset="0"/>
              </a:rPr>
              <a:t> values resulting from data errors). Employ statistical methods and domain knowledge for robust detection.</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Visual Data Exploration and Outlier Management: Utilize visualization libraries such as Matplotlib to graphically represent data distributions. This step aids in the visual detection of noise, outliers, and inconsistencies, which will then be appropriately handled (e.g., removal, transformation).</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Data Encoding for Model Readability: Upon satisfactory data refinement, convert all categorical and textual features into numerical representations suitable for machine learning algorithms.</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Strategic Preprocessing Algorithm Selection: Apply appropriate preprocessing algorithms (e.g., one-hot encoding, label encoding, scaling techniques) to ensure data is in an optimal format for model training.</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Post-Encoding Data Validation: Re-validate the dataset for any residual </a:t>
            </a:r>
            <a:r>
              <a:rPr lang="en-US" sz="1800" dirty="0" err="1">
                <a:latin typeface="Times New Roman" panose="02020603050405020304" pitchFamily="18" charset="0"/>
                <a:cs typeface="Times New Roman" panose="02020603050405020304" pitchFamily="18" charset="0"/>
              </a:rPr>
              <a:t>NaN</a:t>
            </a:r>
            <a:r>
              <a:rPr lang="en-US" sz="1800" dirty="0">
                <a:latin typeface="Times New Roman" panose="02020603050405020304" pitchFamily="18" charset="0"/>
                <a:cs typeface="Times New Roman" panose="02020603050405020304" pitchFamily="18" charset="0"/>
              </a:rPr>
              <a:t> values or inconsistencies that may have emerged during the encoding process. Further refinement will be performed to ensure data integrity and consistency.</a:t>
            </a:r>
          </a:p>
          <a:p>
            <a:pPr marL="0" indent="0">
              <a:buNone/>
            </a:pPr>
            <a:endParaRPr lang="en-US" sz="2800" b="1" dirty="0"/>
          </a:p>
        </p:txBody>
      </p:sp>
    </p:spTree>
    <p:extLst>
      <p:ext uri="{BB962C8B-B14F-4D97-AF65-F5344CB8AC3E}">
        <p14:creationId xmlns:p14="http://schemas.microsoft.com/office/powerpoint/2010/main" val="340209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B1111-75DF-18F7-5487-CD6AA24558C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883FD2-81A8-A26E-4448-68FB60F5D1A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C622DCC1-2745-98CC-0A67-18C8940A2908}"/>
              </a:ext>
            </a:extLst>
          </p:cNvPr>
          <p:cNvSpPr>
            <a:spLocks noGrp="1"/>
          </p:cNvSpPr>
          <p:nvPr>
            <p:ph idx="1"/>
          </p:nvPr>
        </p:nvSpPr>
        <p:spPr/>
        <p:txBody>
          <a:bodyPr>
            <a:normAutofit lnSpcReduction="10000"/>
          </a:bodyPr>
          <a:lstStyle/>
          <a:p>
            <a:r>
              <a:rPr lang="en-US" sz="2400" b="1" dirty="0">
                <a:latin typeface="Times New Roman" panose="02020603050405020304" pitchFamily="18" charset="0"/>
                <a:cs typeface="Times New Roman" panose="02020603050405020304" pitchFamily="18" charset="0"/>
              </a:rPr>
              <a:t>Phase 3: Model Development and Evaluation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Data Partitioning (Input/Output Split): Strategically divide the refined dataset into input features (X) and the target variable (Y - salary). Subsequently, partition the data into training and testing sets (e.g., an 80% training, 20% testing split) to facilitate robust model validation.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Model Training and Testing: Utilize the partitioned data to train various supervised machine learning algorithms. Each model's performance will then be rigorously evaluated using the unseen test data to assess its predictive accuracy.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Comparative Model Performance Analysis: Train and test multiple machine learning algorithms (e.g., Linear Regression, Random Forest, Gradient Boosting) on the prepared data.</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Predictive Performance Visualization: Generate comparative visualizations (e.g., actual vs. predicted plots, error distributions) for each algorithm's predictions. This visual analysis will aid in identifying the algorithm exhibiting the superior predictive performance.</a:t>
            </a:r>
          </a:p>
          <a:p>
            <a:pPr marL="0" indent="0">
              <a:buNone/>
            </a:pPr>
            <a:endParaRPr lang="en-US" sz="2800" b="1" dirty="0"/>
          </a:p>
        </p:txBody>
      </p:sp>
    </p:spTree>
    <p:extLst>
      <p:ext uri="{BB962C8B-B14F-4D97-AF65-F5344CB8AC3E}">
        <p14:creationId xmlns:p14="http://schemas.microsoft.com/office/powerpoint/2010/main" val="137559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DE085-DB8D-6C03-C5F9-8C6CE2AC98E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9CF1173-ECA4-2FEE-87EC-8798B421892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1E5FF807-86DF-E8FF-300B-CFD4E01DAB72}"/>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Phase 4: Application Development and Deployment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Interactive Application Development: Develop a user-friendly web application using the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library. This application will serve as the interface for interacting with the trained model, allowing users to input employee attributes and receive salary predictions.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Application Deployment: Deploy the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application either to a cloud hosting service or by leveraging tunneling solutions, making the salary prediction model accessible for practical use and demonstration.</a:t>
            </a:r>
          </a:p>
          <a:p>
            <a:pPr marL="0" indent="0">
              <a:buNone/>
            </a:pPr>
            <a:endParaRPr lang="en-US" sz="2800" b="1" dirty="0"/>
          </a:p>
        </p:txBody>
      </p:sp>
    </p:spTree>
    <p:extLst>
      <p:ext uri="{BB962C8B-B14F-4D97-AF65-F5344CB8AC3E}">
        <p14:creationId xmlns:p14="http://schemas.microsoft.com/office/powerpoint/2010/main" val="7381809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699</TotalTime>
  <Words>1191</Words>
  <Application>Microsoft Office PowerPoint</Application>
  <PresentationFormat>Widescreen</PresentationFormat>
  <Paragraphs>93</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Times New Roman</vt:lpstr>
      <vt:lpstr>Wingdings 2</vt:lpstr>
      <vt:lpstr>DividendVTI</vt:lpstr>
      <vt:lpstr>Employee salary prediction using machine learning model</vt:lpstr>
      <vt:lpstr>OUTLINE</vt:lpstr>
      <vt:lpstr>Problem Statement</vt:lpstr>
      <vt:lpstr>System  Approach</vt:lpstr>
      <vt:lpstr>System  Approach</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Are Imanth</cp:lastModifiedBy>
  <cp:revision>51</cp:revision>
  <dcterms:created xsi:type="dcterms:W3CDTF">2021-05-26T16:50:10Z</dcterms:created>
  <dcterms:modified xsi:type="dcterms:W3CDTF">2025-07-21T17:37:28Z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