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305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55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TITI\Desktop\John\Data%20Analyst%20Portfolio%20Projects\Case%20Study%203%20Human_Resources_Absenteeisms\Visuals.xlsx" TargetMode="External"/><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TITI\Desktop\John\Data%20Analyst%20Portfolio%20Projects\Case%20Study%203%20Human_Resources_Absenteeisms\Visual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TITI\Desktop\John\Data%20Analyst%20Portfolio%20Projects\Case%20Study%203%20Human_Resources_Absenteeisms\Visual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TITI\Desktop\John\Data%20Analyst%20Portfolio%20Projects\Case%20Study%203%20Human_Resources_Absenteeisms\Visual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TITI\Desktop\John\Data%20Analyst%20Portfolio%20Projects\Case%20Study%203%20Human_Resources_Absenteeisms\Visual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TITI\Desktop\John\Data%20Analyst%20Portfolio%20Projects\Case%20Study%203%20Human_Resources_Absenteeisms\Visuals.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TITI\Desktop\John\Data%20Analyst%20Portfolio%20Projects\Case%20Study%203%20Human_Resources_Absenteeisms\Visuals.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TITI\Desktop\John\Data%20Analyst%20Portfolio%20Projects\Case%20Study%203%20Human_Resources_Absenteeisms\Visuals.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[Book1]Data Overview!PivotTable6</c:name>
    <c:fmtId val="4"/>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Reasons for Absenteeism</a:t>
            </a:r>
            <a:r>
              <a:rPr lang="en-US" b="1" baseline="0"/>
              <a:t> &amp; their Time Impact</a:t>
            </a:r>
            <a:endParaRPr lang="en-US" b="1"/>
          </a:p>
        </c:rich>
      </c:tx>
      <c:layout>
        <c:manualLayout>
          <c:xMode val="edge"/>
          <c:yMode val="edge"/>
          <c:x val="0.1408888888888889"/>
          <c:y val="3.6016331291921846E-2"/>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31767439442420825"/>
          <c:y val="0.10749351191048333"/>
          <c:w val="0.61540067152614886"/>
          <c:h val="0.82470127579149222"/>
        </c:manualLayout>
      </c:layout>
      <c:barChart>
        <c:barDir val="bar"/>
        <c:grouping val="clustered"/>
        <c:varyColors val="0"/>
        <c:ser>
          <c:idx val="0"/>
          <c:order val="0"/>
          <c:tx>
            <c:strRef>
              <c:f>'Data Overview'!$B$17</c:f>
              <c:strCache>
                <c:ptCount val="1"/>
                <c:pt idx="0">
                  <c:v>Total</c:v>
                </c:pt>
              </c:strCache>
            </c:strRef>
          </c:tx>
          <c:spPr>
            <a:solidFill>
              <a:schemeClr val="tx2">
                <a:lumMod val="40000"/>
                <a:lumOff val="60000"/>
              </a:schemeClr>
            </a:solidFill>
            <a:ln>
              <a:noFill/>
            </a:ln>
            <a:effectLst/>
          </c:spPr>
          <c:invertIfNegative val="0"/>
          <c:dPt>
            <c:idx val="0"/>
            <c:invertIfNegative val="0"/>
            <c:bubble3D val="0"/>
            <c:spPr>
              <a:solidFill>
                <a:schemeClr val="bg2">
                  <a:lumMod val="25000"/>
                </a:schemeClr>
              </a:solidFill>
              <a:ln>
                <a:noFill/>
              </a:ln>
              <a:effectLst/>
            </c:spPr>
            <c:extLst>
              <c:ext xmlns:c16="http://schemas.microsoft.com/office/drawing/2014/chart" uri="{C3380CC4-5D6E-409C-BE32-E72D297353CC}">
                <c16:uniqueId val="{00000001-2939-44B7-9F6D-6D1D9D6CE1D3}"/>
              </c:ext>
            </c:extLst>
          </c:dPt>
          <c:dLbls>
            <c:dLbl>
              <c:idx val="0"/>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rgbClr val="113052"/>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2939-44B7-9F6D-6D1D9D6CE1D3}"/>
                </c:ext>
              </c:extLst>
            </c:dLbl>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'Data Overview'!$A$18:$A$22</c:f>
              <c:strCache>
                <c:ptCount val="4"/>
                <c:pt idx="0">
                  <c:v>Medical reasons</c:v>
                </c:pt>
                <c:pt idx="1">
                  <c:v>Family-related</c:v>
                </c:pt>
                <c:pt idx="2">
                  <c:v>Unjustified leave</c:v>
                </c:pt>
                <c:pt idx="3">
                  <c:v>Incomplete submission</c:v>
                </c:pt>
              </c:strCache>
            </c:strRef>
          </c:cat>
          <c:val>
            <c:numRef>
              <c:f>'Data Overview'!$B$18:$B$22</c:f>
              <c:numCache>
                <c:formatCode>0.00%</c:formatCode>
                <c:ptCount val="4"/>
                <c:pt idx="0">
                  <c:v>0.87355801854783988</c:v>
                </c:pt>
                <c:pt idx="1">
                  <c:v>5.0441076679484283E-2</c:v>
                </c:pt>
                <c:pt idx="2">
                  <c:v>4.8857724496720198E-2</c:v>
                </c:pt>
                <c:pt idx="3">
                  <c:v>2.7143180275955667E-2</c:v>
                </c:pt>
              </c:numCache>
            </c:numRef>
          </c:val>
          <c:extLst>
            <c:ext xmlns:c16="http://schemas.microsoft.com/office/drawing/2014/chart" uri="{C3380CC4-5D6E-409C-BE32-E72D297353CC}">
              <c16:uniqueId val="{00000000-2939-44B7-9F6D-6D1D9D6CE1D3}"/>
            </c:ext>
          </c:extLst>
        </c:ser>
        <c:dLbls>
          <c:dLblPos val="outEnd"/>
          <c:showLegendKey val="0"/>
          <c:showVal val="1"/>
          <c:showCatName val="0"/>
          <c:showSerName val="0"/>
          <c:showPercent val="0"/>
          <c:showBubbleSize val="0"/>
        </c:dLbls>
        <c:gapWidth val="182"/>
        <c:axId val="1782008431"/>
        <c:axId val="1782014191"/>
      </c:barChart>
      <c:catAx>
        <c:axId val="1782008431"/>
        <c:scaling>
          <c:orientation val="minMax"/>
        </c:scaling>
        <c:delete val="0"/>
        <c:axPos val="l"/>
        <c:title>
          <c:tx>
            <c:rich>
              <a:bodyPr rot="-540000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r>
                  <a:rPr lang="en-US" sz="1050" b="1"/>
                  <a:t>Absenteeism Reason</a:t>
                </a:r>
              </a:p>
            </c:rich>
          </c:tx>
          <c:layout>
            <c:manualLayout>
              <c:xMode val="edge"/>
              <c:yMode val="edge"/>
              <c:x val="2.2222222222222223E-2"/>
              <c:y val="0.28267752989209682"/>
            </c:manualLayout>
          </c:layout>
          <c:overlay val="0"/>
          <c:spPr>
            <a:noFill/>
            <a:ln>
              <a:noFill/>
            </a:ln>
            <a:effectLst/>
          </c:spPr>
          <c:txPr>
            <a:bodyPr rot="-540000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n-US"/>
          </a:p>
        </c:txPr>
        <c:crossAx val="1782014191"/>
        <c:crosses val="autoZero"/>
        <c:auto val="1"/>
        <c:lblAlgn val="ctr"/>
        <c:lblOffset val="100"/>
        <c:noMultiLvlLbl val="0"/>
      </c:catAx>
      <c:valAx>
        <c:axId val="1782014191"/>
        <c:scaling>
          <c:orientation val="minMax"/>
        </c:scaling>
        <c:delete val="1"/>
        <c:axPos val="b"/>
        <c:numFmt formatCode="0.00%" sourceLinked="1"/>
        <c:majorTickMark val="none"/>
        <c:minorTickMark val="none"/>
        <c:tickLblPos val="nextTo"/>
        <c:crossAx val="178200843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[Visuals.xlsx]Hit Target!PivotTable10</c:name>
    <c:fmtId val="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t>Seasonal</a:t>
            </a:r>
            <a:r>
              <a:rPr lang="en-US" b="1" baseline="0" dirty="0"/>
              <a:t> Workload Average and Absences</a:t>
            </a:r>
            <a:endParaRPr lang="en-US" b="1" dirty="0"/>
          </a:p>
        </c:rich>
      </c:tx>
      <c:layout>
        <c:manualLayout>
          <c:xMode val="edge"/>
          <c:yMode val="edge"/>
          <c:x val="2.5241224848776517E-3"/>
          <c:y val="1.8934242113603075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2698381452318461"/>
          <c:y val="0.17171296296296296"/>
          <c:w val="0.79327493438320207"/>
          <c:h val="0.77736111111111106"/>
        </c:manualLayout>
      </c:layout>
      <c:barChart>
        <c:barDir val="bar"/>
        <c:grouping val="clustered"/>
        <c:varyColors val="0"/>
        <c:ser>
          <c:idx val="0"/>
          <c:order val="0"/>
          <c:tx>
            <c:strRef>
              <c:f>'Hit Target'!$G$2</c:f>
              <c:strCache>
                <c:ptCount val="1"/>
                <c:pt idx="0">
                  <c:v>Work load Average</c:v>
                </c:pt>
              </c:strCache>
            </c:strRef>
          </c:tx>
          <c:spPr>
            <a:solidFill>
              <a:schemeClr val="tx2">
                <a:lumMod val="20000"/>
                <a:lumOff val="80000"/>
              </a:schemeClr>
            </a:solidFill>
            <a:ln>
              <a:noFill/>
            </a:ln>
            <a:effectLst/>
          </c:spPr>
          <c:invertIfNegative val="0"/>
          <c:dPt>
            <c:idx val="2"/>
            <c:invertIfNegative val="0"/>
            <c:bubble3D val="0"/>
            <c:spPr>
              <a:solidFill>
                <a:schemeClr val="tx2">
                  <a:lumMod val="20000"/>
                  <a:lumOff val="80000"/>
                </a:schemeClr>
              </a:solidFill>
              <a:ln>
                <a:noFill/>
              </a:ln>
              <a:effectLst/>
            </c:spPr>
            <c:extLst>
              <c:ext xmlns:c16="http://schemas.microsoft.com/office/drawing/2014/chart" uri="{C3380CC4-5D6E-409C-BE32-E72D297353CC}">
                <c16:uniqueId val="{00000002-8114-4D3D-B1D1-DB09D1B9DB88}"/>
              </c:ext>
            </c:extLst>
          </c:dPt>
          <c:dPt>
            <c:idx val="3"/>
            <c:invertIfNegative val="0"/>
            <c:bubble3D val="0"/>
            <c:spPr>
              <a:solidFill>
                <a:srgbClr val="113052"/>
              </a:solidFill>
              <a:ln>
                <a:noFill/>
              </a:ln>
              <a:effectLst/>
            </c:spPr>
            <c:extLst>
              <c:ext xmlns:c16="http://schemas.microsoft.com/office/drawing/2014/chart" uri="{C3380CC4-5D6E-409C-BE32-E72D297353CC}">
                <c16:uniqueId val="{00000004-8114-4D3D-B1D1-DB09D1B9DB88}"/>
              </c:ext>
            </c:extLst>
          </c:dPt>
          <c:dLbls>
            <c:dLbl>
              <c:idx val="2"/>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rgbClr val="113052"/>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8114-4D3D-B1D1-DB09D1B9DB88}"/>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'Hit Target'!$F$3:$F$7</c:f>
              <c:strCache>
                <c:ptCount val="4"/>
                <c:pt idx="0">
                  <c:v>Winter</c:v>
                </c:pt>
                <c:pt idx="1">
                  <c:v>Spring</c:v>
                </c:pt>
                <c:pt idx="2">
                  <c:v>Autumn</c:v>
                </c:pt>
                <c:pt idx="3">
                  <c:v>Summer</c:v>
                </c:pt>
              </c:strCache>
            </c:strRef>
          </c:cat>
          <c:val>
            <c:numRef>
              <c:f>'Hit Target'!$G$3:$G$7</c:f>
              <c:numCache>
                <c:formatCode>0</c:formatCode>
                <c:ptCount val="4"/>
                <c:pt idx="0">
                  <c:v>263.76850000000002</c:v>
                </c:pt>
                <c:pt idx="1">
                  <c:v>273.29766666666666</c:v>
                </c:pt>
                <c:pt idx="2">
                  <c:v>275.58180000000004</c:v>
                </c:pt>
                <c:pt idx="3">
                  <c:v>283.25800000000004</c:v>
                </c:pt>
              </c:numCache>
            </c:numRef>
          </c:val>
          <c:extLst>
            <c:ext xmlns:c16="http://schemas.microsoft.com/office/drawing/2014/chart" uri="{C3380CC4-5D6E-409C-BE32-E72D297353CC}">
              <c16:uniqueId val="{00000000-8114-4D3D-B1D1-DB09D1B9DB88}"/>
            </c:ext>
          </c:extLst>
        </c:ser>
        <c:ser>
          <c:idx val="1"/>
          <c:order val="1"/>
          <c:tx>
            <c:strRef>
              <c:f>'Hit Target'!$H$2</c:f>
              <c:strCache>
                <c:ptCount val="1"/>
                <c:pt idx="0">
                  <c:v> NumAbsences</c:v>
                </c:pt>
              </c:strCache>
            </c:strRef>
          </c:tx>
          <c:spPr>
            <a:solidFill>
              <a:schemeClr val="bg1">
                <a:lumMod val="75000"/>
              </a:schemeClr>
            </a:solidFill>
            <a:ln>
              <a:noFill/>
            </a:ln>
            <a:effectLst/>
          </c:spPr>
          <c:invertIfNegative val="0"/>
          <c:dPt>
            <c:idx val="0"/>
            <c:invertIfNegative val="0"/>
            <c:bubble3D val="0"/>
            <c:spPr>
              <a:solidFill>
                <a:schemeClr val="tx1">
                  <a:lumMod val="75000"/>
                  <a:lumOff val="25000"/>
                </a:schemeClr>
              </a:solidFill>
              <a:ln>
                <a:noFill/>
              </a:ln>
              <a:effectLst/>
            </c:spPr>
            <c:extLst>
              <c:ext xmlns:c16="http://schemas.microsoft.com/office/drawing/2014/chart" uri="{C3380CC4-5D6E-409C-BE32-E72D297353CC}">
                <c16:uniqueId val="{00000003-8114-4D3D-B1D1-DB09D1B9DB88}"/>
              </c:ext>
            </c:extLst>
          </c:dPt>
          <c:dLbls>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rgbClr val="113052"/>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8114-4D3D-B1D1-DB09D1B9DB88}"/>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'Hit Target'!$F$3:$F$7</c:f>
              <c:strCache>
                <c:ptCount val="4"/>
                <c:pt idx="0">
                  <c:v>Winter</c:v>
                </c:pt>
                <c:pt idx="1">
                  <c:v>Spring</c:v>
                </c:pt>
                <c:pt idx="2">
                  <c:v>Autumn</c:v>
                </c:pt>
                <c:pt idx="3">
                  <c:v>Summer</c:v>
                </c:pt>
              </c:strCache>
            </c:strRef>
          </c:cat>
          <c:val>
            <c:numRef>
              <c:f>'Hit Target'!$H$3:$H$7</c:f>
              <c:numCache>
                <c:formatCode>General</c:formatCode>
                <c:ptCount val="4"/>
                <c:pt idx="0">
                  <c:v>158</c:v>
                </c:pt>
                <c:pt idx="1">
                  <c:v>142</c:v>
                </c:pt>
                <c:pt idx="2">
                  <c:v>186</c:v>
                </c:pt>
                <c:pt idx="3">
                  <c:v>126</c:v>
                </c:pt>
              </c:numCache>
            </c:numRef>
          </c:val>
          <c:extLst>
            <c:ext xmlns:c16="http://schemas.microsoft.com/office/drawing/2014/chart" uri="{C3380CC4-5D6E-409C-BE32-E72D297353CC}">
              <c16:uniqueId val="{00000001-8114-4D3D-B1D1-DB09D1B9DB88}"/>
            </c:ext>
          </c:extLst>
        </c:ser>
        <c:dLbls>
          <c:dLblPos val="outEnd"/>
          <c:showLegendKey val="0"/>
          <c:showVal val="1"/>
          <c:showCatName val="0"/>
          <c:showSerName val="0"/>
          <c:showPercent val="0"/>
          <c:showBubbleSize val="0"/>
        </c:dLbls>
        <c:gapWidth val="219"/>
        <c:axId val="1104483296"/>
        <c:axId val="1104492416"/>
      </c:barChart>
      <c:catAx>
        <c:axId val="110448329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n-US"/>
          </a:p>
        </c:txPr>
        <c:crossAx val="1104492416"/>
        <c:crosses val="autoZero"/>
        <c:auto val="1"/>
        <c:lblAlgn val="ctr"/>
        <c:lblOffset val="100"/>
        <c:noMultiLvlLbl val="0"/>
      </c:catAx>
      <c:valAx>
        <c:axId val="1104492416"/>
        <c:scaling>
          <c:orientation val="minMax"/>
        </c:scaling>
        <c:delete val="1"/>
        <c:axPos val="b"/>
        <c:numFmt formatCode="0" sourceLinked="1"/>
        <c:majorTickMark val="none"/>
        <c:minorTickMark val="none"/>
        <c:tickLblPos val="nextTo"/>
        <c:crossAx val="1104483296"/>
        <c:crosses val="autoZero"/>
        <c:crossBetween val="between"/>
      </c:valAx>
      <c:spPr>
        <a:noFill/>
        <a:ln>
          <a:noFill/>
        </a:ln>
        <a:effectLst/>
      </c:spPr>
    </c:plotArea>
    <c:legend>
      <c:legendPos val="r"/>
      <c:layout>
        <c:manualLayout>
          <c:xMode val="edge"/>
          <c:yMode val="edge"/>
          <c:x val="0.63971432428020647"/>
          <c:y val="5.0099719549901937E-2"/>
          <c:w val="0.35474125109361332"/>
          <c:h val="0.15625109361329836"/>
        </c:manualLayout>
      </c:layout>
      <c:overlay val="0"/>
      <c:spPr>
        <a:noFill/>
        <a:ln>
          <a:noFill/>
        </a:ln>
        <a:effectLst/>
      </c:spPr>
      <c:txPr>
        <a:bodyPr rot="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dirty="0"/>
              <a:t>Reported Absenteeism Reasons</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'Absenteeism Reason'!$B$1</c:f>
              <c:strCache>
                <c:ptCount val="1"/>
                <c:pt idx="0">
                  <c:v>ReportedAbsenteeism</c:v>
                </c:pt>
              </c:strCache>
            </c:strRef>
          </c:tx>
          <c:spPr>
            <a:solidFill>
              <a:schemeClr val="tx2">
                <a:lumMod val="40000"/>
                <a:lumOff val="60000"/>
              </a:schemeClr>
            </a:solidFill>
            <a:ln>
              <a:noFill/>
            </a:ln>
            <a:effectLst/>
          </c:spPr>
          <c:invertIfNegative val="0"/>
          <c:dPt>
            <c:idx val="3"/>
            <c:invertIfNegative val="0"/>
            <c:bubble3D val="0"/>
            <c:spPr>
              <a:solidFill>
                <a:srgbClr val="113052"/>
              </a:solidFill>
              <a:ln>
                <a:noFill/>
              </a:ln>
              <a:effectLst/>
            </c:spPr>
            <c:extLst>
              <c:ext xmlns:c16="http://schemas.microsoft.com/office/drawing/2014/chart" uri="{C3380CC4-5D6E-409C-BE32-E72D297353CC}">
                <c16:uniqueId val="{00000001-F43F-4256-95AD-DEDD064138F2}"/>
              </c:ext>
            </c:extLst>
          </c:dPt>
          <c:dLbls>
            <c:dLbl>
              <c:idx val="3"/>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rgbClr val="113052"/>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F43F-4256-95AD-DEDD064138F2}"/>
                </c:ext>
              </c:extLst>
            </c:dLbl>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'Absenteeism Reason'!$A$2:$A$5</c:f>
              <c:strCache>
                <c:ptCount val="4"/>
                <c:pt idx="0">
                  <c:v>Family-related</c:v>
                </c:pt>
                <c:pt idx="1">
                  <c:v>Unjustified leave</c:v>
                </c:pt>
                <c:pt idx="2">
                  <c:v>Incomplete submission</c:v>
                </c:pt>
                <c:pt idx="3">
                  <c:v>Medical reasons</c:v>
                </c:pt>
              </c:strCache>
            </c:strRef>
          </c:cat>
          <c:val>
            <c:numRef>
              <c:f>'Absenteeism Reason'!$B$2:$B$5</c:f>
              <c:numCache>
                <c:formatCode>General</c:formatCode>
                <c:ptCount val="4"/>
                <c:pt idx="0">
                  <c:v>20</c:v>
                </c:pt>
                <c:pt idx="1">
                  <c:v>30</c:v>
                </c:pt>
                <c:pt idx="2">
                  <c:v>34</c:v>
                </c:pt>
                <c:pt idx="3">
                  <c:v>528</c:v>
                </c:pt>
              </c:numCache>
            </c:numRef>
          </c:val>
          <c:extLst>
            <c:ext xmlns:c16="http://schemas.microsoft.com/office/drawing/2014/chart" uri="{C3380CC4-5D6E-409C-BE32-E72D297353CC}">
              <c16:uniqueId val="{00000000-F43F-4256-95AD-DEDD064138F2}"/>
            </c:ext>
          </c:extLst>
        </c:ser>
        <c:dLbls>
          <c:dLblPos val="outEnd"/>
          <c:showLegendKey val="0"/>
          <c:showVal val="1"/>
          <c:showCatName val="0"/>
          <c:showSerName val="0"/>
          <c:showPercent val="0"/>
          <c:showBubbleSize val="0"/>
        </c:dLbls>
        <c:gapWidth val="182"/>
        <c:axId val="1684897167"/>
        <c:axId val="1684898127"/>
      </c:barChart>
      <c:catAx>
        <c:axId val="1684897167"/>
        <c:scaling>
          <c:orientation val="minMax"/>
        </c:scaling>
        <c:delete val="0"/>
        <c:axPos val="l"/>
        <c:title>
          <c:tx>
            <c:rich>
              <a:bodyPr rot="-54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r>
                  <a:rPr lang="en-US" sz="1050" b="1" dirty="0"/>
                  <a:t>Absenteeism Reason</a:t>
                </a:r>
              </a:p>
            </c:rich>
          </c:tx>
          <c:overlay val="0"/>
          <c:spPr>
            <a:noFill/>
            <a:ln>
              <a:noFill/>
            </a:ln>
            <a:effectLst/>
          </c:spPr>
          <c:txPr>
            <a:bodyPr rot="-54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n-US"/>
          </a:p>
        </c:txPr>
        <c:crossAx val="1684898127"/>
        <c:crosses val="autoZero"/>
        <c:auto val="1"/>
        <c:lblAlgn val="ctr"/>
        <c:lblOffset val="100"/>
        <c:noMultiLvlLbl val="0"/>
      </c:catAx>
      <c:valAx>
        <c:axId val="1684898127"/>
        <c:scaling>
          <c:orientation val="minMax"/>
        </c:scaling>
        <c:delete val="1"/>
        <c:axPos val="b"/>
        <c:title>
          <c:tx>
            <c:rich>
              <a:bodyPr rot="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r>
                  <a:rPr lang="en-US" sz="1050" b="1" dirty="0"/>
                  <a:t>Num of Absences</a:t>
                </a:r>
              </a:p>
            </c:rich>
          </c:tx>
          <c:overlay val="0"/>
          <c:spPr>
            <a:noFill/>
            <a:ln>
              <a:noFill/>
            </a:ln>
            <a:effectLst/>
          </c:spPr>
          <c:txPr>
            <a:bodyPr rot="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168489716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[Visuals.xlsx]Month &amp; Seasonal Trend!PivotTable7</c:name>
    <c:fmtId val="19"/>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dirty="0"/>
              <a:t>Absenteeism by Month</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'Month &amp; Seasonal Trend'!$B$25</c:f>
              <c:strCache>
                <c:ptCount val="1"/>
                <c:pt idx="0">
                  <c:v>Total</c:v>
                </c:pt>
              </c:strCache>
            </c:strRef>
          </c:tx>
          <c:spPr>
            <a:solidFill>
              <a:schemeClr val="tx2">
                <a:lumMod val="40000"/>
                <a:lumOff val="60000"/>
              </a:schemeClr>
            </a:solidFill>
            <a:ln>
              <a:noFill/>
            </a:ln>
            <a:effectLst/>
          </c:spPr>
          <c:invertIfNegative val="0"/>
          <c:dPt>
            <c:idx val="2"/>
            <c:invertIfNegative val="0"/>
            <c:bubble3D val="0"/>
            <c:spPr>
              <a:solidFill>
                <a:srgbClr val="113052"/>
              </a:solidFill>
              <a:ln>
                <a:noFill/>
              </a:ln>
              <a:effectLst/>
            </c:spPr>
            <c:extLst>
              <c:ext xmlns:c16="http://schemas.microsoft.com/office/drawing/2014/chart" uri="{C3380CC4-5D6E-409C-BE32-E72D297353CC}">
                <c16:uniqueId val="{00000001-3C94-4E56-ACE1-9496495450C8}"/>
              </c:ext>
            </c:extLst>
          </c:dPt>
          <c:dPt>
            <c:idx val="6"/>
            <c:invertIfNegative val="0"/>
            <c:bubble3D val="0"/>
            <c:spPr>
              <a:solidFill>
                <a:srgbClr val="113052"/>
              </a:solidFill>
              <a:ln>
                <a:noFill/>
              </a:ln>
              <a:effectLst/>
            </c:spPr>
            <c:extLst>
              <c:ext xmlns:c16="http://schemas.microsoft.com/office/drawing/2014/chart" uri="{C3380CC4-5D6E-409C-BE32-E72D297353CC}">
                <c16:uniqueId val="{00000002-3C94-4E56-ACE1-9496495450C8}"/>
              </c:ext>
            </c:extLst>
          </c:dPt>
          <c:dLbls>
            <c:dLbl>
              <c:idx val="2"/>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rgbClr val="113052"/>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3C94-4E56-ACE1-9496495450C8}"/>
                </c:ext>
              </c:extLst>
            </c:dLbl>
            <c:dLbl>
              <c:idx val="6"/>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rgbClr val="113052"/>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3C94-4E56-ACE1-9496495450C8}"/>
                </c:ext>
              </c:extLst>
            </c:dLbl>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'Month &amp; Seasonal Trend'!$A$26:$A$39</c:f>
              <c:strCache>
                <c:ptCount val="13"/>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pt idx="12">
                  <c:v>Unknown</c:v>
                </c:pt>
              </c:strCache>
            </c:strRef>
          </c:cat>
          <c:val>
            <c:numRef>
              <c:f>'Month &amp; Seasonal Trend'!$B$26:$B$39</c:f>
              <c:numCache>
                <c:formatCode>General</c:formatCode>
                <c:ptCount val="13"/>
                <c:pt idx="0">
                  <c:v>35</c:v>
                </c:pt>
                <c:pt idx="1">
                  <c:v>56</c:v>
                </c:pt>
                <c:pt idx="2">
                  <c:v>74</c:v>
                </c:pt>
                <c:pt idx="3">
                  <c:v>50</c:v>
                </c:pt>
                <c:pt idx="4">
                  <c:v>59</c:v>
                </c:pt>
                <c:pt idx="5">
                  <c:v>52</c:v>
                </c:pt>
                <c:pt idx="6">
                  <c:v>61</c:v>
                </c:pt>
                <c:pt idx="7">
                  <c:v>45</c:v>
                </c:pt>
                <c:pt idx="8">
                  <c:v>34</c:v>
                </c:pt>
                <c:pt idx="9">
                  <c:v>56</c:v>
                </c:pt>
                <c:pt idx="10">
                  <c:v>52</c:v>
                </c:pt>
                <c:pt idx="11">
                  <c:v>35</c:v>
                </c:pt>
                <c:pt idx="12">
                  <c:v>3</c:v>
                </c:pt>
              </c:numCache>
            </c:numRef>
          </c:val>
          <c:extLst>
            <c:ext xmlns:c16="http://schemas.microsoft.com/office/drawing/2014/chart" uri="{C3380CC4-5D6E-409C-BE32-E72D297353CC}">
              <c16:uniqueId val="{00000000-3C94-4E56-ACE1-9496495450C8}"/>
            </c:ext>
          </c:extLst>
        </c:ser>
        <c:dLbls>
          <c:dLblPos val="outEnd"/>
          <c:showLegendKey val="0"/>
          <c:showVal val="1"/>
          <c:showCatName val="0"/>
          <c:showSerName val="0"/>
          <c:showPercent val="0"/>
          <c:showBubbleSize val="0"/>
        </c:dLbls>
        <c:gapWidth val="219"/>
        <c:overlap val="-27"/>
        <c:axId val="1693492559"/>
        <c:axId val="1693494479"/>
      </c:barChart>
      <c:catAx>
        <c:axId val="1693492559"/>
        <c:scaling>
          <c:orientation val="minMax"/>
        </c:scaling>
        <c:delete val="0"/>
        <c:axPos val="b"/>
        <c:title>
          <c:tx>
            <c:rich>
              <a:bodyPr rot="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r>
                  <a:rPr lang="en-US" sz="1050" b="1" dirty="0"/>
                  <a:t>Month</a:t>
                </a:r>
              </a:p>
            </c:rich>
          </c:tx>
          <c:overlay val="0"/>
          <c:spPr>
            <a:noFill/>
            <a:ln>
              <a:noFill/>
            </a:ln>
            <a:effectLst/>
          </c:spPr>
          <c:txPr>
            <a:bodyPr rot="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n-US"/>
          </a:p>
        </c:txPr>
        <c:crossAx val="1693494479"/>
        <c:crosses val="autoZero"/>
        <c:auto val="1"/>
        <c:lblAlgn val="ctr"/>
        <c:lblOffset val="100"/>
        <c:noMultiLvlLbl val="0"/>
      </c:catAx>
      <c:valAx>
        <c:axId val="1693494479"/>
        <c:scaling>
          <c:orientation val="minMax"/>
        </c:scaling>
        <c:delete val="1"/>
        <c:axPos val="l"/>
        <c:title>
          <c:tx>
            <c:rich>
              <a:bodyPr rot="-540000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r>
                  <a:rPr lang="en-US" sz="1050" b="1" dirty="0"/>
                  <a:t>Num</a:t>
                </a:r>
                <a:r>
                  <a:rPr lang="en-US" sz="1050" b="1" baseline="0" dirty="0"/>
                  <a:t> of Absences</a:t>
                </a:r>
                <a:endParaRPr lang="en-US" sz="1050" b="1" dirty="0"/>
              </a:p>
            </c:rich>
          </c:tx>
          <c:overlay val="0"/>
          <c:spPr>
            <a:noFill/>
            <a:ln>
              <a:noFill/>
            </a:ln>
            <a:effectLst/>
          </c:spPr>
          <c:txPr>
            <a:bodyPr rot="-540000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169349255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[Visuals.xlsx]Month &amp; Seasonal Trend!PivotTable1</c:name>
    <c:fmtId val="2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t>Absences by Season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'Month &amp; Seasonal Trend'!$B$17</c:f>
              <c:strCache>
                <c:ptCount val="1"/>
                <c:pt idx="0">
                  <c:v>Total</c:v>
                </c:pt>
              </c:strCache>
            </c:strRef>
          </c:tx>
          <c:spPr>
            <a:solidFill>
              <a:schemeClr val="tx2">
                <a:lumMod val="40000"/>
                <a:lumOff val="60000"/>
              </a:schemeClr>
            </a:solidFill>
            <a:ln>
              <a:noFill/>
            </a:ln>
            <a:effectLst/>
          </c:spPr>
          <c:invertIfNegative val="0"/>
          <c:dPt>
            <c:idx val="0"/>
            <c:invertIfNegative val="0"/>
            <c:bubble3D val="0"/>
            <c:spPr>
              <a:solidFill>
                <a:srgbClr val="113052"/>
              </a:solidFill>
              <a:ln>
                <a:noFill/>
              </a:ln>
              <a:effectLst/>
            </c:spPr>
            <c:extLst>
              <c:ext xmlns:c16="http://schemas.microsoft.com/office/drawing/2014/chart" uri="{C3380CC4-5D6E-409C-BE32-E72D297353CC}">
                <c16:uniqueId val="{00000002-566E-405A-A459-C1C9CB736D10}"/>
              </c:ext>
            </c:extLst>
          </c:dPt>
          <c:dPt>
            <c:idx val="1"/>
            <c:invertIfNegative val="0"/>
            <c:bubble3D val="0"/>
            <c:spPr>
              <a:solidFill>
                <a:srgbClr val="113052"/>
              </a:solidFill>
              <a:ln>
                <a:noFill/>
              </a:ln>
              <a:effectLst/>
            </c:spPr>
            <c:extLst>
              <c:ext xmlns:c16="http://schemas.microsoft.com/office/drawing/2014/chart" uri="{C3380CC4-5D6E-409C-BE32-E72D297353CC}">
                <c16:uniqueId val="{00000001-566E-405A-A459-C1C9CB736D10}"/>
              </c:ext>
            </c:extLst>
          </c:dPt>
          <c:dLbls>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rgbClr val="113052"/>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566E-405A-A459-C1C9CB736D10}"/>
                </c:ext>
              </c:extLst>
            </c:dLbl>
            <c:dLbl>
              <c:idx val="1"/>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rgbClr val="113052"/>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566E-405A-A459-C1C9CB736D10}"/>
                </c:ext>
              </c:extLst>
            </c:dLbl>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'Month &amp; Seasonal Trend'!$A$18:$A$22</c:f>
              <c:strCache>
                <c:ptCount val="4"/>
                <c:pt idx="0">
                  <c:v>Autumn</c:v>
                </c:pt>
                <c:pt idx="1">
                  <c:v>Winter</c:v>
                </c:pt>
                <c:pt idx="2">
                  <c:v>Spring</c:v>
                </c:pt>
                <c:pt idx="3">
                  <c:v>Summer</c:v>
                </c:pt>
              </c:strCache>
            </c:strRef>
          </c:cat>
          <c:val>
            <c:numRef>
              <c:f>'Month &amp; Seasonal Trend'!$B$18:$B$22</c:f>
              <c:numCache>
                <c:formatCode>General</c:formatCode>
                <c:ptCount val="4"/>
                <c:pt idx="0">
                  <c:v>186</c:v>
                </c:pt>
                <c:pt idx="1">
                  <c:v>158</c:v>
                </c:pt>
                <c:pt idx="2">
                  <c:v>142</c:v>
                </c:pt>
                <c:pt idx="3">
                  <c:v>126</c:v>
                </c:pt>
              </c:numCache>
            </c:numRef>
          </c:val>
          <c:extLst>
            <c:ext xmlns:c16="http://schemas.microsoft.com/office/drawing/2014/chart" uri="{C3380CC4-5D6E-409C-BE32-E72D297353CC}">
              <c16:uniqueId val="{00000000-566E-405A-A459-C1C9CB736D10}"/>
            </c:ext>
          </c:extLst>
        </c:ser>
        <c:dLbls>
          <c:dLblPos val="outEnd"/>
          <c:showLegendKey val="0"/>
          <c:showVal val="1"/>
          <c:showCatName val="0"/>
          <c:showSerName val="0"/>
          <c:showPercent val="0"/>
          <c:showBubbleSize val="0"/>
        </c:dLbls>
        <c:gapWidth val="182"/>
        <c:axId val="278638048"/>
        <c:axId val="288392368"/>
      </c:barChart>
      <c:catAx>
        <c:axId val="278638048"/>
        <c:scaling>
          <c:orientation val="minMax"/>
        </c:scaling>
        <c:delete val="0"/>
        <c:axPos val="l"/>
        <c:title>
          <c:tx>
            <c:rich>
              <a:bodyPr rot="-540000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r>
                  <a:rPr lang="en-US" sz="1050" b="1" dirty="0"/>
                  <a:t>Season</a:t>
                </a:r>
              </a:p>
            </c:rich>
          </c:tx>
          <c:overlay val="0"/>
          <c:spPr>
            <a:noFill/>
            <a:ln>
              <a:noFill/>
            </a:ln>
            <a:effectLst/>
          </c:spPr>
          <c:txPr>
            <a:bodyPr rot="-540000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n-US"/>
          </a:p>
        </c:txPr>
        <c:crossAx val="288392368"/>
        <c:crosses val="autoZero"/>
        <c:auto val="1"/>
        <c:lblAlgn val="ctr"/>
        <c:lblOffset val="100"/>
        <c:noMultiLvlLbl val="0"/>
      </c:catAx>
      <c:valAx>
        <c:axId val="288392368"/>
        <c:scaling>
          <c:orientation val="minMax"/>
        </c:scaling>
        <c:delete val="1"/>
        <c:axPos val="b"/>
        <c:title>
          <c:tx>
            <c:rich>
              <a:bodyPr rot="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r>
                  <a:rPr lang="en-US" sz="1050" b="1" dirty="0"/>
                  <a:t>Num of Absences</a:t>
                </a:r>
              </a:p>
            </c:rich>
          </c:tx>
          <c:overlay val="0"/>
          <c:spPr>
            <a:noFill/>
            <a:ln>
              <a:noFill/>
            </a:ln>
            <a:effectLst/>
          </c:spPr>
          <c:txPr>
            <a:bodyPr rot="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2786380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[Visuals.xlsx]HEalth Issues!PivotTable2</c:name>
    <c:fmtId val="9"/>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sz="1400" b="1" dirty="0"/>
              <a:t>% of Absences by Health Status</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dLbl>
          <c:idx val="0"/>
          <c:layout>
            <c:manualLayout>
              <c:x val="5.5555555555555552E-2"/>
              <c:y val="4.1666666666666581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3"/>
          </a:solidFill>
          <a:ln w="19050">
            <a:solidFill>
              <a:schemeClr val="lt1"/>
            </a:solidFill>
          </a:ln>
          <a:effectLst/>
        </c:spPr>
        <c:dLbl>
          <c:idx val="0"/>
          <c:layout>
            <c:manualLayout>
              <c:x val="-8.3333333333333835E-3"/>
              <c:y val="-8.333333333333335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2"/>
          </a:solidFill>
          <a:ln w="19050">
            <a:solidFill>
              <a:schemeClr val="lt1"/>
            </a:solidFill>
          </a:ln>
          <a:effectLst/>
        </c:spPr>
        <c:dLbl>
          <c:idx val="0"/>
          <c:layout>
            <c:manualLayout>
              <c:x val="-3.3333333333333333E-2"/>
              <c:y val="7.4074074074073987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dLbl>
          <c:idx val="0"/>
          <c:layout>
            <c:manualLayout>
              <c:x val="5.5555555555555552E-2"/>
              <c:y val="4.1666666666666581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dLbl>
          <c:idx val="0"/>
          <c:layout>
            <c:manualLayout>
              <c:x val="-3.3333333333333333E-2"/>
              <c:y val="7.4074074074073987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w="19050">
            <a:solidFill>
              <a:schemeClr val="lt1"/>
            </a:solidFill>
          </a:ln>
          <a:effectLst/>
        </c:spPr>
        <c:dLbl>
          <c:idx val="0"/>
          <c:layout>
            <c:manualLayout>
              <c:x val="-8.3333333333333835E-3"/>
              <c:y val="-8.333333333333335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w="19050">
            <a:solidFill>
              <a:schemeClr val="lt1"/>
            </a:solidFill>
          </a:ln>
          <a:effectLst/>
        </c:spPr>
        <c:dLbl>
          <c:idx val="0"/>
          <c:layout>
            <c:manualLayout>
              <c:x val="5.5555555555555552E-2"/>
              <c:y val="4.1666666666666581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w="19050">
            <a:solidFill>
              <a:schemeClr val="lt1"/>
            </a:solidFill>
          </a:ln>
          <a:effectLst/>
        </c:spPr>
        <c:dLbl>
          <c:idx val="0"/>
          <c:layout>
            <c:manualLayout>
              <c:x val="-3.3333333333333333E-2"/>
              <c:y val="7.4074074074073987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w="19050">
            <a:solidFill>
              <a:schemeClr val="lt1"/>
            </a:solidFill>
          </a:ln>
          <a:effectLst/>
        </c:spPr>
        <c:dLbl>
          <c:idx val="0"/>
          <c:layout>
            <c:manualLayout>
              <c:x val="-8.3333333333333835E-3"/>
              <c:y val="-8.333333333333335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2.5853086419394062E-2"/>
          <c:y val="0.21740449110527851"/>
          <c:w val="0.58731494613746449"/>
          <c:h val="0.73621208807232419"/>
        </c:manualLayout>
      </c:layout>
      <c:doughnutChart>
        <c:varyColors val="1"/>
        <c:ser>
          <c:idx val="0"/>
          <c:order val="0"/>
          <c:tx>
            <c:strRef>
              <c:f>'HEalth Issues'!$I$19</c:f>
              <c:strCache>
                <c:ptCount val="1"/>
                <c:pt idx="0">
                  <c:v>Total</c:v>
                </c:pt>
              </c:strCache>
            </c:strRef>
          </c:tx>
          <c:dPt>
            <c:idx val="0"/>
            <c:bubble3D val="0"/>
            <c:spPr>
              <a:solidFill>
                <a:srgbClr val="113052"/>
              </a:solidFill>
              <a:ln w="19050">
                <a:solidFill>
                  <a:schemeClr val="lt1"/>
                </a:solidFill>
              </a:ln>
              <a:effectLst/>
            </c:spPr>
            <c:extLst>
              <c:ext xmlns:c16="http://schemas.microsoft.com/office/drawing/2014/chart" uri="{C3380CC4-5D6E-409C-BE32-E72D297353CC}">
                <c16:uniqueId val="{00000001-64FD-4DE2-9CBD-EF9DA675FC0B}"/>
              </c:ext>
            </c:extLst>
          </c:dPt>
          <c:dPt>
            <c:idx val="1"/>
            <c:bubble3D val="0"/>
            <c:spPr>
              <a:solidFill>
                <a:schemeClr val="tx2">
                  <a:lumMod val="60000"/>
                  <a:lumOff val="40000"/>
                </a:schemeClr>
              </a:solidFill>
              <a:ln w="19050">
                <a:solidFill>
                  <a:schemeClr val="lt1"/>
                </a:solidFill>
              </a:ln>
              <a:effectLst/>
            </c:spPr>
            <c:extLst>
              <c:ext xmlns:c16="http://schemas.microsoft.com/office/drawing/2014/chart" uri="{C3380CC4-5D6E-409C-BE32-E72D297353CC}">
                <c16:uniqueId val="{00000003-64FD-4DE2-9CBD-EF9DA675FC0B}"/>
              </c:ext>
            </c:extLst>
          </c:dPt>
          <c:dPt>
            <c:idx val="2"/>
            <c:bubble3D val="0"/>
            <c:spPr>
              <a:solidFill>
                <a:schemeClr val="tx2">
                  <a:lumMod val="20000"/>
                  <a:lumOff val="80000"/>
                </a:schemeClr>
              </a:solidFill>
              <a:ln w="19050">
                <a:solidFill>
                  <a:schemeClr val="lt1"/>
                </a:solidFill>
              </a:ln>
              <a:effectLst/>
            </c:spPr>
            <c:extLst>
              <c:ext xmlns:c16="http://schemas.microsoft.com/office/drawing/2014/chart" uri="{C3380CC4-5D6E-409C-BE32-E72D297353CC}">
                <c16:uniqueId val="{00000005-64FD-4DE2-9CBD-EF9DA675FC0B}"/>
              </c:ext>
            </c:extLst>
          </c:dPt>
          <c:dLbls>
            <c:dLbl>
              <c:idx val="0"/>
              <c:layout>
                <c:manualLayout>
                  <c:x val="-1.4617026802002291E-2"/>
                  <c:y val="0.31018518518518517"/>
                </c:manualLayout>
              </c:layout>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rgbClr val="11305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64FD-4DE2-9CBD-EF9DA675FC0B}"/>
                </c:ext>
              </c:extLst>
            </c:dLbl>
            <c:dLbl>
              <c:idx val="1"/>
              <c:layout>
                <c:manualLayout>
                  <c:x val="-3.333332363963764E-2"/>
                  <c:y val="0.1435185185185185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64FD-4DE2-9CBD-EF9DA675FC0B}"/>
                </c:ext>
              </c:extLst>
            </c:dLbl>
            <c:dLbl>
              <c:idx val="2"/>
              <c:layout>
                <c:manualLayout>
                  <c:x val="-7.4812841393786703E-2"/>
                  <c:y val="-4.166666666666666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64FD-4DE2-9CBD-EF9DA675FC0B}"/>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'HEalth Issues'!$H$20:$H$23</c:f>
              <c:strCache>
                <c:ptCount val="3"/>
                <c:pt idx="0">
                  <c:v>Normal weight</c:v>
                </c:pt>
                <c:pt idx="1">
                  <c:v>Obese</c:v>
                </c:pt>
                <c:pt idx="2">
                  <c:v>Overweight</c:v>
                </c:pt>
              </c:strCache>
            </c:strRef>
          </c:cat>
          <c:val>
            <c:numRef>
              <c:f>'HEalth Issues'!$I$20:$I$23</c:f>
              <c:numCache>
                <c:formatCode>0%</c:formatCode>
                <c:ptCount val="3"/>
                <c:pt idx="0">
                  <c:v>0.50490196078431371</c:v>
                </c:pt>
                <c:pt idx="1">
                  <c:v>0.34477124183006536</c:v>
                </c:pt>
                <c:pt idx="2">
                  <c:v>0.15032679738562091</c:v>
                </c:pt>
              </c:numCache>
            </c:numRef>
          </c:val>
          <c:extLst>
            <c:ext xmlns:c16="http://schemas.microsoft.com/office/drawing/2014/chart" uri="{C3380CC4-5D6E-409C-BE32-E72D297353CC}">
              <c16:uniqueId val="{00000006-64FD-4DE2-9CBD-EF9DA675FC0B}"/>
            </c:ext>
          </c:extLst>
        </c:ser>
        <c:dLbls>
          <c:showLegendKey val="0"/>
          <c:showVal val="1"/>
          <c:showCatName val="0"/>
          <c:showSerName val="0"/>
          <c:showPercent val="0"/>
          <c:showBubbleSize val="0"/>
          <c:showLeaderLines val="1"/>
        </c:dLbls>
        <c:firstSliceAng val="0"/>
        <c:holeSize val="75"/>
      </c:doughnutChart>
      <c:spPr>
        <a:noFill/>
        <a:ln>
          <a:noFill/>
        </a:ln>
        <a:effectLst/>
      </c:spPr>
    </c:plotArea>
    <c:legend>
      <c:legendPos val="r"/>
      <c:layout>
        <c:manualLayout>
          <c:xMode val="edge"/>
          <c:yMode val="edge"/>
          <c:x val="0.60378734629554931"/>
          <c:y val="0.41135352872557596"/>
          <c:w val="0.38305491585242046"/>
          <c:h val="0.29685331000291626"/>
        </c:manualLayout>
      </c:layout>
      <c:overlay val="0"/>
      <c:spPr>
        <a:noFill/>
        <a:ln>
          <a:noFill/>
        </a:ln>
        <a:effectLst/>
      </c:spPr>
      <c:txPr>
        <a:bodyPr rot="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[Visuals.xlsx]HEalth Issues!PivotTable3</c:name>
    <c:fmtId val="9"/>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dirty="0"/>
              <a:t>% of Absent</a:t>
            </a:r>
            <a:r>
              <a:rPr lang="en-US" b="1" baseline="0" dirty="0"/>
              <a:t> Employees by Health Status</a:t>
            </a:r>
            <a:endParaRPr lang="en-US" b="1" dirty="0"/>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3"/>
          </a:solidFill>
          <a:ln w="19050">
            <a:solidFill>
              <a:schemeClr val="lt1"/>
            </a:solidFill>
          </a:ln>
          <a:effectLst/>
        </c:spPr>
        <c:dLbl>
          <c:idx val="0"/>
          <c:layout>
            <c:manualLayout>
              <c:x val="-5.1779935275080909E-2"/>
              <c:y val="-2.772963100303752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2"/>
          </a:solidFill>
          <a:ln w="19050">
            <a:solidFill>
              <a:schemeClr val="lt1"/>
            </a:solidFill>
          </a:ln>
          <a:effectLst/>
        </c:spPr>
        <c:dLbl>
          <c:idx val="0"/>
          <c:layout>
            <c:manualLayout>
              <c:x val="-3.8834951456310676E-2"/>
              <c:y val="2.3108025835864517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dLbl>
          <c:idx val="0"/>
          <c:layout>
            <c:manualLayout>
              <c:x val="4.5307443365695713E-2"/>
              <c:y val="1.8486420668691599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dLbl>
          <c:idx val="0"/>
          <c:layout>
            <c:manualLayout>
              <c:x val="4.5307443365695713E-2"/>
              <c:y val="1.8486420668691599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w="19050">
            <a:solidFill>
              <a:schemeClr val="lt1"/>
            </a:solidFill>
          </a:ln>
          <a:effectLst/>
        </c:spPr>
        <c:dLbl>
          <c:idx val="0"/>
          <c:layout>
            <c:manualLayout>
              <c:x val="-3.8834951456310676E-2"/>
              <c:y val="2.3108025835864517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w="19050">
            <a:solidFill>
              <a:schemeClr val="lt1"/>
            </a:solidFill>
          </a:ln>
          <a:effectLst/>
        </c:spPr>
        <c:dLbl>
          <c:idx val="0"/>
          <c:layout>
            <c:manualLayout>
              <c:x val="-5.1779935275080909E-2"/>
              <c:y val="-2.772963100303752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w="19050">
            <a:solidFill>
              <a:schemeClr val="lt1"/>
            </a:solidFill>
          </a:ln>
          <a:effectLst/>
        </c:spPr>
        <c:dLbl>
          <c:idx val="0"/>
          <c:layout>
            <c:manualLayout>
              <c:x val="4.5307443365695713E-2"/>
              <c:y val="1.8486420668691599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w="19050">
            <a:solidFill>
              <a:schemeClr val="lt1"/>
            </a:solidFill>
          </a:ln>
          <a:effectLst/>
        </c:spPr>
        <c:dLbl>
          <c:idx val="0"/>
          <c:layout>
            <c:manualLayout>
              <c:x val="-3.8834951456310676E-2"/>
              <c:y val="2.3108025835864517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w="19050">
            <a:solidFill>
              <a:schemeClr val="lt1"/>
            </a:solidFill>
          </a:ln>
          <a:effectLst/>
        </c:spPr>
        <c:dLbl>
          <c:idx val="0"/>
          <c:layout>
            <c:manualLayout>
              <c:x val="-5.1779935275080909E-2"/>
              <c:y val="-2.772963100303752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1.8691577913612305E-2"/>
          <c:y val="0.26171775662676011"/>
          <c:w val="0.55956635446180936"/>
          <c:h val="0.70203796748344194"/>
        </c:manualLayout>
      </c:layout>
      <c:doughnutChart>
        <c:varyColors val="1"/>
        <c:ser>
          <c:idx val="0"/>
          <c:order val="0"/>
          <c:tx>
            <c:strRef>
              <c:f>'HEalth Issues'!$L$19</c:f>
              <c:strCache>
                <c:ptCount val="1"/>
                <c:pt idx="0">
                  <c:v>Total</c:v>
                </c:pt>
              </c:strCache>
            </c:strRef>
          </c:tx>
          <c:dPt>
            <c:idx val="0"/>
            <c:bubble3D val="0"/>
            <c:spPr>
              <a:solidFill>
                <a:schemeClr val="tx2">
                  <a:lumMod val="75000"/>
                </a:schemeClr>
              </a:solidFill>
              <a:ln w="19050">
                <a:solidFill>
                  <a:schemeClr val="lt1"/>
                </a:solidFill>
              </a:ln>
              <a:effectLst/>
            </c:spPr>
            <c:extLst>
              <c:ext xmlns:c16="http://schemas.microsoft.com/office/drawing/2014/chart" uri="{C3380CC4-5D6E-409C-BE32-E72D297353CC}">
                <c16:uniqueId val="{00000001-47B4-4C04-B683-A188092C9F53}"/>
              </c:ext>
            </c:extLst>
          </c:dPt>
          <c:dPt>
            <c:idx val="1"/>
            <c:bubble3D val="0"/>
            <c:spPr>
              <a:solidFill>
                <a:schemeClr val="tx2">
                  <a:lumMod val="60000"/>
                  <a:lumOff val="40000"/>
                </a:schemeClr>
              </a:solidFill>
              <a:ln w="19050">
                <a:solidFill>
                  <a:schemeClr val="lt1"/>
                </a:solidFill>
              </a:ln>
              <a:effectLst/>
            </c:spPr>
            <c:extLst>
              <c:ext xmlns:c16="http://schemas.microsoft.com/office/drawing/2014/chart" uri="{C3380CC4-5D6E-409C-BE32-E72D297353CC}">
                <c16:uniqueId val="{00000003-47B4-4C04-B683-A188092C9F53}"/>
              </c:ext>
            </c:extLst>
          </c:dPt>
          <c:dPt>
            <c:idx val="2"/>
            <c:bubble3D val="0"/>
            <c:spPr>
              <a:solidFill>
                <a:schemeClr val="accent1">
                  <a:lumMod val="20000"/>
                  <a:lumOff val="80000"/>
                </a:schemeClr>
              </a:solidFill>
              <a:ln w="19050">
                <a:solidFill>
                  <a:schemeClr val="lt1"/>
                </a:solidFill>
              </a:ln>
              <a:effectLst/>
            </c:spPr>
            <c:extLst>
              <c:ext xmlns:c16="http://schemas.microsoft.com/office/drawing/2014/chart" uri="{C3380CC4-5D6E-409C-BE32-E72D297353CC}">
                <c16:uniqueId val="{00000005-47B4-4C04-B683-A188092C9F53}"/>
              </c:ext>
            </c:extLst>
          </c:dPt>
          <c:dLbls>
            <c:dLbl>
              <c:idx val="0"/>
              <c:layout>
                <c:manualLayout>
                  <c:x val="2.6840970947703189E-2"/>
                  <c:y val="0.18529789818298836"/>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47B4-4C04-B683-A188092C9F53}"/>
                </c:ext>
              </c:extLst>
            </c:dLbl>
            <c:dLbl>
              <c:idx val="1"/>
              <c:layout>
                <c:manualLayout>
                  <c:x val="-6.1224412642013858E-3"/>
                  <c:y val="0.15748394914074954"/>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47B4-4C04-B683-A188092C9F53}"/>
                </c:ext>
              </c:extLst>
            </c:dLbl>
            <c:dLbl>
              <c:idx val="2"/>
              <c:layout>
                <c:manualLayout>
                  <c:x val="-0.10348621163877451"/>
                  <c:y val="9.3395441289629115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47B4-4C04-B683-A188092C9F53}"/>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extLst>
          </c:dLbls>
          <c:cat>
            <c:strRef>
              <c:f>'HEalth Issues'!$K$20:$K$23</c:f>
              <c:strCache>
                <c:ptCount val="3"/>
                <c:pt idx="0">
                  <c:v>Normal weight</c:v>
                </c:pt>
                <c:pt idx="1">
                  <c:v>Obese</c:v>
                </c:pt>
                <c:pt idx="2">
                  <c:v>Overweight</c:v>
                </c:pt>
              </c:strCache>
            </c:strRef>
          </c:cat>
          <c:val>
            <c:numRef>
              <c:f>'HEalth Issues'!$L$20:$L$23</c:f>
              <c:numCache>
                <c:formatCode>0%</c:formatCode>
                <c:ptCount val="3"/>
                <c:pt idx="0">
                  <c:v>0.58333333333333337</c:v>
                </c:pt>
                <c:pt idx="1">
                  <c:v>0.22222222222222221</c:v>
                </c:pt>
                <c:pt idx="2">
                  <c:v>0.19444444444444445</c:v>
                </c:pt>
              </c:numCache>
            </c:numRef>
          </c:val>
          <c:extLst>
            <c:ext xmlns:c16="http://schemas.microsoft.com/office/drawing/2014/chart" uri="{C3380CC4-5D6E-409C-BE32-E72D297353CC}">
              <c16:uniqueId val="{00000006-47B4-4C04-B683-A188092C9F53}"/>
            </c:ext>
          </c:extLst>
        </c:ser>
        <c:dLbls>
          <c:showLegendKey val="0"/>
          <c:showVal val="1"/>
          <c:showCatName val="0"/>
          <c:showSerName val="0"/>
          <c:showPercent val="0"/>
          <c:showBubbleSize val="0"/>
          <c:showLeaderLines val="0"/>
        </c:dLbls>
        <c:firstSliceAng val="0"/>
        <c:holeSize val="75"/>
      </c:doughnutChart>
      <c:spPr>
        <a:noFill/>
        <a:ln>
          <a:noFill/>
        </a:ln>
        <a:effectLst/>
      </c:spPr>
    </c:plotArea>
    <c:legend>
      <c:legendPos val="r"/>
      <c:layout>
        <c:manualLayout>
          <c:xMode val="edge"/>
          <c:yMode val="edge"/>
          <c:x val="0.64126908700799523"/>
          <c:y val="0.29381181318430732"/>
          <c:w val="0.35503761493209129"/>
          <c:h val="0.42470152169844122"/>
        </c:manualLayout>
      </c:layout>
      <c:overlay val="0"/>
      <c:spPr>
        <a:noFill/>
        <a:ln>
          <a:noFill/>
        </a:ln>
        <a:effectLst/>
      </c:spPr>
      <c:txPr>
        <a:bodyPr rot="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[Visuals.xlsx]CareGiver!PivotTable5</c:name>
    <c:fmtId val="3"/>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dirty="0"/>
              <a:t>Absences by Caregiving Status</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23965379627861155"/>
          <c:y val="0.17050925925925925"/>
          <c:w val="0.71438675499351634"/>
          <c:h val="0.77856481481481477"/>
        </c:manualLayout>
      </c:layout>
      <c:barChart>
        <c:barDir val="bar"/>
        <c:grouping val="clustered"/>
        <c:varyColors val="0"/>
        <c:ser>
          <c:idx val="0"/>
          <c:order val="0"/>
          <c:tx>
            <c:strRef>
              <c:f>CareGiver!$B$19</c:f>
              <c:strCache>
                <c:ptCount val="1"/>
                <c:pt idx="0">
                  <c:v>Total</c:v>
                </c:pt>
              </c:strCache>
            </c:strRef>
          </c:tx>
          <c:spPr>
            <a:solidFill>
              <a:schemeClr val="accent1"/>
            </a:solidFill>
            <a:ln>
              <a:noFill/>
            </a:ln>
            <a:effectLst/>
          </c:spPr>
          <c:invertIfNegative val="0"/>
          <c:dPt>
            <c:idx val="0"/>
            <c:invertIfNegative val="0"/>
            <c:bubble3D val="0"/>
            <c:spPr>
              <a:solidFill>
                <a:srgbClr val="113052"/>
              </a:solidFill>
              <a:ln>
                <a:noFill/>
              </a:ln>
              <a:effectLst/>
            </c:spPr>
            <c:extLst>
              <c:ext xmlns:c16="http://schemas.microsoft.com/office/drawing/2014/chart" uri="{C3380CC4-5D6E-409C-BE32-E72D297353CC}">
                <c16:uniqueId val="{00000001-18D5-4A82-A21F-A715F6E785ED}"/>
              </c:ext>
            </c:extLst>
          </c:dPt>
          <c:dPt>
            <c:idx val="1"/>
            <c:invertIfNegative val="0"/>
            <c:bubble3D val="0"/>
            <c:spPr>
              <a:solidFill>
                <a:schemeClr val="tx2">
                  <a:lumMod val="40000"/>
                  <a:lumOff val="60000"/>
                </a:schemeClr>
              </a:solidFill>
              <a:ln>
                <a:noFill/>
              </a:ln>
              <a:effectLst/>
            </c:spPr>
            <c:extLst>
              <c:ext xmlns:c16="http://schemas.microsoft.com/office/drawing/2014/chart" uri="{C3380CC4-5D6E-409C-BE32-E72D297353CC}">
                <c16:uniqueId val="{00000002-18D5-4A82-A21F-A715F6E785ED}"/>
              </c:ext>
            </c:extLst>
          </c:dPt>
          <c:dLbls>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rgbClr val="113052"/>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18D5-4A82-A21F-A715F6E785ED}"/>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CareGiver!$A$20:$A$22</c:f>
              <c:strCache>
                <c:ptCount val="2"/>
                <c:pt idx="0">
                  <c:v>Caregiver</c:v>
                </c:pt>
                <c:pt idx="1">
                  <c:v>Non-caregiver</c:v>
                </c:pt>
              </c:strCache>
            </c:strRef>
          </c:cat>
          <c:val>
            <c:numRef>
              <c:f>CareGiver!$B$20:$B$22</c:f>
              <c:numCache>
                <c:formatCode>General</c:formatCode>
                <c:ptCount val="2"/>
                <c:pt idx="0">
                  <c:v>326</c:v>
                </c:pt>
                <c:pt idx="1">
                  <c:v>286</c:v>
                </c:pt>
              </c:numCache>
            </c:numRef>
          </c:val>
          <c:extLst>
            <c:ext xmlns:c16="http://schemas.microsoft.com/office/drawing/2014/chart" uri="{C3380CC4-5D6E-409C-BE32-E72D297353CC}">
              <c16:uniqueId val="{00000000-18D5-4A82-A21F-A715F6E785ED}"/>
            </c:ext>
          </c:extLst>
        </c:ser>
        <c:dLbls>
          <c:dLblPos val="outEnd"/>
          <c:showLegendKey val="0"/>
          <c:showVal val="1"/>
          <c:showCatName val="0"/>
          <c:showSerName val="0"/>
          <c:showPercent val="0"/>
          <c:showBubbleSize val="0"/>
        </c:dLbls>
        <c:gapWidth val="182"/>
        <c:axId val="1044194848"/>
        <c:axId val="1044201568"/>
      </c:barChart>
      <c:catAx>
        <c:axId val="104419484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n-US"/>
          </a:p>
        </c:txPr>
        <c:crossAx val="1044201568"/>
        <c:crosses val="autoZero"/>
        <c:auto val="1"/>
        <c:lblAlgn val="ctr"/>
        <c:lblOffset val="100"/>
        <c:noMultiLvlLbl val="0"/>
      </c:catAx>
      <c:valAx>
        <c:axId val="1044201568"/>
        <c:scaling>
          <c:orientation val="minMax"/>
        </c:scaling>
        <c:delete val="1"/>
        <c:axPos val="b"/>
        <c:numFmt formatCode="General" sourceLinked="1"/>
        <c:majorTickMark val="none"/>
        <c:minorTickMark val="none"/>
        <c:tickLblPos val="nextTo"/>
        <c:crossAx val="10441948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[Visuals.xlsx]Young &amp; Restless!PivotTable6</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t>Num</a:t>
            </a:r>
            <a:r>
              <a:rPr lang="en-US" b="1" baseline="0" dirty="0"/>
              <a:t> of Absences by Day of the Week</a:t>
            </a:r>
            <a:endParaRPr lang="en-US"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'Young &amp; Restless'!$G$3</c:f>
              <c:strCache>
                <c:ptCount val="1"/>
                <c:pt idx="0">
                  <c:v>Total</c:v>
                </c:pt>
              </c:strCache>
            </c:strRef>
          </c:tx>
          <c:spPr>
            <a:solidFill>
              <a:schemeClr val="tx2">
                <a:lumMod val="40000"/>
                <a:lumOff val="60000"/>
              </a:schemeClr>
            </a:solidFill>
            <a:ln>
              <a:noFill/>
            </a:ln>
            <a:effectLst/>
          </c:spPr>
          <c:invertIfNegative val="0"/>
          <c:dPt>
            <c:idx val="1"/>
            <c:invertIfNegative val="0"/>
            <c:bubble3D val="0"/>
            <c:spPr>
              <a:solidFill>
                <a:srgbClr val="113052"/>
              </a:solidFill>
              <a:ln>
                <a:noFill/>
              </a:ln>
              <a:effectLst/>
            </c:spPr>
            <c:extLst>
              <c:ext xmlns:c16="http://schemas.microsoft.com/office/drawing/2014/chart" uri="{C3380CC4-5D6E-409C-BE32-E72D297353CC}">
                <c16:uniqueId val="{00000001-284D-40AD-B873-353791B755B2}"/>
              </c:ext>
            </c:extLst>
          </c:dPt>
          <c:dPt>
            <c:idx val="2"/>
            <c:invertIfNegative val="0"/>
            <c:bubble3D val="0"/>
            <c:spPr>
              <a:solidFill>
                <a:srgbClr val="113052"/>
              </a:solidFill>
              <a:ln>
                <a:noFill/>
              </a:ln>
              <a:effectLst/>
            </c:spPr>
            <c:extLst>
              <c:ext xmlns:c16="http://schemas.microsoft.com/office/drawing/2014/chart" uri="{C3380CC4-5D6E-409C-BE32-E72D297353CC}">
                <c16:uniqueId val="{00000002-284D-40AD-B873-353791B755B2}"/>
              </c:ext>
            </c:extLst>
          </c:dPt>
          <c:dLbls>
            <c:dLbl>
              <c:idx val="1"/>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rgbClr val="113052"/>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284D-40AD-B873-353791B755B2}"/>
                </c:ext>
              </c:extLst>
            </c:dLbl>
            <c:dLbl>
              <c:idx val="2"/>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rgbClr val="113052"/>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284D-40AD-B873-353791B755B2}"/>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'Young &amp; Restless'!$F$4:$F$9</c:f>
              <c:strCache>
                <c:ptCount val="5"/>
                <c:pt idx="0">
                  <c:v>Monday</c:v>
                </c:pt>
                <c:pt idx="1">
                  <c:v>Tuesday</c:v>
                </c:pt>
                <c:pt idx="2">
                  <c:v>Wednesday</c:v>
                </c:pt>
                <c:pt idx="3">
                  <c:v>Thursday</c:v>
                </c:pt>
                <c:pt idx="4">
                  <c:v>Friday</c:v>
                </c:pt>
              </c:strCache>
            </c:strRef>
          </c:cat>
          <c:val>
            <c:numRef>
              <c:f>'Young &amp; Restless'!$G$4:$G$9</c:f>
              <c:numCache>
                <c:formatCode>General</c:formatCode>
                <c:ptCount val="5"/>
                <c:pt idx="0">
                  <c:v>22</c:v>
                </c:pt>
                <c:pt idx="1">
                  <c:v>27</c:v>
                </c:pt>
                <c:pt idx="2">
                  <c:v>23</c:v>
                </c:pt>
                <c:pt idx="3">
                  <c:v>19</c:v>
                </c:pt>
                <c:pt idx="4">
                  <c:v>15</c:v>
                </c:pt>
              </c:numCache>
            </c:numRef>
          </c:val>
          <c:extLst>
            <c:ext xmlns:c16="http://schemas.microsoft.com/office/drawing/2014/chart" uri="{C3380CC4-5D6E-409C-BE32-E72D297353CC}">
              <c16:uniqueId val="{00000000-284D-40AD-B873-353791B755B2}"/>
            </c:ext>
          </c:extLst>
        </c:ser>
        <c:dLbls>
          <c:dLblPos val="outEnd"/>
          <c:showLegendKey val="0"/>
          <c:showVal val="1"/>
          <c:showCatName val="0"/>
          <c:showSerName val="0"/>
          <c:showPercent val="0"/>
          <c:showBubbleSize val="0"/>
        </c:dLbls>
        <c:gapWidth val="219"/>
        <c:overlap val="-27"/>
        <c:axId val="1044207808"/>
        <c:axId val="1044206368"/>
      </c:barChart>
      <c:catAx>
        <c:axId val="104420780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100" b="1" dirty="0"/>
                  <a:t>Day of the Week</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044206368"/>
        <c:crosses val="autoZero"/>
        <c:auto val="1"/>
        <c:lblAlgn val="ctr"/>
        <c:lblOffset val="100"/>
        <c:noMultiLvlLbl val="0"/>
      </c:catAx>
      <c:valAx>
        <c:axId val="1044206368"/>
        <c:scaling>
          <c:orientation val="minMax"/>
        </c:scaling>
        <c:delete val="1"/>
        <c:axPos val="l"/>
        <c:numFmt formatCode="General" sourceLinked="1"/>
        <c:majorTickMark val="none"/>
        <c:minorTickMark val="none"/>
        <c:tickLblPos val="nextTo"/>
        <c:crossAx val="10442078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[Visuals.xlsx]Disciplinary!PivotTable8</c:name>
    <c:fmtId val="5"/>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dirty="0"/>
              <a:t>Education Level by Num of Disciplinary Violations</a:t>
            </a:r>
          </a:p>
        </c:rich>
      </c:tx>
      <c:layout>
        <c:manualLayout>
          <c:xMode val="edge"/>
          <c:yMode val="edge"/>
          <c:x val="0.13298405985635842"/>
          <c:y val="4.4628183170714826E-2"/>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Disciplinary!$B$18:$B$19</c:f>
              <c:strCache>
                <c:ptCount val="1"/>
                <c:pt idx="0">
                  <c:v>Incomplete submission</c:v>
                </c:pt>
              </c:strCache>
            </c:strRef>
          </c:tx>
          <c:spPr>
            <a:solidFill>
              <a:schemeClr val="tx2">
                <a:lumMod val="40000"/>
                <a:lumOff val="60000"/>
              </a:schemeClr>
            </a:solidFill>
            <a:ln>
              <a:noFill/>
            </a:ln>
            <a:effectLst/>
          </c:spPr>
          <c:invertIfNegative val="0"/>
          <c:dPt>
            <c:idx val="1"/>
            <c:invertIfNegative val="0"/>
            <c:bubble3D val="0"/>
            <c:spPr>
              <a:solidFill>
                <a:srgbClr val="113052"/>
              </a:solidFill>
              <a:ln>
                <a:noFill/>
              </a:ln>
              <a:effectLst/>
            </c:spPr>
            <c:extLst>
              <c:ext xmlns:c16="http://schemas.microsoft.com/office/drawing/2014/chart" uri="{C3380CC4-5D6E-409C-BE32-E72D297353CC}">
                <c16:uniqueId val="{00000001-1354-4F81-8CED-60E95A96934E}"/>
              </c:ext>
            </c:extLst>
          </c:dPt>
          <c:dLbls>
            <c:dLbl>
              <c:idx val="1"/>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rgbClr val="113052"/>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1354-4F81-8CED-60E95A96934E}"/>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Disciplinary!$A$20:$A$22</c:f>
              <c:strCache>
                <c:ptCount val="2"/>
                <c:pt idx="0">
                  <c:v>Graduate</c:v>
                </c:pt>
                <c:pt idx="1">
                  <c:v>High School</c:v>
                </c:pt>
              </c:strCache>
            </c:strRef>
          </c:cat>
          <c:val>
            <c:numRef>
              <c:f>Disciplinary!$B$20:$B$22</c:f>
              <c:numCache>
                <c:formatCode>General</c:formatCode>
                <c:ptCount val="2"/>
                <c:pt idx="0">
                  <c:v>2</c:v>
                </c:pt>
                <c:pt idx="1">
                  <c:v>17</c:v>
                </c:pt>
              </c:numCache>
            </c:numRef>
          </c:val>
          <c:extLst>
            <c:ext xmlns:c16="http://schemas.microsoft.com/office/drawing/2014/chart" uri="{C3380CC4-5D6E-409C-BE32-E72D297353CC}">
              <c16:uniqueId val="{00000000-1354-4F81-8CED-60E95A96934E}"/>
            </c:ext>
          </c:extLst>
        </c:ser>
        <c:dLbls>
          <c:dLblPos val="outEnd"/>
          <c:showLegendKey val="0"/>
          <c:showVal val="1"/>
          <c:showCatName val="0"/>
          <c:showSerName val="0"/>
          <c:showPercent val="0"/>
          <c:showBubbleSize val="0"/>
        </c:dLbls>
        <c:gapWidth val="182"/>
        <c:axId val="1104485696"/>
        <c:axId val="1104500096"/>
      </c:barChart>
      <c:catAx>
        <c:axId val="110448569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n-US"/>
          </a:p>
        </c:txPr>
        <c:crossAx val="1104500096"/>
        <c:crosses val="autoZero"/>
        <c:auto val="1"/>
        <c:lblAlgn val="ctr"/>
        <c:lblOffset val="100"/>
        <c:noMultiLvlLbl val="0"/>
      </c:catAx>
      <c:valAx>
        <c:axId val="1104500096"/>
        <c:scaling>
          <c:orientation val="minMax"/>
        </c:scaling>
        <c:delete val="1"/>
        <c:axPos val="b"/>
        <c:numFmt formatCode="General" sourceLinked="1"/>
        <c:majorTickMark val="none"/>
        <c:minorTickMark val="none"/>
        <c:tickLblPos val="nextTo"/>
        <c:crossAx val="11044856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162DABF3-427D-4299-A8EB-5936CD6D2139}" type="datetimeFigureOut">
              <a:rPr lang="en-US" smtClean="0"/>
              <a:t>8/2/2025</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B1FC311B-BB65-4C1E-8954-558AA688B316}"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3130906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2DABF3-427D-4299-A8EB-5936CD6D2139}" type="datetimeFigureOut">
              <a:rPr lang="en-US" smtClean="0"/>
              <a:t>8/2/2025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FC311B-BB65-4C1E-8954-558AA688B316}" type="slidenum">
              <a:rPr lang="en-US" smtClean="0"/>
              <a:t>‹#›</a:t>
            </a:fld>
            <a:endParaRPr lang="en-US"/>
          </a:p>
        </p:txBody>
      </p:sp>
    </p:spTree>
    <p:extLst>
      <p:ext uri="{BB962C8B-B14F-4D97-AF65-F5344CB8AC3E}">
        <p14:creationId xmlns:p14="http://schemas.microsoft.com/office/powerpoint/2010/main" val="1994678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2DABF3-427D-4299-A8EB-5936CD6D2139}" type="datetimeFigureOut">
              <a:rPr lang="en-US" smtClean="0"/>
              <a:t>8/2/2025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FC311B-BB65-4C1E-8954-558AA688B316}" type="slidenum">
              <a:rPr lang="en-US" smtClean="0"/>
              <a:t>‹#›</a:t>
            </a:fld>
            <a:endParaRPr lang="en-US"/>
          </a:p>
        </p:txBody>
      </p:sp>
    </p:spTree>
    <p:extLst>
      <p:ext uri="{BB962C8B-B14F-4D97-AF65-F5344CB8AC3E}">
        <p14:creationId xmlns:p14="http://schemas.microsoft.com/office/powerpoint/2010/main" val="2189144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2DABF3-427D-4299-A8EB-5936CD6D2139}" type="datetimeFigureOut">
              <a:rPr lang="en-US" smtClean="0"/>
              <a:t>8/2/2025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FC311B-BB65-4C1E-8954-558AA688B316}" type="slidenum">
              <a:rPr lang="en-US" smtClean="0"/>
              <a:t>‹#›</a:t>
            </a:fld>
            <a:endParaRPr lang="en-US"/>
          </a:p>
        </p:txBody>
      </p:sp>
    </p:spTree>
    <p:extLst>
      <p:ext uri="{BB962C8B-B14F-4D97-AF65-F5344CB8AC3E}">
        <p14:creationId xmlns:p14="http://schemas.microsoft.com/office/powerpoint/2010/main" val="3405354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2DABF3-427D-4299-A8EB-5936CD6D2139}" type="datetimeFigureOut">
              <a:rPr lang="en-US" smtClean="0"/>
              <a:t>8/2/2025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FC311B-BB65-4C1E-8954-558AA688B316}"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9178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2DABF3-427D-4299-A8EB-5936CD6D2139}" type="datetimeFigureOut">
              <a:rPr lang="en-US" smtClean="0"/>
              <a:t>8/2/2025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FC311B-BB65-4C1E-8954-558AA688B316}" type="slidenum">
              <a:rPr lang="en-US" smtClean="0"/>
              <a:t>‹#›</a:t>
            </a:fld>
            <a:endParaRPr lang="en-US"/>
          </a:p>
        </p:txBody>
      </p:sp>
    </p:spTree>
    <p:extLst>
      <p:ext uri="{BB962C8B-B14F-4D97-AF65-F5344CB8AC3E}">
        <p14:creationId xmlns:p14="http://schemas.microsoft.com/office/powerpoint/2010/main" val="1737398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2DABF3-427D-4299-A8EB-5936CD6D2139}" type="datetimeFigureOut">
              <a:rPr lang="en-US" smtClean="0"/>
              <a:t>8/2/2025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FC311B-BB65-4C1E-8954-558AA688B316}" type="slidenum">
              <a:rPr lang="en-US" smtClean="0"/>
              <a:t>‹#›</a:t>
            </a:fld>
            <a:endParaRPr lang="en-US"/>
          </a:p>
        </p:txBody>
      </p:sp>
    </p:spTree>
    <p:extLst>
      <p:ext uri="{BB962C8B-B14F-4D97-AF65-F5344CB8AC3E}">
        <p14:creationId xmlns:p14="http://schemas.microsoft.com/office/powerpoint/2010/main" val="1113981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2DABF3-427D-4299-A8EB-5936CD6D2139}" type="datetimeFigureOut">
              <a:rPr lang="en-US" smtClean="0"/>
              <a:t>8/2/2025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FC311B-BB65-4C1E-8954-558AA688B316}" type="slidenum">
              <a:rPr lang="en-US" smtClean="0"/>
              <a:t>‹#›</a:t>
            </a:fld>
            <a:endParaRPr lang="en-US"/>
          </a:p>
        </p:txBody>
      </p:sp>
    </p:spTree>
    <p:extLst>
      <p:ext uri="{BB962C8B-B14F-4D97-AF65-F5344CB8AC3E}">
        <p14:creationId xmlns:p14="http://schemas.microsoft.com/office/powerpoint/2010/main" val="4096546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2DABF3-427D-4299-A8EB-5936CD6D2139}" type="datetimeFigureOut">
              <a:rPr lang="en-US" smtClean="0"/>
              <a:t>8/2/2025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FC311B-BB65-4C1E-8954-558AA688B316}" type="slidenum">
              <a:rPr lang="en-US" smtClean="0"/>
              <a:t>‹#›</a:t>
            </a:fld>
            <a:endParaRPr lang="en-US"/>
          </a:p>
        </p:txBody>
      </p:sp>
    </p:spTree>
    <p:extLst>
      <p:ext uri="{BB962C8B-B14F-4D97-AF65-F5344CB8AC3E}">
        <p14:creationId xmlns:p14="http://schemas.microsoft.com/office/powerpoint/2010/main" val="2889356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2DABF3-427D-4299-A8EB-5936CD6D2139}" type="datetimeFigureOut">
              <a:rPr lang="en-US" smtClean="0"/>
              <a:t>8/2/2025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FC311B-BB65-4C1E-8954-558AA688B316}" type="slidenum">
              <a:rPr lang="en-US" smtClean="0"/>
              <a:t>‹#›</a:t>
            </a:fld>
            <a:endParaRPr lang="en-US"/>
          </a:p>
        </p:txBody>
      </p:sp>
    </p:spTree>
    <p:extLst>
      <p:ext uri="{BB962C8B-B14F-4D97-AF65-F5344CB8AC3E}">
        <p14:creationId xmlns:p14="http://schemas.microsoft.com/office/powerpoint/2010/main" val="2779672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2DABF3-427D-4299-A8EB-5936CD6D2139}" type="datetimeFigureOut">
              <a:rPr lang="en-US" smtClean="0"/>
              <a:t>8/2/2025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FC311B-BB65-4C1E-8954-558AA688B316}" type="slidenum">
              <a:rPr lang="en-US" smtClean="0"/>
              <a:t>‹#›</a:t>
            </a:fld>
            <a:endParaRPr lang="en-US"/>
          </a:p>
        </p:txBody>
      </p:sp>
    </p:spTree>
    <p:extLst>
      <p:ext uri="{BB962C8B-B14F-4D97-AF65-F5344CB8AC3E}">
        <p14:creationId xmlns:p14="http://schemas.microsoft.com/office/powerpoint/2010/main" val="1131440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162DABF3-427D-4299-A8EB-5936CD6D2139}" type="datetimeFigureOut">
              <a:rPr lang="en-US" smtClean="0"/>
              <a:t>8/2/2025</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B1FC311B-BB65-4C1E-8954-558AA688B316}" type="slidenum">
              <a:rPr lang="en-US" smtClean="0"/>
              <a:t>‹#›</a:t>
            </a:fld>
            <a:endParaRPr lang="en-US"/>
          </a:p>
        </p:txBody>
      </p:sp>
    </p:spTree>
    <p:extLst>
      <p:ext uri="{BB962C8B-B14F-4D97-AF65-F5344CB8AC3E}">
        <p14:creationId xmlns:p14="http://schemas.microsoft.com/office/powerpoint/2010/main" val="6025137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8FA36-8DEE-5EE2-00C8-B2E0B6239596}"/>
              </a:ext>
            </a:extLst>
          </p:cNvPr>
          <p:cNvSpPr>
            <a:spLocks noGrp="1"/>
          </p:cNvSpPr>
          <p:nvPr>
            <p:ph type="ctrTitle"/>
          </p:nvPr>
        </p:nvSpPr>
        <p:spPr>
          <a:xfrm>
            <a:off x="824249" y="257577"/>
            <a:ext cx="11191740" cy="4543023"/>
          </a:xfrm>
        </p:spPr>
        <p:txBody>
          <a:bodyPr>
            <a:normAutofit/>
          </a:bodyPr>
          <a:lstStyle/>
          <a:p>
            <a:r>
              <a:rPr lang="en-US" dirty="0"/>
              <a:t>Understanding Patterns Behind Employee Absenteeism</a:t>
            </a:r>
          </a:p>
        </p:txBody>
      </p:sp>
      <p:sp>
        <p:nvSpPr>
          <p:cNvPr id="3" name="Subtitle 2">
            <a:extLst>
              <a:ext uri="{FF2B5EF4-FFF2-40B4-BE49-F238E27FC236}">
                <a16:creationId xmlns:a16="http://schemas.microsoft.com/office/drawing/2014/main" id="{7D4E25C1-3209-8D85-F4D9-01E7E7487BDF}"/>
              </a:ext>
            </a:extLst>
          </p:cNvPr>
          <p:cNvSpPr>
            <a:spLocks noGrp="1"/>
          </p:cNvSpPr>
          <p:nvPr>
            <p:ph type="subTitle" idx="1"/>
          </p:nvPr>
        </p:nvSpPr>
        <p:spPr>
          <a:xfrm>
            <a:off x="824249" y="4800600"/>
            <a:ext cx="11191740" cy="1691640"/>
          </a:xfrm>
        </p:spPr>
        <p:txBody>
          <a:bodyPr/>
          <a:lstStyle/>
          <a:p>
            <a:r>
              <a:rPr lang="en-US" dirty="0"/>
              <a:t>Presented by: John Aremo</a:t>
            </a:r>
          </a:p>
          <a:p>
            <a:r>
              <a:rPr lang="en-US" dirty="0"/>
              <a:t>Data Analyst at UCI Global</a:t>
            </a:r>
          </a:p>
        </p:txBody>
      </p:sp>
    </p:spTree>
    <p:extLst>
      <p:ext uri="{BB962C8B-B14F-4D97-AF65-F5344CB8AC3E}">
        <p14:creationId xmlns:p14="http://schemas.microsoft.com/office/powerpoint/2010/main" val="37789707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B14DF-E6A8-0FFB-9F0E-21F4315DF7F1}"/>
              </a:ext>
            </a:extLst>
          </p:cNvPr>
          <p:cNvSpPr>
            <a:spLocks noGrp="1"/>
          </p:cNvSpPr>
          <p:nvPr>
            <p:ph type="title"/>
          </p:nvPr>
        </p:nvSpPr>
        <p:spPr>
          <a:xfrm>
            <a:off x="115910" y="168692"/>
            <a:ext cx="10838602" cy="578283"/>
          </a:xfrm>
        </p:spPr>
        <p:txBody>
          <a:bodyPr vert="horz" lIns="91440" tIns="45720" rIns="91440" bIns="45720" rtlCol="0" anchor="b">
            <a:normAutofit fontScale="90000"/>
          </a:bodyPr>
          <a:lstStyle/>
          <a:p>
            <a:r>
              <a:rPr lang="en-US" dirty="0"/>
              <a:t>Is Family Commitment Driving Absenteeism?</a:t>
            </a:r>
          </a:p>
        </p:txBody>
      </p:sp>
      <p:sp>
        <p:nvSpPr>
          <p:cNvPr id="6" name="TextBox 5">
            <a:extLst>
              <a:ext uri="{FF2B5EF4-FFF2-40B4-BE49-F238E27FC236}">
                <a16:creationId xmlns:a16="http://schemas.microsoft.com/office/drawing/2014/main" id="{A6165360-9033-9E88-D2A9-D327BD8E882D}"/>
              </a:ext>
            </a:extLst>
          </p:cNvPr>
          <p:cNvSpPr txBox="1"/>
          <p:nvPr/>
        </p:nvSpPr>
        <p:spPr>
          <a:xfrm>
            <a:off x="115910" y="6042977"/>
            <a:ext cx="9581881" cy="646331"/>
          </a:xfrm>
          <a:prstGeom prst="rect">
            <a:avLst/>
          </a:prstGeom>
          <a:noFill/>
        </p:spPr>
        <p:txBody>
          <a:bodyPr wrap="square" rtlCol="0">
            <a:spAutoFit/>
          </a:bodyPr>
          <a:lstStyle/>
          <a:p>
            <a:r>
              <a:rPr lang="en-US" dirty="0"/>
              <a:t>Employees with 2+ kids or pets represent half of absences this suggests care responsibilities may play a role in missed work.</a:t>
            </a:r>
          </a:p>
        </p:txBody>
      </p:sp>
      <p:sp>
        <p:nvSpPr>
          <p:cNvPr id="3" name="Content Placeholder 2">
            <a:extLst>
              <a:ext uri="{FF2B5EF4-FFF2-40B4-BE49-F238E27FC236}">
                <a16:creationId xmlns:a16="http://schemas.microsoft.com/office/drawing/2014/main" id="{B4049BB2-43AB-CB88-6916-E482CAB07504}"/>
              </a:ext>
            </a:extLst>
          </p:cNvPr>
          <p:cNvSpPr>
            <a:spLocks noGrp="1"/>
          </p:cNvSpPr>
          <p:nvPr>
            <p:ph idx="1"/>
          </p:nvPr>
        </p:nvSpPr>
        <p:spPr>
          <a:xfrm>
            <a:off x="115910" y="1648830"/>
            <a:ext cx="5563673" cy="4351337"/>
          </a:xfrm>
        </p:spPr>
        <p:txBody>
          <a:bodyPr/>
          <a:lstStyle/>
          <a:p>
            <a:r>
              <a:rPr lang="en-US" sz="2800" b="1" dirty="0">
                <a:solidFill>
                  <a:srgbClr val="113052"/>
                </a:solidFill>
              </a:rPr>
              <a:t>21</a:t>
            </a:r>
            <a:r>
              <a:rPr lang="en-US" dirty="0">
                <a:solidFill>
                  <a:srgbClr val="113052"/>
                </a:solidFill>
              </a:rPr>
              <a:t> </a:t>
            </a:r>
            <a:r>
              <a:rPr lang="en-US" dirty="0"/>
              <a:t>employees</a:t>
            </a:r>
            <a:r>
              <a:rPr lang="en-US" dirty="0">
                <a:solidFill>
                  <a:srgbClr val="113052"/>
                </a:solidFill>
              </a:rPr>
              <a:t> </a:t>
            </a:r>
            <a:r>
              <a:rPr lang="en-US" dirty="0"/>
              <a:t>have at least 2 children or pets.</a:t>
            </a:r>
          </a:p>
          <a:p>
            <a:r>
              <a:rPr lang="en-US" dirty="0"/>
              <a:t>They represent </a:t>
            </a:r>
            <a:r>
              <a:rPr lang="en-US" sz="2800" b="1" dirty="0">
                <a:solidFill>
                  <a:srgbClr val="113052"/>
                </a:solidFill>
              </a:rPr>
              <a:t>58%</a:t>
            </a:r>
            <a:r>
              <a:rPr lang="en-US" dirty="0"/>
              <a:t> of the workforce.</a:t>
            </a:r>
          </a:p>
          <a:p>
            <a:r>
              <a:rPr lang="en-US" dirty="0"/>
              <a:t>They reported absent </a:t>
            </a:r>
            <a:r>
              <a:rPr lang="en-US" sz="2800" b="1" dirty="0">
                <a:solidFill>
                  <a:srgbClr val="113052"/>
                </a:solidFill>
              </a:rPr>
              <a:t>326</a:t>
            </a:r>
            <a:r>
              <a:rPr lang="en-US" dirty="0"/>
              <a:t> times.</a:t>
            </a:r>
          </a:p>
          <a:p>
            <a:r>
              <a:rPr lang="en-US" dirty="0"/>
              <a:t>They account for </a:t>
            </a:r>
            <a:r>
              <a:rPr lang="en-US" sz="2800" b="1" dirty="0">
                <a:solidFill>
                  <a:srgbClr val="113052"/>
                </a:solidFill>
              </a:rPr>
              <a:t>53% </a:t>
            </a:r>
            <a:r>
              <a:rPr lang="en-US" b="1" dirty="0">
                <a:solidFill>
                  <a:srgbClr val="113052"/>
                </a:solidFill>
              </a:rPr>
              <a:t>of total absences</a:t>
            </a:r>
            <a:endParaRPr lang="en-US" dirty="0"/>
          </a:p>
        </p:txBody>
      </p:sp>
      <p:graphicFrame>
        <p:nvGraphicFramePr>
          <p:cNvPr id="4" name="Chart 3">
            <a:extLst>
              <a:ext uri="{FF2B5EF4-FFF2-40B4-BE49-F238E27FC236}">
                <a16:creationId xmlns:a16="http://schemas.microsoft.com/office/drawing/2014/main" id="{9ACF8236-5068-F97A-3670-370D9C9C51F8}"/>
              </a:ext>
            </a:extLst>
          </p:cNvPr>
          <p:cNvGraphicFramePr>
            <a:graphicFrameLocks/>
          </p:cNvGraphicFramePr>
          <p:nvPr>
            <p:extLst>
              <p:ext uri="{D42A27DB-BD31-4B8C-83A1-F6EECF244321}">
                <p14:modId xmlns:p14="http://schemas.microsoft.com/office/powerpoint/2010/main" val="4246908508"/>
              </p:ext>
            </p:extLst>
          </p:nvPr>
        </p:nvGraphicFramePr>
        <p:xfrm>
          <a:off x="5679583" y="1547446"/>
          <a:ext cx="5274929" cy="340729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528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B14DF-E6A8-0FFB-9F0E-21F4315DF7F1}"/>
              </a:ext>
            </a:extLst>
          </p:cNvPr>
          <p:cNvSpPr>
            <a:spLocks noGrp="1"/>
          </p:cNvSpPr>
          <p:nvPr>
            <p:ph type="title"/>
          </p:nvPr>
        </p:nvSpPr>
        <p:spPr>
          <a:xfrm>
            <a:off x="115910" y="168692"/>
            <a:ext cx="10838602" cy="1106316"/>
          </a:xfrm>
        </p:spPr>
        <p:txBody>
          <a:bodyPr vert="horz" lIns="91440" tIns="45720" rIns="91440" bIns="45720" rtlCol="0" anchor="b">
            <a:normAutofit fontScale="90000"/>
          </a:bodyPr>
          <a:lstStyle/>
          <a:p>
            <a:r>
              <a:rPr lang="en-US" dirty="0"/>
              <a:t>Are Young Employees Skipping Work More Early in the Week?</a:t>
            </a:r>
          </a:p>
        </p:txBody>
      </p:sp>
      <p:sp>
        <p:nvSpPr>
          <p:cNvPr id="6" name="TextBox 5">
            <a:extLst>
              <a:ext uri="{FF2B5EF4-FFF2-40B4-BE49-F238E27FC236}">
                <a16:creationId xmlns:a16="http://schemas.microsoft.com/office/drawing/2014/main" id="{A6165360-9033-9E88-D2A9-D327BD8E882D}"/>
              </a:ext>
            </a:extLst>
          </p:cNvPr>
          <p:cNvSpPr txBox="1"/>
          <p:nvPr/>
        </p:nvSpPr>
        <p:spPr>
          <a:xfrm>
            <a:off x="115910" y="6042977"/>
            <a:ext cx="9581881" cy="646331"/>
          </a:xfrm>
          <a:prstGeom prst="rect">
            <a:avLst/>
          </a:prstGeom>
          <a:noFill/>
        </p:spPr>
        <p:txBody>
          <a:bodyPr wrap="square" rtlCol="0">
            <a:spAutoFit/>
          </a:bodyPr>
          <a:lstStyle/>
          <a:p>
            <a:r>
              <a:rPr lang="en-US" dirty="0"/>
              <a:t>Young Employees often assumed to take time off at the start or end of the week, actually report the most absences midweek.</a:t>
            </a:r>
          </a:p>
        </p:txBody>
      </p:sp>
      <p:sp>
        <p:nvSpPr>
          <p:cNvPr id="3" name="Content Placeholder 2">
            <a:extLst>
              <a:ext uri="{FF2B5EF4-FFF2-40B4-BE49-F238E27FC236}">
                <a16:creationId xmlns:a16="http://schemas.microsoft.com/office/drawing/2014/main" id="{B4049BB2-43AB-CB88-6916-E482CAB07504}"/>
              </a:ext>
            </a:extLst>
          </p:cNvPr>
          <p:cNvSpPr>
            <a:spLocks noGrp="1"/>
          </p:cNvSpPr>
          <p:nvPr>
            <p:ph idx="1"/>
          </p:nvPr>
        </p:nvSpPr>
        <p:spPr>
          <a:xfrm>
            <a:off x="115910" y="1648830"/>
            <a:ext cx="5563673" cy="4351337"/>
          </a:xfrm>
        </p:spPr>
        <p:txBody>
          <a:bodyPr/>
          <a:lstStyle/>
          <a:p>
            <a:r>
              <a:rPr lang="en-US" dirty="0"/>
              <a:t>There are </a:t>
            </a:r>
            <a:r>
              <a:rPr lang="en-US" sz="2800" b="1" dirty="0">
                <a:solidFill>
                  <a:srgbClr val="113052"/>
                </a:solidFill>
              </a:rPr>
              <a:t>6</a:t>
            </a:r>
            <a:r>
              <a:rPr lang="en-US" dirty="0">
                <a:solidFill>
                  <a:srgbClr val="113052"/>
                </a:solidFill>
              </a:rPr>
              <a:t> </a:t>
            </a:r>
            <a:r>
              <a:rPr lang="en-US" dirty="0"/>
              <a:t>employees in their 20s.</a:t>
            </a:r>
          </a:p>
          <a:p>
            <a:r>
              <a:rPr lang="en-US" dirty="0"/>
              <a:t>They reported absent for work </a:t>
            </a:r>
            <a:r>
              <a:rPr lang="en-US" sz="2800" b="1" dirty="0">
                <a:solidFill>
                  <a:srgbClr val="113052"/>
                </a:solidFill>
              </a:rPr>
              <a:t>106 </a:t>
            </a:r>
            <a:r>
              <a:rPr lang="en-US" dirty="0"/>
              <a:t>times.</a:t>
            </a:r>
          </a:p>
          <a:p>
            <a:r>
              <a:rPr lang="en-US" dirty="0"/>
              <a:t>They account for </a:t>
            </a:r>
            <a:r>
              <a:rPr lang="en-US" sz="2800" b="1" dirty="0">
                <a:solidFill>
                  <a:srgbClr val="113052"/>
                </a:solidFill>
              </a:rPr>
              <a:t>17% </a:t>
            </a:r>
            <a:r>
              <a:rPr lang="en-US" b="1" dirty="0">
                <a:solidFill>
                  <a:srgbClr val="113052"/>
                </a:solidFill>
              </a:rPr>
              <a:t>of total absences</a:t>
            </a:r>
            <a:r>
              <a:rPr lang="en-US" dirty="0"/>
              <a:t>.</a:t>
            </a:r>
          </a:p>
          <a:p>
            <a:r>
              <a:rPr lang="en-US" b="1" dirty="0">
                <a:solidFill>
                  <a:srgbClr val="113052"/>
                </a:solidFill>
              </a:rPr>
              <a:t>Tuesday</a:t>
            </a:r>
            <a:r>
              <a:rPr lang="en-US" dirty="0"/>
              <a:t> and </a:t>
            </a:r>
            <a:r>
              <a:rPr lang="en-US" b="1" dirty="0">
                <a:solidFill>
                  <a:srgbClr val="113052"/>
                </a:solidFill>
              </a:rPr>
              <a:t>Thursday </a:t>
            </a:r>
            <a:r>
              <a:rPr lang="en-US" dirty="0"/>
              <a:t>see the most absences</a:t>
            </a:r>
          </a:p>
        </p:txBody>
      </p:sp>
      <p:graphicFrame>
        <p:nvGraphicFramePr>
          <p:cNvPr id="5" name="Chart 4">
            <a:extLst>
              <a:ext uri="{FF2B5EF4-FFF2-40B4-BE49-F238E27FC236}">
                <a16:creationId xmlns:a16="http://schemas.microsoft.com/office/drawing/2014/main" id="{2A44A7F0-E10E-8BBE-A2F9-1638BD4ECC54}"/>
              </a:ext>
            </a:extLst>
          </p:cNvPr>
          <p:cNvGraphicFramePr>
            <a:graphicFrameLocks/>
          </p:cNvGraphicFramePr>
          <p:nvPr>
            <p:extLst>
              <p:ext uri="{D42A27DB-BD31-4B8C-83A1-F6EECF244321}">
                <p14:modId xmlns:p14="http://schemas.microsoft.com/office/powerpoint/2010/main" val="3964729099"/>
              </p:ext>
            </p:extLst>
          </p:nvPr>
        </p:nvGraphicFramePr>
        <p:xfrm>
          <a:off x="5560969" y="1648830"/>
          <a:ext cx="5695166" cy="356034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41290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B14DF-E6A8-0FFB-9F0E-21F4315DF7F1}"/>
              </a:ext>
            </a:extLst>
          </p:cNvPr>
          <p:cNvSpPr>
            <a:spLocks noGrp="1"/>
          </p:cNvSpPr>
          <p:nvPr>
            <p:ph type="title"/>
          </p:nvPr>
        </p:nvSpPr>
        <p:spPr>
          <a:xfrm>
            <a:off x="115910" y="168692"/>
            <a:ext cx="10838602" cy="598035"/>
          </a:xfrm>
        </p:spPr>
        <p:txBody>
          <a:bodyPr vert="horz" lIns="91440" tIns="45720" rIns="91440" bIns="45720" rtlCol="0" anchor="b">
            <a:normAutofit fontScale="90000"/>
          </a:bodyPr>
          <a:lstStyle/>
          <a:p>
            <a:r>
              <a:rPr lang="en-US" dirty="0"/>
              <a:t>Who’s Ignoring Disciplinary Warnings?</a:t>
            </a:r>
          </a:p>
        </p:txBody>
      </p:sp>
      <p:sp>
        <p:nvSpPr>
          <p:cNvPr id="6" name="TextBox 5">
            <a:extLst>
              <a:ext uri="{FF2B5EF4-FFF2-40B4-BE49-F238E27FC236}">
                <a16:creationId xmlns:a16="http://schemas.microsoft.com/office/drawing/2014/main" id="{A6165360-9033-9E88-D2A9-D327BD8E882D}"/>
              </a:ext>
            </a:extLst>
          </p:cNvPr>
          <p:cNvSpPr txBox="1"/>
          <p:nvPr/>
        </p:nvSpPr>
        <p:spPr>
          <a:xfrm>
            <a:off x="115910" y="6042977"/>
            <a:ext cx="9581881" cy="646331"/>
          </a:xfrm>
          <a:prstGeom prst="rect">
            <a:avLst/>
          </a:prstGeom>
          <a:noFill/>
        </p:spPr>
        <p:txBody>
          <a:bodyPr wrap="square" rtlCol="0">
            <a:spAutoFit/>
          </a:bodyPr>
          <a:lstStyle/>
          <a:p>
            <a:r>
              <a:rPr lang="en-US" dirty="0"/>
              <a:t>Disciplinary warnings are meant to prevent repeat offences but, in 19 cases they were ignored. 17 of those employees had only a high school education.</a:t>
            </a:r>
          </a:p>
        </p:txBody>
      </p:sp>
      <p:sp>
        <p:nvSpPr>
          <p:cNvPr id="3" name="Content Placeholder 2">
            <a:extLst>
              <a:ext uri="{FF2B5EF4-FFF2-40B4-BE49-F238E27FC236}">
                <a16:creationId xmlns:a16="http://schemas.microsoft.com/office/drawing/2014/main" id="{B4049BB2-43AB-CB88-6916-E482CAB07504}"/>
              </a:ext>
            </a:extLst>
          </p:cNvPr>
          <p:cNvSpPr>
            <a:spLocks noGrp="1"/>
          </p:cNvSpPr>
          <p:nvPr>
            <p:ph idx="1"/>
          </p:nvPr>
        </p:nvSpPr>
        <p:spPr>
          <a:xfrm>
            <a:off x="115910" y="1648830"/>
            <a:ext cx="5563673" cy="4351337"/>
          </a:xfrm>
        </p:spPr>
        <p:txBody>
          <a:bodyPr/>
          <a:lstStyle/>
          <a:p>
            <a:r>
              <a:rPr lang="en-US" dirty="0"/>
              <a:t>There are </a:t>
            </a:r>
            <a:r>
              <a:rPr lang="en-US" sz="2800" b="1" dirty="0">
                <a:solidFill>
                  <a:srgbClr val="113052"/>
                </a:solidFill>
              </a:rPr>
              <a:t>19</a:t>
            </a:r>
            <a:r>
              <a:rPr lang="en-US" dirty="0">
                <a:solidFill>
                  <a:srgbClr val="113052"/>
                </a:solidFill>
              </a:rPr>
              <a:t> </a:t>
            </a:r>
            <a:r>
              <a:rPr lang="en-US" dirty="0"/>
              <a:t>employees who disregarded disciplinary warnings and they were absent </a:t>
            </a:r>
            <a:r>
              <a:rPr lang="en-US" sz="2800" b="1" dirty="0">
                <a:solidFill>
                  <a:srgbClr val="113052"/>
                </a:solidFill>
              </a:rPr>
              <a:t>31</a:t>
            </a:r>
            <a:r>
              <a:rPr lang="en-US" dirty="0"/>
              <a:t> times.</a:t>
            </a:r>
          </a:p>
          <a:p>
            <a:r>
              <a:rPr lang="en-US" dirty="0"/>
              <a:t>All these violations were due </a:t>
            </a:r>
            <a:r>
              <a:rPr lang="en-US" b="1" dirty="0">
                <a:solidFill>
                  <a:srgbClr val="113052"/>
                </a:solidFill>
              </a:rPr>
              <a:t>to Incomplete Submission</a:t>
            </a:r>
            <a:r>
              <a:rPr lang="en-US" dirty="0"/>
              <a:t>.</a:t>
            </a:r>
          </a:p>
          <a:p>
            <a:r>
              <a:rPr lang="en-US" dirty="0"/>
              <a:t>They reported absent for work </a:t>
            </a:r>
            <a:r>
              <a:rPr lang="en-US" sz="2800" b="1" dirty="0">
                <a:solidFill>
                  <a:srgbClr val="113052"/>
                </a:solidFill>
              </a:rPr>
              <a:t>106 </a:t>
            </a:r>
            <a:r>
              <a:rPr lang="en-US" dirty="0"/>
              <a:t>times.</a:t>
            </a:r>
          </a:p>
        </p:txBody>
      </p:sp>
      <p:graphicFrame>
        <p:nvGraphicFramePr>
          <p:cNvPr id="4" name="Chart 3">
            <a:extLst>
              <a:ext uri="{FF2B5EF4-FFF2-40B4-BE49-F238E27FC236}">
                <a16:creationId xmlns:a16="http://schemas.microsoft.com/office/drawing/2014/main" id="{32B5E50D-2D00-FEDA-8D72-91D51446DF87}"/>
              </a:ext>
            </a:extLst>
          </p:cNvPr>
          <p:cNvGraphicFramePr>
            <a:graphicFrameLocks/>
          </p:cNvGraphicFramePr>
          <p:nvPr>
            <p:extLst>
              <p:ext uri="{D42A27DB-BD31-4B8C-83A1-F6EECF244321}">
                <p14:modId xmlns:p14="http://schemas.microsoft.com/office/powerpoint/2010/main" val="4140578550"/>
              </p:ext>
            </p:extLst>
          </p:nvPr>
        </p:nvGraphicFramePr>
        <p:xfrm>
          <a:off x="6096000" y="1555124"/>
          <a:ext cx="5147256" cy="369945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32502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B14DF-E6A8-0FFB-9F0E-21F4315DF7F1}"/>
              </a:ext>
            </a:extLst>
          </p:cNvPr>
          <p:cNvSpPr>
            <a:spLocks noGrp="1"/>
          </p:cNvSpPr>
          <p:nvPr>
            <p:ph type="title"/>
          </p:nvPr>
        </p:nvSpPr>
        <p:spPr>
          <a:xfrm>
            <a:off x="115910" y="168692"/>
            <a:ext cx="10838602" cy="526767"/>
          </a:xfrm>
        </p:spPr>
        <p:txBody>
          <a:bodyPr vert="horz" lIns="91440" tIns="45720" rIns="91440" bIns="45720" rtlCol="0" anchor="b">
            <a:normAutofit fontScale="90000"/>
          </a:bodyPr>
          <a:lstStyle/>
          <a:p>
            <a:r>
              <a:rPr lang="en-US" dirty="0"/>
              <a:t>Does High Workload Mean More Absences?</a:t>
            </a:r>
          </a:p>
        </p:txBody>
      </p:sp>
      <p:sp>
        <p:nvSpPr>
          <p:cNvPr id="6" name="TextBox 5">
            <a:extLst>
              <a:ext uri="{FF2B5EF4-FFF2-40B4-BE49-F238E27FC236}">
                <a16:creationId xmlns:a16="http://schemas.microsoft.com/office/drawing/2014/main" id="{A6165360-9033-9E88-D2A9-D327BD8E882D}"/>
              </a:ext>
            </a:extLst>
          </p:cNvPr>
          <p:cNvSpPr txBox="1"/>
          <p:nvPr/>
        </p:nvSpPr>
        <p:spPr>
          <a:xfrm>
            <a:off x="115910" y="5934670"/>
            <a:ext cx="9581881" cy="923330"/>
          </a:xfrm>
          <a:prstGeom prst="rect">
            <a:avLst/>
          </a:prstGeom>
          <a:noFill/>
        </p:spPr>
        <p:txBody>
          <a:bodyPr wrap="square" rtlCol="0">
            <a:spAutoFit/>
          </a:bodyPr>
          <a:lstStyle/>
          <a:p>
            <a:r>
              <a:rPr lang="en-US" dirty="0"/>
              <a:t>We may assume that higher workload leads to more absences due to stress but it is not consistent in our data. Seasonal patters and personal factors influence attendance more than workload alone.</a:t>
            </a:r>
          </a:p>
        </p:txBody>
      </p:sp>
      <p:sp>
        <p:nvSpPr>
          <p:cNvPr id="3" name="Content Placeholder 2">
            <a:extLst>
              <a:ext uri="{FF2B5EF4-FFF2-40B4-BE49-F238E27FC236}">
                <a16:creationId xmlns:a16="http://schemas.microsoft.com/office/drawing/2014/main" id="{B4049BB2-43AB-CB88-6916-E482CAB07504}"/>
              </a:ext>
            </a:extLst>
          </p:cNvPr>
          <p:cNvSpPr>
            <a:spLocks noGrp="1"/>
          </p:cNvSpPr>
          <p:nvPr>
            <p:ph idx="1"/>
          </p:nvPr>
        </p:nvSpPr>
        <p:spPr>
          <a:xfrm>
            <a:off x="115910" y="1648830"/>
            <a:ext cx="5200917" cy="4351337"/>
          </a:xfrm>
        </p:spPr>
        <p:txBody>
          <a:bodyPr/>
          <a:lstStyle/>
          <a:p>
            <a:r>
              <a:rPr lang="en-US" dirty="0"/>
              <a:t>In </a:t>
            </a:r>
            <a:r>
              <a:rPr lang="en-US" b="1" dirty="0">
                <a:solidFill>
                  <a:srgbClr val="113052"/>
                </a:solidFill>
              </a:rPr>
              <a:t>Summer</a:t>
            </a:r>
            <a:r>
              <a:rPr lang="en-US" dirty="0"/>
              <a:t>, employees had the highest average workload but reported the fewest absences.</a:t>
            </a:r>
          </a:p>
          <a:p>
            <a:r>
              <a:rPr lang="en-US" b="1" dirty="0">
                <a:solidFill>
                  <a:srgbClr val="113052"/>
                </a:solidFill>
              </a:rPr>
              <a:t>Autumn</a:t>
            </a:r>
            <a:r>
              <a:rPr lang="en-US" dirty="0"/>
              <a:t> had the second highest workload and the highest number of absences.</a:t>
            </a:r>
          </a:p>
        </p:txBody>
      </p:sp>
      <p:graphicFrame>
        <p:nvGraphicFramePr>
          <p:cNvPr id="5" name="Chart 4">
            <a:extLst>
              <a:ext uri="{FF2B5EF4-FFF2-40B4-BE49-F238E27FC236}">
                <a16:creationId xmlns:a16="http://schemas.microsoft.com/office/drawing/2014/main" id="{10D60768-73F2-7803-A104-FD8798E2E47F}"/>
              </a:ext>
            </a:extLst>
          </p:cNvPr>
          <p:cNvGraphicFramePr>
            <a:graphicFrameLocks/>
          </p:cNvGraphicFramePr>
          <p:nvPr>
            <p:extLst>
              <p:ext uri="{D42A27DB-BD31-4B8C-83A1-F6EECF244321}">
                <p14:modId xmlns:p14="http://schemas.microsoft.com/office/powerpoint/2010/main" val="54192066"/>
              </p:ext>
            </p:extLst>
          </p:nvPr>
        </p:nvGraphicFramePr>
        <p:xfrm>
          <a:off x="5316827" y="1790861"/>
          <a:ext cx="5874913" cy="420930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272507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B14DF-E6A8-0FFB-9F0E-21F4315DF7F1}"/>
              </a:ext>
            </a:extLst>
          </p:cNvPr>
          <p:cNvSpPr>
            <a:spLocks noGrp="1"/>
          </p:cNvSpPr>
          <p:nvPr>
            <p:ph type="title"/>
          </p:nvPr>
        </p:nvSpPr>
        <p:spPr>
          <a:xfrm>
            <a:off x="115910" y="103030"/>
            <a:ext cx="10838602" cy="1086795"/>
          </a:xfrm>
        </p:spPr>
        <p:txBody>
          <a:bodyPr vert="horz" lIns="91440" tIns="45720" rIns="91440" bIns="45720" rtlCol="0" anchor="b">
            <a:normAutofit fontScale="90000"/>
          </a:bodyPr>
          <a:lstStyle/>
          <a:p>
            <a:r>
              <a:rPr lang="en-US" dirty="0"/>
              <a:t>Are there any Employees Who were Absent Only Once?</a:t>
            </a:r>
          </a:p>
        </p:txBody>
      </p:sp>
      <p:sp>
        <p:nvSpPr>
          <p:cNvPr id="6" name="TextBox 5">
            <a:extLst>
              <a:ext uri="{FF2B5EF4-FFF2-40B4-BE49-F238E27FC236}">
                <a16:creationId xmlns:a16="http://schemas.microsoft.com/office/drawing/2014/main" id="{A6165360-9033-9E88-D2A9-D327BD8E882D}"/>
              </a:ext>
            </a:extLst>
          </p:cNvPr>
          <p:cNvSpPr txBox="1"/>
          <p:nvPr/>
        </p:nvSpPr>
        <p:spPr>
          <a:xfrm>
            <a:off x="186744" y="5877172"/>
            <a:ext cx="9581881" cy="923330"/>
          </a:xfrm>
          <a:prstGeom prst="rect">
            <a:avLst/>
          </a:prstGeom>
          <a:noFill/>
        </p:spPr>
        <p:txBody>
          <a:bodyPr wrap="square" rtlCol="0">
            <a:spAutoFit/>
          </a:bodyPr>
          <a:lstStyle/>
          <a:p>
            <a:r>
              <a:rPr lang="en-US" dirty="0"/>
              <a:t>These two employees had just one absence during the entire period.</a:t>
            </a:r>
            <a:br>
              <a:rPr lang="en-US" dirty="0"/>
            </a:br>
            <a:r>
              <a:rPr lang="en-US" dirty="0"/>
              <a:t>Despite minor differences in lifestyle, they shared key similarities: </a:t>
            </a:r>
            <a:r>
              <a:rPr lang="en-US" b="1" dirty="0"/>
              <a:t>high school education</a:t>
            </a:r>
            <a:r>
              <a:rPr lang="en-US" dirty="0"/>
              <a:t>, </a:t>
            </a:r>
            <a:r>
              <a:rPr lang="en-US" b="1" dirty="0"/>
              <a:t>low commute distance</a:t>
            </a:r>
            <a:r>
              <a:rPr lang="en-US" dirty="0"/>
              <a:t>, and </a:t>
            </a:r>
            <a:r>
              <a:rPr lang="en-US" b="1" dirty="0"/>
              <a:t>no smoking habits</a:t>
            </a:r>
            <a:r>
              <a:rPr lang="en-US" dirty="0"/>
              <a:t>.</a:t>
            </a:r>
          </a:p>
        </p:txBody>
      </p:sp>
      <p:grpSp>
        <p:nvGrpSpPr>
          <p:cNvPr id="8" name="Group 7">
            <a:extLst>
              <a:ext uri="{FF2B5EF4-FFF2-40B4-BE49-F238E27FC236}">
                <a16:creationId xmlns:a16="http://schemas.microsoft.com/office/drawing/2014/main" id="{5F5601AC-0C98-02C7-1225-0DDA3C41CFBD}"/>
              </a:ext>
            </a:extLst>
          </p:cNvPr>
          <p:cNvGrpSpPr/>
          <p:nvPr/>
        </p:nvGrpSpPr>
        <p:grpSpPr>
          <a:xfrm>
            <a:off x="697653" y="1476857"/>
            <a:ext cx="9875901" cy="4103263"/>
            <a:chOff x="112233" y="1130129"/>
            <a:chExt cx="8555249" cy="4103263"/>
          </a:xfrm>
        </p:grpSpPr>
        <p:sp>
          <p:nvSpPr>
            <p:cNvPr id="9" name="Rectangle: Rounded Corners 8">
              <a:extLst>
                <a:ext uri="{FF2B5EF4-FFF2-40B4-BE49-F238E27FC236}">
                  <a16:creationId xmlns:a16="http://schemas.microsoft.com/office/drawing/2014/main" id="{297F95DF-4E19-0763-5819-96EF7F352E3A}"/>
                </a:ext>
              </a:extLst>
            </p:cNvPr>
            <p:cNvSpPr/>
            <p:nvPr/>
          </p:nvSpPr>
          <p:spPr>
            <a:xfrm>
              <a:off x="115910" y="1130129"/>
              <a:ext cx="8551572" cy="4103263"/>
            </a:xfrm>
            <a:prstGeom prst="roundRect">
              <a:avLst/>
            </a:prstGeom>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A21716D-38BC-FF0C-13C1-76A92A6BBBF2}"/>
                </a:ext>
              </a:extLst>
            </p:cNvPr>
            <p:cNvSpPr/>
            <p:nvPr/>
          </p:nvSpPr>
          <p:spPr>
            <a:xfrm>
              <a:off x="112234" y="1276486"/>
              <a:ext cx="1843508" cy="290097"/>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r>
                <a:rPr lang="en-US" dirty="0"/>
                <a:t>👤 Employee ID</a:t>
              </a:r>
              <a:endParaRPr lang="en-US" dirty="0">
                <a:solidFill>
                  <a:srgbClr val="113052"/>
                </a:solidFill>
              </a:endParaRPr>
            </a:p>
          </p:txBody>
        </p:sp>
        <p:sp>
          <p:nvSpPr>
            <p:cNvPr id="38" name="Rectangle 37">
              <a:extLst>
                <a:ext uri="{FF2B5EF4-FFF2-40B4-BE49-F238E27FC236}">
                  <a16:creationId xmlns:a16="http://schemas.microsoft.com/office/drawing/2014/main" id="{58773CC0-2FA2-17C1-B6D7-B3B3FB7F3F5C}"/>
                </a:ext>
              </a:extLst>
            </p:cNvPr>
            <p:cNvSpPr/>
            <p:nvPr/>
          </p:nvSpPr>
          <p:spPr>
            <a:xfrm>
              <a:off x="112234" y="1771368"/>
              <a:ext cx="2231306" cy="35192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r>
                <a:rPr lang="en-US" dirty="0"/>
                <a:t>🏫 Education Level</a:t>
              </a:r>
              <a:endParaRPr lang="en-US" dirty="0">
                <a:solidFill>
                  <a:srgbClr val="113052"/>
                </a:solidFill>
              </a:endParaRPr>
            </a:p>
          </p:txBody>
        </p:sp>
        <p:sp>
          <p:nvSpPr>
            <p:cNvPr id="40" name="Rectangle 39">
              <a:extLst>
                <a:ext uri="{FF2B5EF4-FFF2-40B4-BE49-F238E27FC236}">
                  <a16:creationId xmlns:a16="http://schemas.microsoft.com/office/drawing/2014/main" id="{3CBED208-4CF5-2D87-5AA0-C553D6D3A672}"/>
                </a:ext>
              </a:extLst>
            </p:cNvPr>
            <p:cNvSpPr/>
            <p:nvPr/>
          </p:nvSpPr>
          <p:spPr>
            <a:xfrm>
              <a:off x="112233" y="4355468"/>
              <a:ext cx="2619910" cy="242493"/>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r>
                <a:rPr lang="en-US" dirty="0"/>
                <a:t>⚖️ BMI &amp; Health Status</a:t>
              </a:r>
              <a:endParaRPr lang="en-US" dirty="0">
                <a:solidFill>
                  <a:srgbClr val="113052"/>
                </a:solidFill>
              </a:endParaRPr>
            </a:p>
          </p:txBody>
        </p:sp>
        <p:sp>
          <p:nvSpPr>
            <p:cNvPr id="41" name="Rectangle 40">
              <a:extLst>
                <a:ext uri="{FF2B5EF4-FFF2-40B4-BE49-F238E27FC236}">
                  <a16:creationId xmlns:a16="http://schemas.microsoft.com/office/drawing/2014/main" id="{E62EB68E-B2ED-306D-7DE4-FB0F8749CF80}"/>
                </a:ext>
              </a:extLst>
            </p:cNvPr>
            <p:cNvSpPr/>
            <p:nvPr/>
          </p:nvSpPr>
          <p:spPr>
            <a:xfrm>
              <a:off x="112234" y="3893983"/>
              <a:ext cx="2046208" cy="256701"/>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r>
                <a:rPr lang="en-US" dirty="0"/>
                <a:t>🚬 Smoker Status</a:t>
              </a:r>
              <a:endParaRPr lang="en-US" dirty="0">
                <a:solidFill>
                  <a:srgbClr val="113052"/>
                </a:solidFill>
              </a:endParaRPr>
            </a:p>
          </p:txBody>
        </p:sp>
        <p:sp>
          <p:nvSpPr>
            <p:cNvPr id="42" name="Rectangle 41">
              <a:extLst>
                <a:ext uri="{FF2B5EF4-FFF2-40B4-BE49-F238E27FC236}">
                  <a16:creationId xmlns:a16="http://schemas.microsoft.com/office/drawing/2014/main" id="{543F7DD4-B41C-3E02-AF02-8862D5608D31}"/>
                </a:ext>
              </a:extLst>
            </p:cNvPr>
            <p:cNvSpPr/>
            <p:nvPr/>
          </p:nvSpPr>
          <p:spPr>
            <a:xfrm>
              <a:off x="112234" y="3382626"/>
              <a:ext cx="2046209" cy="306572"/>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r>
                <a:rPr lang="en-US" dirty="0"/>
                <a:t>🍷 Drinker Status</a:t>
              </a:r>
              <a:endParaRPr lang="en-US" dirty="0">
                <a:solidFill>
                  <a:srgbClr val="113052"/>
                </a:solidFill>
              </a:endParaRPr>
            </a:p>
          </p:txBody>
        </p:sp>
        <p:sp>
          <p:nvSpPr>
            <p:cNvPr id="43" name="Rectangle 42">
              <a:extLst>
                <a:ext uri="{FF2B5EF4-FFF2-40B4-BE49-F238E27FC236}">
                  <a16:creationId xmlns:a16="http://schemas.microsoft.com/office/drawing/2014/main" id="{80A6C99C-5A56-9F08-C260-867E43B70AE4}"/>
                </a:ext>
              </a:extLst>
            </p:cNvPr>
            <p:cNvSpPr/>
            <p:nvPr/>
          </p:nvSpPr>
          <p:spPr>
            <a:xfrm>
              <a:off x="112234" y="2915013"/>
              <a:ext cx="2811411" cy="262828"/>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r>
                <a:rPr lang="en-US" dirty="0"/>
                <a:t>💰 Transport Expense</a:t>
              </a:r>
              <a:endParaRPr lang="en-US" dirty="0">
                <a:solidFill>
                  <a:srgbClr val="113052"/>
                </a:solidFill>
              </a:endParaRPr>
            </a:p>
          </p:txBody>
        </p:sp>
        <p:sp>
          <p:nvSpPr>
            <p:cNvPr id="44" name="Rectangle 43">
              <a:extLst>
                <a:ext uri="{FF2B5EF4-FFF2-40B4-BE49-F238E27FC236}">
                  <a16:creationId xmlns:a16="http://schemas.microsoft.com/office/drawing/2014/main" id="{F5C2A9C2-B38F-3A8A-E310-F52DD7534470}"/>
                </a:ext>
              </a:extLst>
            </p:cNvPr>
            <p:cNvSpPr/>
            <p:nvPr/>
          </p:nvSpPr>
          <p:spPr>
            <a:xfrm>
              <a:off x="112234" y="2328073"/>
              <a:ext cx="2619911" cy="382155"/>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r>
                <a:rPr lang="en-US" dirty="0"/>
                <a:t>🧭 Distance From Work</a:t>
              </a:r>
              <a:endParaRPr lang="en-US" dirty="0">
                <a:solidFill>
                  <a:srgbClr val="113052"/>
                </a:solidFill>
              </a:endParaRPr>
            </a:p>
          </p:txBody>
        </p:sp>
        <p:sp>
          <p:nvSpPr>
            <p:cNvPr id="46" name="Rectangle 45">
              <a:extLst>
                <a:ext uri="{FF2B5EF4-FFF2-40B4-BE49-F238E27FC236}">
                  <a16:creationId xmlns:a16="http://schemas.microsoft.com/office/drawing/2014/main" id="{A7F96960-4671-472E-340E-280093CC29CF}"/>
                </a:ext>
              </a:extLst>
            </p:cNvPr>
            <p:cNvSpPr/>
            <p:nvPr/>
          </p:nvSpPr>
          <p:spPr>
            <a:xfrm>
              <a:off x="212645" y="4801147"/>
              <a:ext cx="2354686" cy="262828"/>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r>
                <a:rPr lang="en-US" dirty="0"/>
                <a:t>🔁 Num Of Absence</a:t>
              </a:r>
              <a:endParaRPr lang="en-US" dirty="0">
                <a:solidFill>
                  <a:srgbClr val="113052"/>
                </a:solidFill>
              </a:endParaRPr>
            </a:p>
          </p:txBody>
        </p:sp>
        <p:sp>
          <p:nvSpPr>
            <p:cNvPr id="51" name="Rectangle 50">
              <a:extLst>
                <a:ext uri="{FF2B5EF4-FFF2-40B4-BE49-F238E27FC236}">
                  <a16:creationId xmlns:a16="http://schemas.microsoft.com/office/drawing/2014/main" id="{AC8F71F7-ED56-9F93-A4B7-C660B8ECD9E3}"/>
                </a:ext>
              </a:extLst>
            </p:cNvPr>
            <p:cNvSpPr/>
            <p:nvPr/>
          </p:nvSpPr>
          <p:spPr>
            <a:xfrm>
              <a:off x="2898164" y="1276486"/>
              <a:ext cx="1843508" cy="290097"/>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r>
                <a:rPr lang="en-US" dirty="0"/>
                <a:t>ID </a:t>
              </a:r>
              <a:r>
                <a:rPr lang="en-US" sz="2400" b="1" dirty="0">
                  <a:solidFill>
                    <a:srgbClr val="113052"/>
                  </a:solidFill>
                </a:rPr>
                <a:t>4</a:t>
              </a:r>
              <a:endParaRPr lang="en-US" b="1" dirty="0">
                <a:solidFill>
                  <a:srgbClr val="113052"/>
                </a:solidFill>
              </a:endParaRPr>
            </a:p>
          </p:txBody>
        </p:sp>
        <p:sp>
          <p:nvSpPr>
            <p:cNvPr id="52" name="Rectangle 51">
              <a:extLst>
                <a:ext uri="{FF2B5EF4-FFF2-40B4-BE49-F238E27FC236}">
                  <a16:creationId xmlns:a16="http://schemas.microsoft.com/office/drawing/2014/main" id="{1B2FAE58-2CCD-C1D7-F25B-0693F1B41398}"/>
                </a:ext>
              </a:extLst>
            </p:cNvPr>
            <p:cNvSpPr/>
            <p:nvPr/>
          </p:nvSpPr>
          <p:spPr>
            <a:xfrm>
              <a:off x="5876989" y="1276486"/>
              <a:ext cx="1843508" cy="290097"/>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r>
                <a:rPr lang="en-US" dirty="0"/>
                <a:t>ID </a:t>
              </a:r>
              <a:r>
                <a:rPr lang="en-US" sz="2400" b="1" dirty="0">
                  <a:solidFill>
                    <a:srgbClr val="113052"/>
                  </a:solidFill>
                </a:rPr>
                <a:t>35</a:t>
              </a:r>
              <a:endParaRPr lang="en-US" b="1" dirty="0">
                <a:solidFill>
                  <a:srgbClr val="113052"/>
                </a:solidFill>
              </a:endParaRPr>
            </a:p>
          </p:txBody>
        </p:sp>
        <p:sp>
          <p:nvSpPr>
            <p:cNvPr id="53" name="Rectangle 52">
              <a:extLst>
                <a:ext uri="{FF2B5EF4-FFF2-40B4-BE49-F238E27FC236}">
                  <a16:creationId xmlns:a16="http://schemas.microsoft.com/office/drawing/2014/main" id="{F817D11E-4367-6E71-8A60-C51C5CD4D477}"/>
                </a:ext>
              </a:extLst>
            </p:cNvPr>
            <p:cNvSpPr/>
            <p:nvPr/>
          </p:nvSpPr>
          <p:spPr>
            <a:xfrm>
              <a:off x="2898164" y="1833191"/>
              <a:ext cx="1843508" cy="290097"/>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r>
                <a:rPr lang="en-US" dirty="0"/>
                <a:t>High School</a:t>
              </a:r>
              <a:endParaRPr lang="en-US" dirty="0">
                <a:solidFill>
                  <a:srgbClr val="113052"/>
                </a:solidFill>
              </a:endParaRPr>
            </a:p>
          </p:txBody>
        </p:sp>
        <p:sp>
          <p:nvSpPr>
            <p:cNvPr id="54" name="Rectangle 53">
              <a:extLst>
                <a:ext uri="{FF2B5EF4-FFF2-40B4-BE49-F238E27FC236}">
                  <a16:creationId xmlns:a16="http://schemas.microsoft.com/office/drawing/2014/main" id="{E8AB4180-3F72-829A-7138-69C46932AD01}"/>
                </a:ext>
              </a:extLst>
            </p:cNvPr>
            <p:cNvSpPr/>
            <p:nvPr/>
          </p:nvSpPr>
          <p:spPr>
            <a:xfrm>
              <a:off x="2898164" y="2374101"/>
              <a:ext cx="1843508" cy="290097"/>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r>
                <a:rPr lang="en-US" sz="2400" b="1" dirty="0">
                  <a:solidFill>
                    <a:srgbClr val="113052"/>
                  </a:solidFill>
                </a:rPr>
                <a:t>14</a:t>
              </a:r>
              <a:r>
                <a:rPr lang="en-US" dirty="0"/>
                <a:t> km</a:t>
              </a:r>
              <a:endParaRPr lang="en-US" dirty="0">
                <a:solidFill>
                  <a:srgbClr val="113052"/>
                </a:solidFill>
              </a:endParaRPr>
            </a:p>
          </p:txBody>
        </p:sp>
        <p:sp>
          <p:nvSpPr>
            <p:cNvPr id="55" name="Rectangle 54">
              <a:extLst>
                <a:ext uri="{FF2B5EF4-FFF2-40B4-BE49-F238E27FC236}">
                  <a16:creationId xmlns:a16="http://schemas.microsoft.com/office/drawing/2014/main" id="{725A3735-9A05-FE44-5828-11CC074FB246}"/>
                </a:ext>
              </a:extLst>
            </p:cNvPr>
            <p:cNvSpPr/>
            <p:nvPr/>
          </p:nvSpPr>
          <p:spPr>
            <a:xfrm>
              <a:off x="2898164" y="2860966"/>
              <a:ext cx="1843508" cy="290097"/>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r>
                <a:rPr lang="en-US" sz="2400" b="1" dirty="0">
                  <a:solidFill>
                    <a:srgbClr val="113052"/>
                  </a:solidFill>
                </a:rPr>
                <a:t>R$118</a:t>
              </a:r>
            </a:p>
          </p:txBody>
        </p:sp>
        <p:sp>
          <p:nvSpPr>
            <p:cNvPr id="56" name="Rectangle 55">
              <a:extLst>
                <a:ext uri="{FF2B5EF4-FFF2-40B4-BE49-F238E27FC236}">
                  <a16:creationId xmlns:a16="http://schemas.microsoft.com/office/drawing/2014/main" id="{2547C67B-2CCF-2DAF-7E6D-64BB8EB9A9BE}"/>
                </a:ext>
              </a:extLst>
            </p:cNvPr>
            <p:cNvSpPr/>
            <p:nvPr/>
          </p:nvSpPr>
          <p:spPr>
            <a:xfrm>
              <a:off x="2898164" y="3438094"/>
              <a:ext cx="1843508" cy="290097"/>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r>
                <a:rPr lang="en-US" dirty="0"/>
                <a:t>Drinker</a:t>
              </a:r>
              <a:endParaRPr lang="en-US" dirty="0">
                <a:solidFill>
                  <a:srgbClr val="113052"/>
                </a:solidFill>
              </a:endParaRPr>
            </a:p>
          </p:txBody>
        </p:sp>
        <p:sp>
          <p:nvSpPr>
            <p:cNvPr id="57" name="Rectangle 56">
              <a:extLst>
                <a:ext uri="{FF2B5EF4-FFF2-40B4-BE49-F238E27FC236}">
                  <a16:creationId xmlns:a16="http://schemas.microsoft.com/office/drawing/2014/main" id="{73084EF4-098D-7C8E-478F-B057C725E9A3}"/>
                </a:ext>
              </a:extLst>
            </p:cNvPr>
            <p:cNvSpPr/>
            <p:nvPr/>
          </p:nvSpPr>
          <p:spPr>
            <a:xfrm>
              <a:off x="2898164" y="3898909"/>
              <a:ext cx="1843508" cy="290097"/>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r>
                <a:rPr lang="en-US" dirty="0"/>
                <a:t>Non-smoker</a:t>
              </a:r>
              <a:endParaRPr lang="en-US" dirty="0">
                <a:solidFill>
                  <a:srgbClr val="113052"/>
                </a:solidFill>
              </a:endParaRPr>
            </a:p>
          </p:txBody>
        </p:sp>
        <p:sp>
          <p:nvSpPr>
            <p:cNvPr id="58" name="Rectangle 57">
              <a:extLst>
                <a:ext uri="{FF2B5EF4-FFF2-40B4-BE49-F238E27FC236}">
                  <a16:creationId xmlns:a16="http://schemas.microsoft.com/office/drawing/2014/main" id="{4057F62A-D1BB-0D6F-D978-07E3373A0F4D}"/>
                </a:ext>
              </a:extLst>
            </p:cNvPr>
            <p:cNvSpPr/>
            <p:nvPr/>
          </p:nvSpPr>
          <p:spPr>
            <a:xfrm>
              <a:off x="2898164" y="4354444"/>
              <a:ext cx="1843508" cy="290097"/>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r>
                <a:rPr lang="en-US" sz="2400" b="1" dirty="0">
                  <a:solidFill>
                    <a:srgbClr val="113052"/>
                  </a:solidFill>
                </a:rPr>
                <a:t>33</a:t>
              </a:r>
              <a:r>
                <a:rPr lang="en-US" dirty="0"/>
                <a:t> (Obese)</a:t>
              </a:r>
              <a:endParaRPr lang="en-US" dirty="0">
                <a:solidFill>
                  <a:srgbClr val="113052"/>
                </a:solidFill>
              </a:endParaRPr>
            </a:p>
          </p:txBody>
        </p:sp>
        <p:sp>
          <p:nvSpPr>
            <p:cNvPr id="59" name="Rectangle 58">
              <a:extLst>
                <a:ext uri="{FF2B5EF4-FFF2-40B4-BE49-F238E27FC236}">
                  <a16:creationId xmlns:a16="http://schemas.microsoft.com/office/drawing/2014/main" id="{205A3B87-0756-B501-1F10-C43200E33F3A}"/>
                </a:ext>
              </a:extLst>
            </p:cNvPr>
            <p:cNvSpPr/>
            <p:nvPr/>
          </p:nvSpPr>
          <p:spPr>
            <a:xfrm>
              <a:off x="2898164" y="4753870"/>
              <a:ext cx="1843508" cy="290097"/>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r>
                <a:rPr lang="en-US" sz="2400" b="1" dirty="0">
                  <a:solidFill>
                    <a:srgbClr val="113052"/>
                  </a:solidFill>
                </a:rPr>
                <a:t>1</a:t>
              </a:r>
            </a:p>
          </p:txBody>
        </p:sp>
        <p:sp>
          <p:nvSpPr>
            <p:cNvPr id="60" name="Rectangle 59">
              <a:extLst>
                <a:ext uri="{FF2B5EF4-FFF2-40B4-BE49-F238E27FC236}">
                  <a16:creationId xmlns:a16="http://schemas.microsoft.com/office/drawing/2014/main" id="{5C95A343-0B9A-B998-F377-D033FB5EF630}"/>
                </a:ext>
              </a:extLst>
            </p:cNvPr>
            <p:cNvSpPr/>
            <p:nvPr/>
          </p:nvSpPr>
          <p:spPr>
            <a:xfrm>
              <a:off x="5876989" y="1833191"/>
              <a:ext cx="1843508" cy="290097"/>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r>
                <a:rPr lang="en-US" dirty="0"/>
                <a:t>High School</a:t>
              </a:r>
              <a:endParaRPr lang="en-US" dirty="0">
                <a:solidFill>
                  <a:srgbClr val="113052"/>
                </a:solidFill>
              </a:endParaRPr>
            </a:p>
          </p:txBody>
        </p:sp>
        <p:sp>
          <p:nvSpPr>
            <p:cNvPr id="61" name="Rectangle 60">
              <a:extLst>
                <a:ext uri="{FF2B5EF4-FFF2-40B4-BE49-F238E27FC236}">
                  <a16:creationId xmlns:a16="http://schemas.microsoft.com/office/drawing/2014/main" id="{C7B3517D-6702-8E1F-9FD9-1D235313B8AE}"/>
                </a:ext>
              </a:extLst>
            </p:cNvPr>
            <p:cNvSpPr/>
            <p:nvPr/>
          </p:nvSpPr>
          <p:spPr>
            <a:xfrm>
              <a:off x="5876989" y="2374101"/>
              <a:ext cx="1843508" cy="290097"/>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r>
                <a:rPr lang="en-US" sz="2400" b="1" dirty="0">
                  <a:solidFill>
                    <a:srgbClr val="113052"/>
                  </a:solidFill>
                </a:rPr>
                <a:t>10</a:t>
              </a:r>
              <a:r>
                <a:rPr lang="en-US" dirty="0"/>
                <a:t> km</a:t>
              </a:r>
              <a:endParaRPr lang="en-US" dirty="0">
                <a:solidFill>
                  <a:srgbClr val="113052"/>
                </a:solidFill>
              </a:endParaRPr>
            </a:p>
          </p:txBody>
        </p:sp>
        <p:sp>
          <p:nvSpPr>
            <p:cNvPr id="62" name="Rectangle 61">
              <a:extLst>
                <a:ext uri="{FF2B5EF4-FFF2-40B4-BE49-F238E27FC236}">
                  <a16:creationId xmlns:a16="http://schemas.microsoft.com/office/drawing/2014/main" id="{FE5E090B-8414-E580-776F-D9DAA3E5ACEA}"/>
                </a:ext>
              </a:extLst>
            </p:cNvPr>
            <p:cNvSpPr/>
            <p:nvPr/>
          </p:nvSpPr>
          <p:spPr>
            <a:xfrm>
              <a:off x="5876989" y="2860966"/>
              <a:ext cx="1843508" cy="290097"/>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r>
                <a:rPr lang="en-US" sz="2400" b="1" dirty="0">
                  <a:solidFill>
                    <a:srgbClr val="113052"/>
                  </a:solidFill>
                </a:rPr>
                <a:t>R$118</a:t>
              </a:r>
            </a:p>
          </p:txBody>
        </p:sp>
        <p:sp>
          <p:nvSpPr>
            <p:cNvPr id="63" name="Rectangle 62">
              <a:extLst>
                <a:ext uri="{FF2B5EF4-FFF2-40B4-BE49-F238E27FC236}">
                  <a16:creationId xmlns:a16="http://schemas.microsoft.com/office/drawing/2014/main" id="{E7939A5B-82A6-6F99-5564-8746F93A2573}"/>
                </a:ext>
              </a:extLst>
            </p:cNvPr>
            <p:cNvSpPr/>
            <p:nvPr/>
          </p:nvSpPr>
          <p:spPr>
            <a:xfrm>
              <a:off x="5876989" y="3438094"/>
              <a:ext cx="1843508" cy="290097"/>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r>
                <a:rPr lang="en-US" dirty="0"/>
                <a:t>Non-Drinker</a:t>
              </a:r>
              <a:endParaRPr lang="en-US" dirty="0">
                <a:solidFill>
                  <a:srgbClr val="113052"/>
                </a:solidFill>
              </a:endParaRPr>
            </a:p>
          </p:txBody>
        </p:sp>
        <p:sp>
          <p:nvSpPr>
            <p:cNvPr id="64" name="Rectangle 63">
              <a:extLst>
                <a:ext uri="{FF2B5EF4-FFF2-40B4-BE49-F238E27FC236}">
                  <a16:creationId xmlns:a16="http://schemas.microsoft.com/office/drawing/2014/main" id="{C5D28B4A-3E6A-5AD4-6A18-7DFA947810B6}"/>
                </a:ext>
              </a:extLst>
            </p:cNvPr>
            <p:cNvSpPr/>
            <p:nvPr/>
          </p:nvSpPr>
          <p:spPr>
            <a:xfrm>
              <a:off x="5876989" y="3898909"/>
              <a:ext cx="1843508" cy="290097"/>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r>
                <a:rPr lang="en-US" dirty="0"/>
                <a:t>Non-smoker</a:t>
              </a:r>
              <a:endParaRPr lang="en-US" dirty="0">
                <a:solidFill>
                  <a:srgbClr val="113052"/>
                </a:solidFill>
              </a:endParaRPr>
            </a:p>
          </p:txBody>
        </p:sp>
        <p:sp>
          <p:nvSpPr>
            <p:cNvPr id="65" name="Rectangle 64">
              <a:extLst>
                <a:ext uri="{FF2B5EF4-FFF2-40B4-BE49-F238E27FC236}">
                  <a16:creationId xmlns:a16="http://schemas.microsoft.com/office/drawing/2014/main" id="{48B65DBA-4A61-517D-6154-D789AA953E69}"/>
                </a:ext>
              </a:extLst>
            </p:cNvPr>
            <p:cNvSpPr/>
            <p:nvPr/>
          </p:nvSpPr>
          <p:spPr>
            <a:xfrm>
              <a:off x="5876989" y="4354444"/>
              <a:ext cx="1843508" cy="290097"/>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r>
                <a:rPr lang="en-US" sz="2400" b="1" dirty="0">
                  <a:solidFill>
                    <a:srgbClr val="113052"/>
                  </a:solidFill>
                </a:rPr>
                <a:t>28</a:t>
              </a:r>
              <a:r>
                <a:rPr lang="en-US" dirty="0"/>
                <a:t> (Overweight)</a:t>
              </a:r>
              <a:endParaRPr lang="en-US" dirty="0">
                <a:solidFill>
                  <a:srgbClr val="113052"/>
                </a:solidFill>
              </a:endParaRPr>
            </a:p>
          </p:txBody>
        </p:sp>
        <p:sp>
          <p:nvSpPr>
            <p:cNvPr id="66" name="Rectangle 65">
              <a:extLst>
                <a:ext uri="{FF2B5EF4-FFF2-40B4-BE49-F238E27FC236}">
                  <a16:creationId xmlns:a16="http://schemas.microsoft.com/office/drawing/2014/main" id="{F62C59C8-DCE9-3AA8-CA4E-1273818A4FD5}"/>
                </a:ext>
              </a:extLst>
            </p:cNvPr>
            <p:cNvSpPr/>
            <p:nvPr/>
          </p:nvSpPr>
          <p:spPr>
            <a:xfrm>
              <a:off x="5876989" y="4753870"/>
              <a:ext cx="1843508" cy="290097"/>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r>
                <a:rPr lang="en-US" sz="2400" b="1" dirty="0">
                  <a:solidFill>
                    <a:srgbClr val="113052"/>
                  </a:solidFill>
                </a:rPr>
                <a:t>1</a:t>
              </a:r>
            </a:p>
          </p:txBody>
        </p:sp>
      </p:grpSp>
    </p:spTree>
    <p:extLst>
      <p:ext uri="{BB962C8B-B14F-4D97-AF65-F5344CB8AC3E}">
        <p14:creationId xmlns:p14="http://schemas.microsoft.com/office/powerpoint/2010/main" val="29058047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D9919-68BF-B943-F46C-58E1A603B7F0}"/>
              </a:ext>
            </a:extLst>
          </p:cNvPr>
          <p:cNvSpPr>
            <a:spLocks noGrp="1"/>
          </p:cNvSpPr>
          <p:nvPr>
            <p:ph type="title"/>
          </p:nvPr>
        </p:nvSpPr>
        <p:spPr>
          <a:xfrm>
            <a:off x="90152" y="121061"/>
            <a:ext cx="10864360" cy="1325562"/>
          </a:xfrm>
        </p:spPr>
        <p:txBody>
          <a:bodyPr/>
          <a:lstStyle/>
          <a:p>
            <a:r>
              <a:rPr lang="en-US" dirty="0"/>
              <a:t>Recommendations to Improve Attendance</a:t>
            </a:r>
          </a:p>
        </p:txBody>
      </p:sp>
      <p:sp>
        <p:nvSpPr>
          <p:cNvPr id="3" name="Content Placeholder 2">
            <a:extLst>
              <a:ext uri="{FF2B5EF4-FFF2-40B4-BE49-F238E27FC236}">
                <a16:creationId xmlns:a16="http://schemas.microsoft.com/office/drawing/2014/main" id="{30D97D25-8B62-AF60-7BF6-C0D6CD99F90F}"/>
              </a:ext>
            </a:extLst>
          </p:cNvPr>
          <p:cNvSpPr>
            <a:spLocks noGrp="1"/>
          </p:cNvSpPr>
          <p:nvPr>
            <p:ph idx="1"/>
          </p:nvPr>
        </p:nvSpPr>
        <p:spPr>
          <a:xfrm>
            <a:off x="90152" y="1828800"/>
            <a:ext cx="10864360" cy="4351337"/>
          </a:xfrm>
        </p:spPr>
        <p:txBody>
          <a:bodyPr/>
          <a:lstStyle/>
          <a:p>
            <a:pPr marL="342900" indent="-342900">
              <a:buFont typeface="+mj-lt"/>
              <a:buAutoNum type="arabicPeriod"/>
            </a:pPr>
            <a:r>
              <a:rPr lang="en-US" dirty="0"/>
              <a:t>Introduce wellness programs focused on healthy lifestyle, stress reduction, and regular health screenings.</a:t>
            </a:r>
          </a:p>
          <a:p>
            <a:pPr marL="342900" indent="-342900">
              <a:buFont typeface="+mj-lt"/>
              <a:buAutoNum type="arabicPeriod"/>
            </a:pPr>
            <a:r>
              <a:rPr lang="en-US" dirty="0"/>
              <a:t>Offer flexible schedules or remote options during high-absence months like Autumn.</a:t>
            </a:r>
          </a:p>
          <a:p>
            <a:pPr marL="342900" indent="-342900">
              <a:buFont typeface="+mj-lt"/>
              <a:buAutoNum type="arabicPeriod"/>
            </a:pPr>
            <a:r>
              <a:rPr lang="en-US" dirty="0"/>
              <a:t>Provide weight management resources and encourage smoke cessation for employees with health risks.</a:t>
            </a:r>
          </a:p>
          <a:p>
            <a:pPr marL="342900" indent="-342900">
              <a:buFont typeface="+mj-lt"/>
              <a:buAutoNum type="arabicPeriod"/>
            </a:pPr>
            <a:r>
              <a:rPr lang="en-US" dirty="0"/>
              <a:t>Offer childcare/pet care support or flexible hours to reduce absenteeism among caregivers.</a:t>
            </a:r>
          </a:p>
          <a:p>
            <a:pPr marL="342900" indent="-342900">
              <a:buFont typeface="+mj-lt"/>
              <a:buAutoNum type="arabicPeriod"/>
            </a:pPr>
            <a:r>
              <a:rPr lang="en-US" dirty="0"/>
              <a:t>Ensure policies are clearly explained to employees, especially those with lower education levels, to reduce violations and incomplete submissions.</a:t>
            </a:r>
          </a:p>
          <a:p>
            <a:pPr marL="342900" indent="-342900">
              <a:buFont typeface="+mj-lt"/>
              <a:buAutoNum type="arabicPeriod"/>
            </a:pPr>
            <a:r>
              <a:rPr lang="en-US" dirty="0"/>
              <a:t>Conduct workshops on time management, communication and responsibility for young employees and those with high absenteeism patterns.</a:t>
            </a:r>
          </a:p>
          <a:p>
            <a:pPr marL="342900" indent="-342900">
              <a:buFont typeface="+mj-lt"/>
              <a:buAutoNum type="arabicPeriod"/>
            </a:pPr>
            <a:endParaRPr lang="en-US" dirty="0"/>
          </a:p>
        </p:txBody>
      </p:sp>
    </p:spTree>
    <p:extLst>
      <p:ext uri="{BB962C8B-B14F-4D97-AF65-F5344CB8AC3E}">
        <p14:creationId xmlns:p14="http://schemas.microsoft.com/office/powerpoint/2010/main" val="39499728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A7193-2DBF-18EC-FBD8-CD629A82DC72}"/>
              </a:ext>
            </a:extLst>
          </p:cNvPr>
          <p:cNvSpPr>
            <a:spLocks noGrp="1"/>
          </p:cNvSpPr>
          <p:nvPr>
            <p:ph type="title"/>
          </p:nvPr>
        </p:nvSpPr>
        <p:spPr>
          <a:xfrm>
            <a:off x="115909" y="108182"/>
            <a:ext cx="11075831" cy="1325562"/>
          </a:xfrm>
        </p:spPr>
        <p:txBody>
          <a:bodyPr/>
          <a:lstStyle/>
          <a:p>
            <a:r>
              <a:rPr lang="en-US" dirty="0"/>
              <a:t>Time to Act: Let’s Reduce Absenteeism</a:t>
            </a:r>
          </a:p>
        </p:txBody>
      </p:sp>
      <p:sp>
        <p:nvSpPr>
          <p:cNvPr id="4" name="Rectangle 1">
            <a:extLst>
              <a:ext uri="{FF2B5EF4-FFF2-40B4-BE49-F238E27FC236}">
                <a16:creationId xmlns:a16="http://schemas.microsoft.com/office/drawing/2014/main" id="{518FEC66-82F5-C5C1-11AD-65C210F66553}"/>
              </a:ext>
            </a:extLst>
          </p:cNvPr>
          <p:cNvSpPr>
            <a:spLocks noChangeArrowheads="1"/>
          </p:cNvSpPr>
          <p:nvPr/>
        </p:nvSpPr>
        <p:spPr bwMode="auto">
          <a:xfrm>
            <a:off x="206062" y="1627509"/>
            <a:ext cx="7318029"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cs typeface="Arial" panose="020B0604020202020204" pitchFamily="34" charset="0"/>
              </a:rPr>
              <a:t>⏱️ </a:t>
            </a:r>
            <a:r>
              <a:rPr kumimoji="0" lang="en-US" altLang="en-US" sz="1800" b="1" i="0" u="none" strike="noStrike" cap="none" normalizeH="0" baseline="0" dirty="0">
                <a:ln>
                  <a:noFill/>
                </a:ln>
                <a:solidFill>
                  <a:srgbClr val="113052"/>
                </a:solidFill>
                <a:effectLst/>
                <a:cs typeface="Arial" panose="020B0604020202020204" pitchFamily="34" charset="0"/>
              </a:rPr>
              <a:t>4,421 </a:t>
            </a:r>
            <a:r>
              <a:rPr kumimoji="0" lang="en-US" altLang="en-US" sz="1800" i="0" u="none" strike="noStrike" cap="none" normalizeH="0" baseline="0" dirty="0">
                <a:ln>
                  <a:noFill/>
                </a:ln>
                <a:solidFill>
                  <a:srgbClr val="113052"/>
                </a:solidFill>
                <a:effectLst/>
                <a:cs typeface="Arial" panose="020B0604020202020204" pitchFamily="34" charset="0"/>
              </a:rPr>
              <a:t>hours lost </a:t>
            </a:r>
            <a:r>
              <a:rPr kumimoji="0" lang="en-US" altLang="en-US" sz="1800" b="0" i="0" u="none" strike="noStrike" cap="none" normalizeH="0" baseline="0" dirty="0">
                <a:ln>
                  <a:noFill/>
                </a:ln>
                <a:solidFill>
                  <a:schemeClr val="tx1"/>
                </a:solidFill>
                <a:effectLst/>
                <a:cs typeface="Arial" panose="020B0604020202020204" pitchFamily="34" charset="0"/>
              </a:rPr>
              <a:t>to absenteeism in one year</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cs typeface="Arial" panose="020B0604020202020204" pitchFamily="34" charset="0"/>
              </a:rPr>
              <a:t>🧑‍⚕️ </a:t>
            </a:r>
            <a:r>
              <a:rPr kumimoji="0" lang="en-US" altLang="en-US" sz="1800" i="0" u="none" strike="noStrike" cap="none" normalizeH="0" baseline="0" dirty="0">
                <a:ln>
                  <a:noFill/>
                </a:ln>
                <a:solidFill>
                  <a:srgbClr val="113052"/>
                </a:solidFill>
                <a:effectLst/>
                <a:cs typeface="Arial" panose="020B0604020202020204" pitchFamily="34" charset="0"/>
              </a:rPr>
              <a:t>Health-related reasons </a:t>
            </a:r>
            <a:r>
              <a:rPr kumimoji="0" lang="en-US" altLang="en-US" sz="1800" b="0" i="0" u="none" strike="noStrike" cap="none" normalizeH="0" baseline="0" dirty="0">
                <a:ln>
                  <a:noFill/>
                </a:ln>
                <a:solidFill>
                  <a:schemeClr val="tx1"/>
                </a:solidFill>
                <a:effectLst/>
                <a:cs typeface="Arial" panose="020B0604020202020204" pitchFamily="34" charset="0"/>
              </a:rPr>
              <a:t>account for most absences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cs typeface="Arial" panose="020B0604020202020204" pitchFamily="34" charset="0"/>
              </a:rPr>
              <a:t>🧒 👶 </a:t>
            </a:r>
            <a:r>
              <a:rPr kumimoji="0" lang="en-US" altLang="en-US" sz="1800" i="0" u="none" strike="noStrike" cap="none" normalizeH="0" baseline="0" dirty="0">
                <a:ln>
                  <a:noFill/>
                </a:ln>
                <a:solidFill>
                  <a:srgbClr val="113052"/>
                </a:solidFill>
                <a:effectLst/>
                <a:cs typeface="Arial" panose="020B0604020202020204" pitchFamily="34" charset="0"/>
              </a:rPr>
              <a:t>Caregivers</a:t>
            </a:r>
            <a:r>
              <a:rPr kumimoji="0" lang="en-US" altLang="en-US" sz="1800" b="0" i="0" u="none" strike="noStrike" cap="none" normalizeH="0" baseline="0" dirty="0">
                <a:ln>
                  <a:noFill/>
                </a:ln>
                <a:solidFill>
                  <a:schemeClr val="tx1"/>
                </a:solidFill>
                <a:effectLst/>
                <a:cs typeface="Arial" panose="020B0604020202020204" pitchFamily="34" charset="0"/>
              </a:rPr>
              <a:t> make up </a:t>
            </a:r>
            <a:r>
              <a:rPr kumimoji="0" lang="en-US" altLang="en-US" sz="1800" b="1" i="0" u="none" strike="noStrike" cap="none" normalizeH="0" baseline="0" dirty="0">
                <a:ln>
                  <a:noFill/>
                </a:ln>
                <a:solidFill>
                  <a:srgbClr val="113052"/>
                </a:solidFill>
                <a:effectLst/>
                <a:cs typeface="Arial" panose="020B0604020202020204" pitchFamily="34" charset="0"/>
              </a:rPr>
              <a:t>53%</a:t>
            </a:r>
            <a:r>
              <a:rPr kumimoji="0" lang="en-US" altLang="en-US" sz="1800" b="0" i="0" u="none" strike="noStrike" cap="none" normalizeH="0" baseline="0" dirty="0">
                <a:ln>
                  <a:noFill/>
                </a:ln>
                <a:solidFill>
                  <a:schemeClr val="tx1"/>
                </a:solidFill>
                <a:effectLst/>
                <a:cs typeface="Arial" panose="020B0604020202020204" pitchFamily="34" charset="0"/>
              </a:rPr>
              <a:t> of total absences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cs typeface="Arial" panose="020B0604020202020204" pitchFamily="34" charset="0"/>
              </a:rPr>
              <a:t>🧑‍🎓 </a:t>
            </a:r>
            <a:r>
              <a:rPr kumimoji="0" lang="en-US" altLang="en-US" sz="1800" i="0" u="none" strike="noStrike" cap="none" normalizeH="0" baseline="0" dirty="0">
                <a:ln>
                  <a:noFill/>
                </a:ln>
                <a:solidFill>
                  <a:srgbClr val="113052"/>
                </a:solidFill>
                <a:effectLst/>
                <a:cs typeface="Arial" panose="020B0604020202020204" pitchFamily="34" charset="0"/>
              </a:rPr>
              <a:t>Lower-educated employees </a:t>
            </a:r>
            <a:r>
              <a:rPr kumimoji="0" lang="en-US" altLang="en-US" sz="1800" b="0" i="0" u="none" strike="noStrike" cap="none" normalizeH="0" baseline="0" dirty="0">
                <a:ln>
                  <a:noFill/>
                </a:ln>
                <a:solidFill>
                  <a:schemeClr val="tx1"/>
                </a:solidFill>
                <a:effectLst/>
                <a:cs typeface="Arial" panose="020B0604020202020204" pitchFamily="34" charset="0"/>
              </a:rPr>
              <a:t>most likely to disregard policies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cs typeface="Arial" panose="020B0604020202020204" pitchFamily="34" charset="0"/>
              </a:rPr>
              <a:t>🌦️ </a:t>
            </a:r>
            <a:r>
              <a:rPr kumimoji="0" lang="en-US" altLang="en-US" sz="1800" i="0" u="none" strike="noStrike" cap="none" normalizeH="0" baseline="0" dirty="0">
                <a:ln>
                  <a:noFill/>
                </a:ln>
                <a:solidFill>
                  <a:srgbClr val="113052"/>
                </a:solidFill>
                <a:effectLst/>
                <a:cs typeface="Arial" panose="020B0604020202020204" pitchFamily="34" charset="0"/>
              </a:rPr>
              <a:t>Seasonal patterns </a:t>
            </a:r>
            <a:r>
              <a:rPr kumimoji="0" lang="en-US" altLang="en-US" sz="1800" b="0" i="0" u="none" strike="noStrike" cap="none" normalizeH="0" baseline="0" dirty="0">
                <a:ln>
                  <a:noFill/>
                </a:ln>
                <a:solidFill>
                  <a:schemeClr val="tx1"/>
                </a:solidFill>
                <a:effectLst/>
                <a:cs typeface="Arial" panose="020B0604020202020204" pitchFamily="34" charset="0"/>
              </a:rPr>
              <a:t>influence absence trends</a:t>
            </a:r>
          </a:p>
        </p:txBody>
      </p:sp>
      <p:sp>
        <p:nvSpPr>
          <p:cNvPr id="6" name="Rectangle 3">
            <a:extLst>
              <a:ext uri="{FF2B5EF4-FFF2-40B4-BE49-F238E27FC236}">
                <a16:creationId xmlns:a16="http://schemas.microsoft.com/office/drawing/2014/main" id="{9687B665-3A2E-F275-E982-CA92B311B41C}"/>
              </a:ext>
            </a:extLst>
          </p:cNvPr>
          <p:cNvSpPr>
            <a:spLocks noChangeArrowheads="1"/>
          </p:cNvSpPr>
          <p:nvPr/>
        </p:nvSpPr>
        <p:spPr bwMode="auto">
          <a:xfrm>
            <a:off x="206063" y="4401455"/>
            <a:ext cx="10985677" cy="1400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i="0" u="none" strike="noStrike" cap="none" normalizeH="0" baseline="0" dirty="0">
                <a:ln>
                  <a:noFill/>
                </a:ln>
                <a:solidFill>
                  <a:schemeClr val="tx1"/>
                </a:solidFill>
                <a:effectLst/>
              </a:rPr>
              <a:t>Let’s implement targeted support systems, clearer communication, and smarter policies starting today.</a:t>
            </a:r>
            <a:br>
              <a:rPr kumimoji="0" lang="en-US" altLang="en-US" sz="1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rPr>
              <a:t>Together, we can build a workplace that’s healthier, more supportive, and more productive.</a:t>
            </a:r>
          </a:p>
        </p:txBody>
      </p:sp>
      <p:sp>
        <p:nvSpPr>
          <p:cNvPr id="7" name="Rectangle 4">
            <a:extLst>
              <a:ext uri="{FF2B5EF4-FFF2-40B4-BE49-F238E27FC236}">
                <a16:creationId xmlns:a16="http://schemas.microsoft.com/office/drawing/2014/main" id="{5F5CDC47-0049-95FB-6004-07DF3B30800C}"/>
              </a:ext>
            </a:extLst>
          </p:cNvPr>
          <p:cNvSpPr>
            <a:spLocks noChangeArrowheads="1"/>
          </p:cNvSpPr>
          <p:nvPr/>
        </p:nvSpPr>
        <p:spPr bwMode="auto">
          <a:xfrm>
            <a:off x="206063" y="6303579"/>
            <a:ext cx="10985677" cy="45719"/>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8" name="Rectangle 5">
            <a:extLst>
              <a:ext uri="{FF2B5EF4-FFF2-40B4-BE49-F238E27FC236}">
                <a16:creationId xmlns:a16="http://schemas.microsoft.com/office/drawing/2014/main" id="{EC14696E-8DEF-2195-4D37-C674DAC38E41}"/>
              </a:ext>
            </a:extLst>
          </p:cNvPr>
          <p:cNvSpPr>
            <a:spLocks noChangeArrowheads="1"/>
          </p:cNvSpPr>
          <p:nvPr/>
        </p:nvSpPr>
        <p:spPr bwMode="auto">
          <a:xfrm>
            <a:off x="206062" y="6356793"/>
            <a:ext cx="600356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“A w</a:t>
            </a:r>
            <a:r>
              <a:rPr kumimoji="0" lang="en-US" altLang="en-US" i="0" u="none" strike="noStrike" cap="none" normalizeH="0" baseline="0" dirty="0">
                <a:ln>
                  <a:noFill/>
                </a:ln>
                <a:solidFill>
                  <a:schemeClr val="tx1"/>
                </a:solidFill>
                <a:effectLst/>
              </a:rPr>
              <a:t>ell-supported employee is a consistent employee.”</a:t>
            </a:r>
          </a:p>
        </p:txBody>
      </p:sp>
      <p:sp>
        <p:nvSpPr>
          <p:cNvPr id="9" name="Rectangle 4">
            <a:extLst>
              <a:ext uri="{FF2B5EF4-FFF2-40B4-BE49-F238E27FC236}">
                <a16:creationId xmlns:a16="http://schemas.microsoft.com/office/drawing/2014/main" id="{8C9418DB-63DB-3BD1-BEA0-CA82FD627E93}"/>
              </a:ext>
            </a:extLst>
          </p:cNvPr>
          <p:cNvSpPr>
            <a:spLocks noChangeArrowheads="1"/>
          </p:cNvSpPr>
          <p:nvPr/>
        </p:nvSpPr>
        <p:spPr bwMode="auto">
          <a:xfrm>
            <a:off x="206063" y="6734046"/>
            <a:ext cx="10985677" cy="45719"/>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586454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36D67-C32F-7AD7-B6FB-D2AB47BB0C71}"/>
              </a:ext>
            </a:extLst>
          </p:cNvPr>
          <p:cNvSpPr>
            <a:spLocks noGrp="1"/>
          </p:cNvSpPr>
          <p:nvPr>
            <p:ph type="title"/>
          </p:nvPr>
        </p:nvSpPr>
        <p:spPr>
          <a:xfrm>
            <a:off x="412124" y="181094"/>
            <a:ext cx="10542387" cy="630275"/>
          </a:xfrm>
        </p:spPr>
        <p:txBody>
          <a:bodyPr>
            <a:normAutofit fontScale="90000"/>
          </a:bodyPr>
          <a:lstStyle/>
          <a:p>
            <a:r>
              <a:rPr lang="en-US" dirty="0"/>
              <a:t>Why Absenteeism Matters</a:t>
            </a:r>
          </a:p>
        </p:txBody>
      </p:sp>
      <p:sp>
        <p:nvSpPr>
          <p:cNvPr id="6" name="TextBox 5">
            <a:extLst>
              <a:ext uri="{FF2B5EF4-FFF2-40B4-BE49-F238E27FC236}">
                <a16:creationId xmlns:a16="http://schemas.microsoft.com/office/drawing/2014/main" id="{C5742955-91CA-BAB0-F8CA-62AD888DA257}"/>
              </a:ext>
            </a:extLst>
          </p:cNvPr>
          <p:cNvSpPr txBox="1"/>
          <p:nvPr/>
        </p:nvSpPr>
        <p:spPr>
          <a:xfrm>
            <a:off x="412124" y="3167390"/>
            <a:ext cx="10542387" cy="523220"/>
          </a:xfrm>
          <a:prstGeom prst="rect">
            <a:avLst/>
          </a:prstGeom>
          <a:noFill/>
        </p:spPr>
        <p:txBody>
          <a:bodyPr wrap="square" rtlCol="0">
            <a:spAutoFit/>
          </a:bodyPr>
          <a:lstStyle/>
          <a:p>
            <a:r>
              <a:rPr lang="en-US" sz="2800" b="1" dirty="0">
                <a:solidFill>
                  <a:srgbClr val="113052"/>
                </a:solidFill>
              </a:rPr>
              <a:t>4,421</a:t>
            </a:r>
            <a:r>
              <a:rPr lang="en-US" sz="2000" b="1" dirty="0">
                <a:solidFill>
                  <a:srgbClr val="113052"/>
                </a:solidFill>
              </a:rPr>
              <a:t> work hours </a:t>
            </a:r>
            <a:r>
              <a:rPr lang="en-US" dirty="0"/>
              <a:t>lost to </a:t>
            </a:r>
            <a:r>
              <a:rPr lang="en-US" dirty="0">
                <a:solidFill>
                  <a:srgbClr val="113052"/>
                </a:solidFill>
              </a:rPr>
              <a:t>absenteeism</a:t>
            </a:r>
            <a:r>
              <a:rPr lang="en-US" dirty="0"/>
              <a:t> in one year equivalent to </a:t>
            </a:r>
            <a:r>
              <a:rPr lang="en-US" sz="2800" b="1" dirty="0">
                <a:solidFill>
                  <a:srgbClr val="113052"/>
                </a:solidFill>
              </a:rPr>
              <a:t>184</a:t>
            </a:r>
            <a:r>
              <a:rPr lang="en-US" dirty="0"/>
              <a:t>  </a:t>
            </a:r>
            <a:r>
              <a:rPr lang="en-US" dirty="0">
                <a:solidFill>
                  <a:srgbClr val="113052"/>
                </a:solidFill>
              </a:rPr>
              <a:t>full workdays</a:t>
            </a:r>
          </a:p>
        </p:txBody>
      </p:sp>
      <p:sp>
        <p:nvSpPr>
          <p:cNvPr id="7" name="TextBox 6">
            <a:extLst>
              <a:ext uri="{FF2B5EF4-FFF2-40B4-BE49-F238E27FC236}">
                <a16:creationId xmlns:a16="http://schemas.microsoft.com/office/drawing/2014/main" id="{75C47296-2B91-6B37-F36D-4C6389DAB5CF}"/>
              </a:ext>
            </a:extLst>
          </p:cNvPr>
          <p:cNvSpPr txBox="1"/>
          <p:nvPr/>
        </p:nvSpPr>
        <p:spPr>
          <a:xfrm>
            <a:off x="412124" y="4394916"/>
            <a:ext cx="10542387" cy="646331"/>
          </a:xfrm>
          <a:prstGeom prst="rect">
            <a:avLst/>
          </a:prstGeom>
          <a:noFill/>
        </p:spPr>
        <p:txBody>
          <a:bodyPr wrap="square" rtlCol="0">
            <a:spAutoFit/>
          </a:bodyPr>
          <a:lstStyle/>
          <a:p>
            <a:pPr marL="285750" indent="-285750">
              <a:buFont typeface="Arial" panose="020B0604020202020204" pitchFamily="34" charset="0"/>
              <a:buChar char="•"/>
            </a:pPr>
            <a:r>
              <a:rPr lang="en-US" dirty="0"/>
              <a:t>Absenteeism reduces work output, stretches teams and project deadlines.</a:t>
            </a:r>
          </a:p>
          <a:p>
            <a:pPr marL="285750" indent="-285750">
              <a:buFont typeface="Arial" panose="020B0604020202020204" pitchFamily="34" charset="0"/>
              <a:buChar char="•"/>
            </a:pPr>
            <a:r>
              <a:rPr lang="en-US" dirty="0"/>
              <a:t>Cost employers money in lost productivity and morale every year.</a:t>
            </a:r>
          </a:p>
        </p:txBody>
      </p:sp>
      <p:sp>
        <p:nvSpPr>
          <p:cNvPr id="8" name="TextBox 7">
            <a:extLst>
              <a:ext uri="{FF2B5EF4-FFF2-40B4-BE49-F238E27FC236}">
                <a16:creationId xmlns:a16="http://schemas.microsoft.com/office/drawing/2014/main" id="{50A4FE1C-391C-3825-DB24-E7FB79C52E98}"/>
              </a:ext>
            </a:extLst>
          </p:cNvPr>
          <p:cNvSpPr txBox="1"/>
          <p:nvPr/>
        </p:nvSpPr>
        <p:spPr>
          <a:xfrm>
            <a:off x="412124" y="6307574"/>
            <a:ext cx="9401576" cy="369332"/>
          </a:xfrm>
          <a:prstGeom prst="rect">
            <a:avLst/>
          </a:prstGeom>
          <a:noFill/>
        </p:spPr>
        <p:txBody>
          <a:bodyPr wrap="square" rtlCol="0">
            <a:spAutoFit/>
          </a:bodyPr>
          <a:lstStyle/>
          <a:p>
            <a:r>
              <a:rPr lang="en-US" dirty="0"/>
              <a:t>Over </a:t>
            </a:r>
            <a:r>
              <a:rPr lang="en-US" b="1" dirty="0">
                <a:solidFill>
                  <a:srgbClr val="113052"/>
                </a:solidFill>
              </a:rPr>
              <a:t>4,000</a:t>
            </a:r>
            <a:r>
              <a:rPr lang="en-US" dirty="0"/>
              <a:t> hours lost in productivity, absenteeism is silently draining our workforce</a:t>
            </a:r>
          </a:p>
        </p:txBody>
      </p:sp>
    </p:spTree>
    <p:extLst>
      <p:ext uri="{BB962C8B-B14F-4D97-AF65-F5344CB8AC3E}">
        <p14:creationId xmlns:p14="http://schemas.microsoft.com/office/powerpoint/2010/main" val="2148713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E575D-803D-A92C-5D6E-184439815311}"/>
              </a:ext>
            </a:extLst>
          </p:cNvPr>
          <p:cNvSpPr>
            <a:spLocks noGrp="1"/>
          </p:cNvSpPr>
          <p:nvPr>
            <p:ph type="title"/>
          </p:nvPr>
        </p:nvSpPr>
        <p:spPr>
          <a:xfrm>
            <a:off x="455656" y="162708"/>
            <a:ext cx="10452236" cy="646331"/>
          </a:xfrm>
        </p:spPr>
        <p:txBody>
          <a:bodyPr>
            <a:normAutofit fontScale="90000"/>
          </a:bodyPr>
          <a:lstStyle/>
          <a:p>
            <a:r>
              <a:rPr lang="en-US" dirty="0"/>
              <a:t>Meet the Workforce</a:t>
            </a:r>
          </a:p>
        </p:txBody>
      </p:sp>
      <p:sp>
        <p:nvSpPr>
          <p:cNvPr id="3" name="Content Placeholder 2">
            <a:extLst>
              <a:ext uri="{FF2B5EF4-FFF2-40B4-BE49-F238E27FC236}">
                <a16:creationId xmlns:a16="http://schemas.microsoft.com/office/drawing/2014/main" id="{3B2E2E29-82D7-66DF-5500-35802FBD6411}"/>
              </a:ext>
            </a:extLst>
          </p:cNvPr>
          <p:cNvSpPr>
            <a:spLocks noGrp="1"/>
          </p:cNvSpPr>
          <p:nvPr>
            <p:ph idx="1"/>
          </p:nvPr>
        </p:nvSpPr>
        <p:spPr>
          <a:xfrm>
            <a:off x="502276" y="2343955"/>
            <a:ext cx="9354956" cy="4351337"/>
          </a:xfrm>
        </p:spPr>
        <p:txBody>
          <a:bodyPr/>
          <a:lstStyle/>
          <a:p>
            <a:pPr marL="0" indent="0">
              <a:buNone/>
            </a:pPr>
            <a:r>
              <a:rPr lang="en-US" dirty="0"/>
              <a:t>UCI Global is a Brazilian company.</a:t>
            </a:r>
          </a:p>
          <a:p>
            <a:r>
              <a:rPr lang="en-US" sz="2800" b="1" dirty="0">
                <a:solidFill>
                  <a:srgbClr val="113052"/>
                </a:solidFill>
              </a:rPr>
              <a:t>36</a:t>
            </a:r>
            <a:r>
              <a:rPr lang="en-US" dirty="0"/>
              <a:t> </a:t>
            </a:r>
            <a:r>
              <a:rPr lang="en-US" dirty="0">
                <a:solidFill>
                  <a:srgbClr val="113052"/>
                </a:solidFill>
              </a:rPr>
              <a:t>employees</a:t>
            </a:r>
            <a:r>
              <a:rPr lang="en-US" dirty="0"/>
              <a:t> make up the workforce.</a:t>
            </a:r>
          </a:p>
          <a:p>
            <a:r>
              <a:rPr lang="en-US" dirty="0"/>
              <a:t>Absenteeism data is tracked </a:t>
            </a:r>
            <a:r>
              <a:rPr lang="en-US" dirty="0">
                <a:solidFill>
                  <a:srgbClr val="113052"/>
                </a:solidFill>
              </a:rPr>
              <a:t>per employee ID</a:t>
            </a:r>
            <a:r>
              <a:rPr lang="en-US" dirty="0"/>
              <a:t>, giving insight into individual patterns</a:t>
            </a:r>
          </a:p>
          <a:p>
            <a:r>
              <a:rPr lang="en-US" dirty="0"/>
              <a:t>Our focus: Health, habits, age and responsibilities (kids, pets, lifestyle)</a:t>
            </a:r>
          </a:p>
        </p:txBody>
      </p:sp>
      <p:sp>
        <p:nvSpPr>
          <p:cNvPr id="5" name="TextBox 4">
            <a:extLst>
              <a:ext uri="{FF2B5EF4-FFF2-40B4-BE49-F238E27FC236}">
                <a16:creationId xmlns:a16="http://schemas.microsoft.com/office/drawing/2014/main" id="{798D6D8D-4BF4-FD32-1354-55C5022BA6DA}"/>
              </a:ext>
            </a:extLst>
          </p:cNvPr>
          <p:cNvSpPr txBox="1"/>
          <p:nvPr/>
        </p:nvSpPr>
        <p:spPr>
          <a:xfrm>
            <a:off x="455656" y="6048961"/>
            <a:ext cx="9401576" cy="646331"/>
          </a:xfrm>
          <a:prstGeom prst="rect">
            <a:avLst/>
          </a:prstGeom>
          <a:noFill/>
        </p:spPr>
        <p:txBody>
          <a:bodyPr wrap="square" rtlCol="0">
            <a:spAutoFit/>
          </a:bodyPr>
          <a:lstStyle/>
          <a:p>
            <a:r>
              <a:rPr lang="en-US" dirty="0"/>
              <a:t>Absenteeism insights reflect the habits and health of 36 unique individuals, understanding who they are is step one.</a:t>
            </a:r>
          </a:p>
        </p:txBody>
      </p:sp>
    </p:spTree>
    <p:extLst>
      <p:ext uri="{BB962C8B-B14F-4D97-AF65-F5344CB8AC3E}">
        <p14:creationId xmlns:p14="http://schemas.microsoft.com/office/powerpoint/2010/main" val="1711633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B14DF-E6A8-0FFB-9F0E-21F4315DF7F1}"/>
              </a:ext>
            </a:extLst>
          </p:cNvPr>
          <p:cNvSpPr>
            <a:spLocks noGrp="1"/>
          </p:cNvSpPr>
          <p:nvPr>
            <p:ph type="title"/>
          </p:nvPr>
        </p:nvSpPr>
        <p:spPr>
          <a:xfrm>
            <a:off x="115910" y="202215"/>
            <a:ext cx="10838602" cy="1183894"/>
          </a:xfrm>
        </p:spPr>
        <p:txBody>
          <a:bodyPr>
            <a:normAutofit fontScale="90000"/>
          </a:bodyPr>
          <a:lstStyle/>
          <a:p>
            <a:r>
              <a:rPr lang="en-US" dirty="0"/>
              <a:t>How Much Time Are We Losing to Absenteeism?</a:t>
            </a:r>
          </a:p>
        </p:txBody>
      </p:sp>
      <p:sp>
        <p:nvSpPr>
          <p:cNvPr id="3" name="Content Placeholder 2">
            <a:extLst>
              <a:ext uri="{FF2B5EF4-FFF2-40B4-BE49-F238E27FC236}">
                <a16:creationId xmlns:a16="http://schemas.microsoft.com/office/drawing/2014/main" id="{2B7F2DDE-CFB4-10D8-4587-5CB69EECF2FF}"/>
              </a:ext>
            </a:extLst>
          </p:cNvPr>
          <p:cNvSpPr>
            <a:spLocks noGrp="1"/>
          </p:cNvSpPr>
          <p:nvPr>
            <p:ph idx="1"/>
          </p:nvPr>
        </p:nvSpPr>
        <p:spPr>
          <a:xfrm>
            <a:off x="115910" y="1832755"/>
            <a:ext cx="5563673" cy="4351337"/>
          </a:xfrm>
        </p:spPr>
        <p:txBody>
          <a:bodyPr/>
          <a:lstStyle/>
          <a:p>
            <a:r>
              <a:rPr lang="en-US" dirty="0"/>
              <a:t>Total absences: </a:t>
            </a:r>
            <a:r>
              <a:rPr lang="en-US" sz="2800" b="1" dirty="0">
                <a:solidFill>
                  <a:srgbClr val="113052"/>
                </a:solidFill>
              </a:rPr>
              <a:t>612</a:t>
            </a:r>
          </a:p>
          <a:p>
            <a:r>
              <a:rPr lang="en-US" dirty="0"/>
              <a:t>Time Lost: </a:t>
            </a:r>
            <a:r>
              <a:rPr lang="en-US" sz="2800" b="1" dirty="0">
                <a:solidFill>
                  <a:srgbClr val="113052"/>
                </a:solidFill>
              </a:rPr>
              <a:t>4,421</a:t>
            </a:r>
            <a:r>
              <a:rPr lang="en-US" dirty="0">
                <a:solidFill>
                  <a:srgbClr val="113052"/>
                </a:solidFill>
              </a:rPr>
              <a:t> hours </a:t>
            </a:r>
            <a:r>
              <a:rPr lang="en-US" dirty="0"/>
              <a:t>equivalent to </a:t>
            </a:r>
            <a:r>
              <a:rPr lang="en-US" sz="2800" b="1" dirty="0">
                <a:solidFill>
                  <a:srgbClr val="113052"/>
                </a:solidFill>
              </a:rPr>
              <a:t>184</a:t>
            </a:r>
            <a:r>
              <a:rPr lang="en-US" dirty="0"/>
              <a:t> </a:t>
            </a:r>
            <a:r>
              <a:rPr lang="en-US" dirty="0">
                <a:solidFill>
                  <a:srgbClr val="113052"/>
                </a:solidFill>
              </a:rPr>
              <a:t>days</a:t>
            </a:r>
            <a:r>
              <a:rPr lang="en-US" dirty="0"/>
              <a:t> </a:t>
            </a:r>
          </a:p>
        </p:txBody>
      </p:sp>
      <p:graphicFrame>
        <p:nvGraphicFramePr>
          <p:cNvPr id="5" name="Chart 4">
            <a:extLst>
              <a:ext uri="{FF2B5EF4-FFF2-40B4-BE49-F238E27FC236}">
                <a16:creationId xmlns:a16="http://schemas.microsoft.com/office/drawing/2014/main" id="{BE89DF60-555B-F3F0-1261-F5F91AC88A77}"/>
              </a:ext>
            </a:extLst>
          </p:cNvPr>
          <p:cNvGraphicFramePr>
            <a:graphicFrameLocks/>
          </p:cNvGraphicFramePr>
          <p:nvPr>
            <p:extLst>
              <p:ext uri="{D42A27DB-BD31-4B8C-83A1-F6EECF244321}">
                <p14:modId xmlns:p14="http://schemas.microsoft.com/office/powerpoint/2010/main" val="878193601"/>
              </p:ext>
            </p:extLst>
          </p:nvPr>
        </p:nvGraphicFramePr>
        <p:xfrm>
          <a:off x="5298112" y="1832755"/>
          <a:ext cx="5962920" cy="4536004"/>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A6165360-9033-9E88-D2A9-D327BD8E882D}"/>
              </a:ext>
            </a:extLst>
          </p:cNvPr>
          <p:cNvSpPr txBox="1"/>
          <p:nvPr/>
        </p:nvSpPr>
        <p:spPr>
          <a:xfrm>
            <a:off x="115910" y="6169074"/>
            <a:ext cx="10838602" cy="646331"/>
          </a:xfrm>
          <a:prstGeom prst="rect">
            <a:avLst/>
          </a:prstGeom>
          <a:noFill/>
        </p:spPr>
        <p:txBody>
          <a:bodyPr wrap="square" rtlCol="0">
            <a:spAutoFit/>
          </a:bodyPr>
          <a:lstStyle/>
          <a:p>
            <a:r>
              <a:rPr lang="en-US" dirty="0"/>
              <a:t>Its not just occasional leave, most of the time is being lost to medical reasons, which suggests systematic health and wellness issues we can’t afford to ignore.</a:t>
            </a:r>
          </a:p>
        </p:txBody>
      </p:sp>
    </p:spTree>
    <p:extLst>
      <p:ext uri="{BB962C8B-B14F-4D97-AF65-F5344CB8AC3E}">
        <p14:creationId xmlns:p14="http://schemas.microsoft.com/office/powerpoint/2010/main" val="1136872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B14DF-E6A8-0FFB-9F0E-21F4315DF7F1}"/>
              </a:ext>
            </a:extLst>
          </p:cNvPr>
          <p:cNvSpPr>
            <a:spLocks noGrp="1"/>
          </p:cNvSpPr>
          <p:nvPr>
            <p:ph type="title"/>
          </p:nvPr>
        </p:nvSpPr>
        <p:spPr>
          <a:xfrm>
            <a:off x="115910" y="237723"/>
            <a:ext cx="10838602" cy="673549"/>
          </a:xfrm>
        </p:spPr>
        <p:txBody>
          <a:bodyPr>
            <a:normAutofit fontScale="90000"/>
          </a:bodyPr>
          <a:lstStyle/>
          <a:p>
            <a:r>
              <a:rPr lang="en-US" dirty="0"/>
              <a:t>Why Are Employees Missing Work?</a:t>
            </a:r>
          </a:p>
        </p:txBody>
      </p:sp>
      <p:sp>
        <p:nvSpPr>
          <p:cNvPr id="3" name="Content Placeholder 2">
            <a:extLst>
              <a:ext uri="{FF2B5EF4-FFF2-40B4-BE49-F238E27FC236}">
                <a16:creationId xmlns:a16="http://schemas.microsoft.com/office/drawing/2014/main" id="{2B7F2DDE-CFB4-10D8-4587-5CB69EECF2FF}"/>
              </a:ext>
            </a:extLst>
          </p:cNvPr>
          <p:cNvSpPr>
            <a:spLocks noGrp="1"/>
          </p:cNvSpPr>
          <p:nvPr>
            <p:ph idx="1"/>
          </p:nvPr>
        </p:nvSpPr>
        <p:spPr>
          <a:xfrm>
            <a:off x="115910" y="1932165"/>
            <a:ext cx="5563673" cy="4351337"/>
          </a:xfrm>
        </p:spPr>
        <p:txBody>
          <a:bodyPr/>
          <a:lstStyle/>
          <a:p>
            <a:r>
              <a:rPr lang="en-US" sz="2800" b="1" dirty="0">
                <a:solidFill>
                  <a:srgbClr val="113052"/>
                </a:solidFill>
              </a:rPr>
              <a:t>86% </a:t>
            </a:r>
            <a:r>
              <a:rPr lang="en-US" dirty="0"/>
              <a:t>of absenteeism is due to medical reasons</a:t>
            </a:r>
          </a:p>
          <a:p>
            <a:r>
              <a:rPr lang="en-US" dirty="0"/>
              <a:t>Followed by incomplete submissions, family emergencies, and unexplainable absences.</a:t>
            </a:r>
          </a:p>
          <a:p>
            <a:r>
              <a:rPr lang="en-US" dirty="0"/>
              <a:t>We can’t fix absenteeism without addressing employee health.</a:t>
            </a:r>
          </a:p>
        </p:txBody>
      </p:sp>
      <p:sp>
        <p:nvSpPr>
          <p:cNvPr id="6" name="TextBox 5">
            <a:extLst>
              <a:ext uri="{FF2B5EF4-FFF2-40B4-BE49-F238E27FC236}">
                <a16:creationId xmlns:a16="http://schemas.microsoft.com/office/drawing/2014/main" id="{A6165360-9033-9E88-D2A9-D327BD8E882D}"/>
              </a:ext>
            </a:extLst>
          </p:cNvPr>
          <p:cNvSpPr txBox="1"/>
          <p:nvPr/>
        </p:nvSpPr>
        <p:spPr>
          <a:xfrm>
            <a:off x="115910" y="6460227"/>
            <a:ext cx="10838602" cy="369332"/>
          </a:xfrm>
          <a:prstGeom prst="rect">
            <a:avLst/>
          </a:prstGeom>
          <a:noFill/>
        </p:spPr>
        <p:txBody>
          <a:bodyPr wrap="square" rtlCol="0">
            <a:spAutoFit/>
          </a:bodyPr>
          <a:lstStyle/>
          <a:p>
            <a:r>
              <a:rPr lang="en-US" dirty="0"/>
              <a:t>Health issues drive nearly 9 out of 10 absences, targeting well-being is no longer optional.</a:t>
            </a:r>
          </a:p>
        </p:txBody>
      </p:sp>
      <p:graphicFrame>
        <p:nvGraphicFramePr>
          <p:cNvPr id="7" name="Chart 6">
            <a:extLst>
              <a:ext uri="{FF2B5EF4-FFF2-40B4-BE49-F238E27FC236}">
                <a16:creationId xmlns:a16="http://schemas.microsoft.com/office/drawing/2014/main" id="{FDA02292-34BF-6B32-FDB8-8F7EDDFF1641}"/>
              </a:ext>
            </a:extLst>
          </p:cNvPr>
          <p:cNvGraphicFramePr>
            <a:graphicFrameLocks/>
          </p:cNvGraphicFramePr>
          <p:nvPr>
            <p:extLst>
              <p:ext uri="{D42A27DB-BD31-4B8C-83A1-F6EECF244321}">
                <p14:modId xmlns:p14="http://schemas.microsoft.com/office/powerpoint/2010/main" val="3271678305"/>
              </p:ext>
            </p:extLst>
          </p:nvPr>
        </p:nvGraphicFramePr>
        <p:xfrm>
          <a:off x="5535211" y="1866790"/>
          <a:ext cx="5772440" cy="466675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88126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B14DF-E6A8-0FFB-9F0E-21F4315DF7F1}"/>
              </a:ext>
            </a:extLst>
          </p:cNvPr>
          <p:cNvSpPr>
            <a:spLocks noGrp="1"/>
          </p:cNvSpPr>
          <p:nvPr>
            <p:ph type="title"/>
          </p:nvPr>
        </p:nvSpPr>
        <p:spPr>
          <a:xfrm>
            <a:off x="115910" y="112423"/>
            <a:ext cx="10838602" cy="634912"/>
          </a:xfrm>
        </p:spPr>
        <p:txBody>
          <a:bodyPr>
            <a:normAutofit fontScale="90000"/>
          </a:bodyPr>
          <a:lstStyle/>
          <a:p>
            <a:r>
              <a:rPr lang="en-US" dirty="0"/>
              <a:t>When Are Employees Missing Work?</a:t>
            </a:r>
          </a:p>
        </p:txBody>
      </p:sp>
      <p:sp>
        <p:nvSpPr>
          <p:cNvPr id="3" name="Content Placeholder 2">
            <a:extLst>
              <a:ext uri="{FF2B5EF4-FFF2-40B4-BE49-F238E27FC236}">
                <a16:creationId xmlns:a16="http://schemas.microsoft.com/office/drawing/2014/main" id="{2B7F2DDE-CFB4-10D8-4587-5CB69EECF2FF}"/>
              </a:ext>
            </a:extLst>
          </p:cNvPr>
          <p:cNvSpPr>
            <a:spLocks noGrp="1"/>
          </p:cNvSpPr>
          <p:nvPr>
            <p:ph idx="1"/>
          </p:nvPr>
        </p:nvSpPr>
        <p:spPr>
          <a:xfrm>
            <a:off x="115911" y="1932165"/>
            <a:ext cx="3889420" cy="4351337"/>
          </a:xfrm>
        </p:spPr>
        <p:txBody>
          <a:bodyPr/>
          <a:lstStyle/>
          <a:p>
            <a:r>
              <a:rPr lang="en-US" dirty="0"/>
              <a:t>March recorded the highest number of absences </a:t>
            </a:r>
            <a:r>
              <a:rPr lang="en-US" sz="2800" b="1" dirty="0">
                <a:solidFill>
                  <a:srgbClr val="113052"/>
                </a:solidFill>
              </a:rPr>
              <a:t>74</a:t>
            </a:r>
            <a:r>
              <a:rPr lang="en-US" dirty="0">
                <a:solidFill>
                  <a:srgbClr val="113052"/>
                </a:solidFill>
              </a:rPr>
              <a:t> counts</a:t>
            </a:r>
          </a:p>
          <a:p>
            <a:r>
              <a:rPr lang="en-US" dirty="0"/>
              <a:t>July followed with </a:t>
            </a:r>
            <a:r>
              <a:rPr lang="en-US" sz="2800" b="1" dirty="0">
                <a:solidFill>
                  <a:srgbClr val="113052"/>
                </a:solidFill>
              </a:rPr>
              <a:t>61</a:t>
            </a:r>
            <a:r>
              <a:rPr lang="en-US" dirty="0"/>
              <a:t> </a:t>
            </a:r>
            <a:r>
              <a:rPr lang="en-US" dirty="0">
                <a:solidFill>
                  <a:srgbClr val="113052"/>
                </a:solidFill>
              </a:rPr>
              <a:t>counts</a:t>
            </a:r>
          </a:p>
          <a:p>
            <a:r>
              <a:rPr lang="en-US" dirty="0"/>
              <a:t>Only </a:t>
            </a:r>
            <a:r>
              <a:rPr lang="en-US" sz="2800" b="1" dirty="0">
                <a:solidFill>
                  <a:srgbClr val="113052"/>
                </a:solidFill>
              </a:rPr>
              <a:t>3</a:t>
            </a:r>
            <a:r>
              <a:rPr lang="en-US" dirty="0">
                <a:solidFill>
                  <a:srgbClr val="113052"/>
                </a:solidFill>
              </a:rPr>
              <a:t> absences </a:t>
            </a:r>
            <a:r>
              <a:rPr lang="en-US" dirty="0"/>
              <a:t>couldn’t be linked to a specific month</a:t>
            </a:r>
          </a:p>
        </p:txBody>
      </p:sp>
      <p:sp>
        <p:nvSpPr>
          <p:cNvPr id="6" name="TextBox 5">
            <a:extLst>
              <a:ext uri="{FF2B5EF4-FFF2-40B4-BE49-F238E27FC236}">
                <a16:creationId xmlns:a16="http://schemas.microsoft.com/office/drawing/2014/main" id="{A6165360-9033-9E88-D2A9-D327BD8E882D}"/>
              </a:ext>
            </a:extLst>
          </p:cNvPr>
          <p:cNvSpPr txBox="1"/>
          <p:nvPr/>
        </p:nvSpPr>
        <p:spPr>
          <a:xfrm>
            <a:off x="115910" y="6460227"/>
            <a:ext cx="10838602" cy="369332"/>
          </a:xfrm>
          <a:prstGeom prst="rect">
            <a:avLst/>
          </a:prstGeom>
          <a:noFill/>
        </p:spPr>
        <p:txBody>
          <a:bodyPr wrap="square" rtlCol="0">
            <a:spAutoFit/>
          </a:bodyPr>
          <a:lstStyle/>
          <a:p>
            <a:r>
              <a:rPr lang="en-US" dirty="0"/>
              <a:t>Absenteeism spikes in certain months. This could suggest seasonal or work-related patterns.</a:t>
            </a:r>
          </a:p>
        </p:txBody>
      </p:sp>
      <p:graphicFrame>
        <p:nvGraphicFramePr>
          <p:cNvPr id="5" name="Chart 4">
            <a:extLst>
              <a:ext uri="{FF2B5EF4-FFF2-40B4-BE49-F238E27FC236}">
                <a16:creationId xmlns:a16="http://schemas.microsoft.com/office/drawing/2014/main" id="{CDBDD9B7-F522-1E57-0532-E1E0987E1232}"/>
              </a:ext>
            </a:extLst>
          </p:cNvPr>
          <p:cNvGraphicFramePr>
            <a:graphicFrameLocks/>
          </p:cNvGraphicFramePr>
          <p:nvPr>
            <p:extLst>
              <p:ext uri="{D42A27DB-BD31-4B8C-83A1-F6EECF244321}">
                <p14:modId xmlns:p14="http://schemas.microsoft.com/office/powerpoint/2010/main" val="3118614048"/>
              </p:ext>
            </p:extLst>
          </p:nvPr>
        </p:nvGraphicFramePr>
        <p:xfrm>
          <a:off x="3915177" y="2902275"/>
          <a:ext cx="7212172" cy="36391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79292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B14DF-E6A8-0FFB-9F0E-21F4315DF7F1}"/>
              </a:ext>
            </a:extLst>
          </p:cNvPr>
          <p:cNvSpPr>
            <a:spLocks noGrp="1"/>
          </p:cNvSpPr>
          <p:nvPr>
            <p:ph type="title"/>
          </p:nvPr>
        </p:nvSpPr>
        <p:spPr>
          <a:xfrm>
            <a:off x="151842" y="244163"/>
            <a:ext cx="10838602" cy="660670"/>
          </a:xfrm>
        </p:spPr>
        <p:txBody>
          <a:bodyPr>
            <a:normAutofit fontScale="90000"/>
          </a:bodyPr>
          <a:lstStyle/>
          <a:p>
            <a:r>
              <a:rPr lang="en-US" dirty="0"/>
              <a:t>Absenteeism Follows a Seasonal Trend</a:t>
            </a:r>
          </a:p>
        </p:txBody>
      </p:sp>
      <p:sp>
        <p:nvSpPr>
          <p:cNvPr id="3" name="Content Placeholder 2">
            <a:extLst>
              <a:ext uri="{FF2B5EF4-FFF2-40B4-BE49-F238E27FC236}">
                <a16:creationId xmlns:a16="http://schemas.microsoft.com/office/drawing/2014/main" id="{2B7F2DDE-CFB4-10D8-4587-5CB69EECF2FF}"/>
              </a:ext>
            </a:extLst>
          </p:cNvPr>
          <p:cNvSpPr>
            <a:spLocks noGrp="1"/>
          </p:cNvSpPr>
          <p:nvPr>
            <p:ph idx="1"/>
          </p:nvPr>
        </p:nvSpPr>
        <p:spPr>
          <a:xfrm>
            <a:off x="115910" y="1932165"/>
            <a:ext cx="5563673" cy="4351337"/>
          </a:xfrm>
        </p:spPr>
        <p:txBody>
          <a:bodyPr/>
          <a:lstStyle/>
          <a:p>
            <a:r>
              <a:rPr lang="en-US" dirty="0">
                <a:solidFill>
                  <a:srgbClr val="113052"/>
                </a:solidFill>
              </a:rPr>
              <a:t>Autumn</a:t>
            </a:r>
            <a:r>
              <a:rPr lang="en-US" dirty="0"/>
              <a:t> had the highest absences </a:t>
            </a:r>
            <a:endParaRPr lang="en-US" sz="2800" b="1" dirty="0">
              <a:solidFill>
                <a:srgbClr val="113052"/>
              </a:solidFill>
            </a:endParaRPr>
          </a:p>
          <a:p>
            <a:r>
              <a:rPr lang="en-US" dirty="0">
                <a:solidFill>
                  <a:srgbClr val="113052"/>
                </a:solidFill>
              </a:rPr>
              <a:t>Winter</a:t>
            </a:r>
            <a:r>
              <a:rPr lang="en-US" dirty="0"/>
              <a:t> followed closely</a:t>
            </a:r>
          </a:p>
          <a:p>
            <a:r>
              <a:rPr lang="en-US" dirty="0">
                <a:solidFill>
                  <a:srgbClr val="113052"/>
                </a:solidFill>
              </a:rPr>
              <a:t>Spring</a:t>
            </a:r>
            <a:r>
              <a:rPr lang="en-US" dirty="0"/>
              <a:t> and </a:t>
            </a:r>
            <a:r>
              <a:rPr lang="en-US" dirty="0">
                <a:solidFill>
                  <a:srgbClr val="113052"/>
                </a:solidFill>
              </a:rPr>
              <a:t>Summer</a:t>
            </a:r>
            <a:r>
              <a:rPr lang="en-US" dirty="0"/>
              <a:t> saw fewer absences, and.</a:t>
            </a:r>
          </a:p>
          <a:p>
            <a:r>
              <a:rPr lang="en-US" dirty="0"/>
              <a:t>Seasonal trends suggest that colder and transitional months may influence attendance.</a:t>
            </a:r>
          </a:p>
        </p:txBody>
      </p:sp>
      <p:sp>
        <p:nvSpPr>
          <p:cNvPr id="6" name="TextBox 5">
            <a:extLst>
              <a:ext uri="{FF2B5EF4-FFF2-40B4-BE49-F238E27FC236}">
                <a16:creationId xmlns:a16="http://schemas.microsoft.com/office/drawing/2014/main" id="{A6165360-9033-9E88-D2A9-D327BD8E882D}"/>
              </a:ext>
            </a:extLst>
          </p:cNvPr>
          <p:cNvSpPr txBox="1"/>
          <p:nvPr/>
        </p:nvSpPr>
        <p:spPr>
          <a:xfrm>
            <a:off x="115910" y="6460227"/>
            <a:ext cx="10838602" cy="369332"/>
          </a:xfrm>
          <a:prstGeom prst="rect">
            <a:avLst/>
          </a:prstGeom>
          <a:noFill/>
        </p:spPr>
        <p:txBody>
          <a:bodyPr wrap="square" rtlCol="0">
            <a:spAutoFit/>
          </a:bodyPr>
          <a:lstStyle/>
          <a:p>
            <a:r>
              <a:rPr lang="en-US" dirty="0"/>
              <a:t>Autumn and Winter are when absences peaks, this months are associated with colder weather.</a:t>
            </a:r>
          </a:p>
        </p:txBody>
      </p:sp>
      <p:graphicFrame>
        <p:nvGraphicFramePr>
          <p:cNvPr id="8" name="Chart 7">
            <a:extLst>
              <a:ext uri="{FF2B5EF4-FFF2-40B4-BE49-F238E27FC236}">
                <a16:creationId xmlns:a16="http://schemas.microsoft.com/office/drawing/2014/main" id="{455704CD-893E-ECBF-C67D-11CE1D1EBB3B}"/>
              </a:ext>
            </a:extLst>
          </p:cNvPr>
          <p:cNvGraphicFramePr>
            <a:graphicFrameLocks/>
          </p:cNvGraphicFramePr>
          <p:nvPr>
            <p:extLst>
              <p:ext uri="{D42A27DB-BD31-4B8C-83A1-F6EECF244321}">
                <p14:modId xmlns:p14="http://schemas.microsoft.com/office/powerpoint/2010/main" val="3882782334"/>
              </p:ext>
            </p:extLst>
          </p:nvPr>
        </p:nvGraphicFramePr>
        <p:xfrm>
          <a:off x="5795493" y="1547143"/>
          <a:ext cx="5383369" cy="43513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77378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B14DF-E6A8-0FFB-9F0E-21F4315DF7F1}"/>
              </a:ext>
            </a:extLst>
          </p:cNvPr>
          <p:cNvSpPr>
            <a:spLocks noGrp="1"/>
          </p:cNvSpPr>
          <p:nvPr>
            <p:ph type="title"/>
          </p:nvPr>
        </p:nvSpPr>
        <p:spPr>
          <a:xfrm>
            <a:off x="51516" y="130728"/>
            <a:ext cx="10838602" cy="595934"/>
          </a:xfrm>
        </p:spPr>
        <p:txBody>
          <a:bodyPr>
            <a:normAutofit fontScale="90000"/>
          </a:bodyPr>
          <a:lstStyle/>
          <a:p>
            <a:r>
              <a:rPr lang="en-US" dirty="0"/>
              <a:t>Is Health Status Tied to Absenteeism?</a:t>
            </a:r>
          </a:p>
        </p:txBody>
      </p:sp>
      <p:sp>
        <p:nvSpPr>
          <p:cNvPr id="3" name="Content Placeholder 2">
            <a:extLst>
              <a:ext uri="{FF2B5EF4-FFF2-40B4-BE49-F238E27FC236}">
                <a16:creationId xmlns:a16="http://schemas.microsoft.com/office/drawing/2014/main" id="{2B7F2DDE-CFB4-10D8-4587-5CB69EECF2FF}"/>
              </a:ext>
            </a:extLst>
          </p:cNvPr>
          <p:cNvSpPr>
            <a:spLocks noGrp="1"/>
          </p:cNvSpPr>
          <p:nvPr>
            <p:ph idx="1"/>
          </p:nvPr>
        </p:nvSpPr>
        <p:spPr>
          <a:xfrm>
            <a:off x="115910" y="1932165"/>
            <a:ext cx="5563673" cy="4351337"/>
          </a:xfrm>
        </p:spPr>
        <p:txBody>
          <a:bodyPr/>
          <a:lstStyle/>
          <a:p>
            <a:r>
              <a:rPr lang="en-US" dirty="0"/>
              <a:t>Normal weight: </a:t>
            </a:r>
            <a:r>
              <a:rPr lang="en-US" sz="2800" b="1" dirty="0">
                <a:solidFill>
                  <a:srgbClr val="113052"/>
                </a:solidFill>
              </a:rPr>
              <a:t>21</a:t>
            </a:r>
            <a:r>
              <a:rPr lang="en-US" dirty="0">
                <a:solidFill>
                  <a:srgbClr val="113052"/>
                </a:solidFill>
              </a:rPr>
              <a:t> </a:t>
            </a:r>
            <a:r>
              <a:rPr lang="en-US" dirty="0"/>
              <a:t>employees</a:t>
            </a:r>
            <a:r>
              <a:rPr lang="en-US" dirty="0">
                <a:solidFill>
                  <a:srgbClr val="113052"/>
                </a:solidFill>
              </a:rPr>
              <a:t> </a:t>
            </a:r>
            <a:r>
              <a:rPr lang="en-US" dirty="0"/>
              <a:t>account for </a:t>
            </a:r>
            <a:r>
              <a:rPr lang="en-US" sz="2800" b="1" dirty="0">
                <a:solidFill>
                  <a:srgbClr val="113052"/>
                </a:solidFill>
              </a:rPr>
              <a:t>309</a:t>
            </a:r>
            <a:r>
              <a:rPr lang="en-US" dirty="0">
                <a:solidFill>
                  <a:srgbClr val="113052"/>
                </a:solidFill>
              </a:rPr>
              <a:t> </a:t>
            </a:r>
            <a:r>
              <a:rPr lang="en-US" dirty="0"/>
              <a:t>absences.</a:t>
            </a:r>
          </a:p>
          <a:p>
            <a:r>
              <a:rPr lang="en-US" dirty="0"/>
              <a:t>Overweight + Obese: </a:t>
            </a:r>
            <a:r>
              <a:rPr lang="en-US" sz="2800" b="1" dirty="0">
                <a:solidFill>
                  <a:srgbClr val="113052"/>
                </a:solidFill>
              </a:rPr>
              <a:t>15</a:t>
            </a:r>
            <a:r>
              <a:rPr lang="en-US" dirty="0">
                <a:solidFill>
                  <a:srgbClr val="113052"/>
                </a:solidFill>
              </a:rPr>
              <a:t> </a:t>
            </a:r>
            <a:r>
              <a:rPr lang="en-US" dirty="0"/>
              <a:t>employees</a:t>
            </a:r>
            <a:r>
              <a:rPr lang="en-US" dirty="0">
                <a:solidFill>
                  <a:srgbClr val="113052"/>
                </a:solidFill>
              </a:rPr>
              <a:t> </a:t>
            </a:r>
            <a:r>
              <a:rPr lang="en-US" dirty="0"/>
              <a:t>account for </a:t>
            </a:r>
            <a:r>
              <a:rPr lang="en-US" sz="2800" b="1" dirty="0">
                <a:solidFill>
                  <a:srgbClr val="113052"/>
                </a:solidFill>
              </a:rPr>
              <a:t>303</a:t>
            </a:r>
            <a:r>
              <a:rPr lang="en-US" dirty="0">
                <a:solidFill>
                  <a:srgbClr val="113052"/>
                </a:solidFill>
              </a:rPr>
              <a:t> </a:t>
            </a:r>
            <a:r>
              <a:rPr lang="en-US" dirty="0"/>
              <a:t>absences.</a:t>
            </a:r>
          </a:p>
          <a:p>
            <a:r>
              <a:rPr lang="en-US" dirty="0"/>
              <a:t>Overweight and obese employees contribute more absences per person on average, despite being fewer in number.</a:t>
            </a:r>
          </a:p>
        </p:txBody>
      </p:sp>
      <p:sp>
        <p:nvSpPr>
          <p:cNvPr id="6" name="TextBox 5">
            <a:extLst>
              <a:ext uri="{FF2B5EF4-FFF2-40B4-BE49-F238E27FC236}">
                <a16:creationId xmlns:a16="http://schemas.microsoft.com/office/drawing/2014/main" id="{A6165360-9033-9E88-D2A9-D327BD8E882D}"/>
              </a:ext>
            </a:extLst>
          </p:cNvPr>
          <p:cNvSpPr txBox="1"/>
          <p:nvPr/>
        </p:nvSpPr>
        <p:spPr>
          <a:xfrm>
            <a:off x="51516" y="6124421"/>
            <a:ext cx="7830354" cy="646331"/>
          </a:xfrm>
          <a:prstGeom prst="rect">
            <a:avLst/>
          </a:prstGeom>
          <a:noFill/>
        </p:spPr>
        <p:txBody>
          <a:bodyPr wrap="square" rtlCol="0">
            <a:spAutoFit/>
          </a:bodyPr>
          <a:lstStyle/>
          <a:p>
            <a:r>
              <a:rPr lang="en-US" dirty="0"/>
              <a:t>Overweight and obese employees contribute more absences per person on average, despite being fewer in number.</a:t>
            </a:r>
          </a:p>
        </p:txBody>
      </p:sp>
      <p:graphicFrame>
        <p:nvGraphicFramePr>
          <p:cNvPr id="4" name="Chart 3">
            <a:extLst>
              <a:ext uri="{FF2B5EF4-FFF2-40B4-BE49-F238E27FC236}">
                <a16:creationId xmlns:a16="http://schemas.microsoft.com/office/drawing/2014/main" id="{D2F21685-A0E8-1A9C-8A24-A3BC5B4B3EA3}"/>
              </a:ext>
            </a:extLst>
          </p:cNvPr>
          <p:cNvGraphicFramePr>
            <a:graphicFrameLocks/>
          </p:cNvGraphicFramePr>
          <p:nvPr>
            <p:extLst>
              <p:ext uri="{D42A27DB-BD31-4B8C-83A1-F6EECF244321}">
                <p14:modId xmlns:p14="http://schemas.microsoft.com/office/powerpoint/2010/main" val="808238506"/>
              </p:ext>
            </p:extLst>
          </p:nvPr>
        </p:nvGraphicFramePr>
        <p:xfrm>
          <a:off x="7791718" y="898859"/>
          <a:ext cx="3438661"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F73703A0-5293-48BC-24A2-4A464169BCC6}"/>
              </a:ext>
            </a:extLst>
          </p:cNvPr>
          <p:cNvGraphicFramePr>
            <a:graphicFrameLocks/>
          </p:cNvGraphicFramePr>
          <p:nvPr>
            <p:extLst>
              <p:ext uri="{D42A27DB-BD31-4B8C-83A1-F6EECF244321}">
                <p14:modId xmlns:p14="http://schemas.microsoft.com/office/powerpoint/2010/main" val="3003184130"/>
              </p:ext>
            </p:extLst>
          </p:nvPr>
        </p:nvGraphicFramePr>
        <p:xfrm>
          <a:off x="7881870" y="3857736"/>
          <a:ext cx="3438661" cy="274081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50108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B14DF-E6A8-0FFB-9F0E-21F4315DF7F1}"/>
              </a:ext>
            </a:extLst>
          </p:cNvPr>
          <p:cNvSpPr>
            <a:spLocks noGrp="1"/>
          </p:cNvSpPr>
          <p:nvPr>
            <p:ph type="title"/>
          </p:nvPr>
        </p:nvSpPr>
        <p:spPr>
          <a:xfrm>
            <a:off x="115910" y="168693"/>
            <a:ext cx="10838602" cy="619416"/>
          </a:xfrm>
        </p:spPr>
        <p:txBody>
          <a:bodyPr>
            <a:normAutofit fontScale="90000"/>
          </a:bodyPr>
          <a:lstStyle/>
          <a:p>
            <a:r>
              <a:rPr lang="en-US" dirty="0"/>
              <a:t>Profile of an At-Risk Employee</a:t>
            </a:r>
          </a:p>
        </p:txBody>
      </p:sp>
      <p:sp>
        <p:nvSpPr>
          <p:cNvPr id="6" name="TextBox 5">
            <a:extLst>
              <a:ext uri="{FF2B5EF4-FFF2-40B4-BE49-F238E27FC236}">
                <a16:creationId xmlns:a16="http://schemas.microsoft.com/office/drawing/2014/main" id="{A6165360-9033-9E88-D2A9-D327BD8E882D}"/>
              </a:ext>
            </a:extLst>
          </p:cNvPr>
          <p:cNvSpPr txBox="1"/>
          <p:nvPr/>
        </p:nvSpPr>
        <p:spPr>
          <a:xfrm>
            <a:off x="115910" y="6319976"/>
            <a:ext cx="9581881" cy="369332"/>
          </a:xfrm>
          <a:prstGeom prst="rect">
            <a:avLst/>
          </a:prstGeom>
          <a:noFill/>
        </p:spPr>
        <p:txBody>
          <a:bodyPr wrap="square" rtlCol="0">
            <a:spAutoFit/>
          </a:bodyPr>
          <a:lstStyle/>
          <a:p>
            <a:r>
              <a:rPr lang="en-US" dirty="0"/>
              <a:t>Health + Lifestyle contributes to repeated medical-related absenteeism</a:t>
            </a:r>
          </a:p>
        </p:txBody>
      </p:sp>
      <p:grpSp>
        <p:nvGrpSpPr>
          <p:cNvPr id="3" name="Group 2">
            <a:extLst>
              <a:ext uri="{FF2B5EF4-FFF2-40B4-BE49-F238E27FC236}">
                <a16:creationId xmlns:a16="http://schemas.microsoft.com/office/drawing/2014/main" id="{FA433742-CF60-F3DC-C6A0-784388D3D348}"/>
              </a:ext>
            </a:extLst>
          </p:cNvPr>
          <p:cNvGrpSpPr/>
          <p:nvPr/>
        </p:nvGrpSpPr>
        <p:grpSpPr>
          <a:xfrm>
            <a:off x="115910" y="1130129"/>
            <a:ext cx="8551572" cy="4103263"/>
            <a:chOff x="115910" y="1130129"/>
            <a:chExt cx="8551572" cy="4103263"/>
          </a:xfrm>
        </p:grpSpPr>
        <p:sp>
          <p:nvSpPr>
            <p:cNvPr id="7" name="Rectangle: Rounded Corners 6">
              <a:extLst>
                <a:ext uri="{FF2B5EF4-FFF2-40B4-BE49-F238E27FC236}">
                  <a16:creationId xmlns:a16="http://schemas.microsoft.com/office/drawing/2014/main" id="{494690D8-8A8B-A8E0-9F1D-2529D3D3F82F}"/>
                </a:ext>
              </a:extLst>
            </p:cNvPr>
            <p:cNvSpPr/>
            <p:nvPr/>
          </p:nvSpPr>
          <p:spPr>
            <a:xfrm>
              <a:off x="115910" y="1130129"/>
              <a:ext cx="8551572" cy="4103263"/>
            </a:xfrm>
            <a:prstGeom prst="roundRect">
              <a:avLst/>
            </a:prstGeom>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 name="Rectangle 7">
              <a:extLst>
                <a:ext uri="{FF2B5EF4-FFF2-40B4-BE49-F238E27FC236}">
                  <a16:creationId xmlns:a16="http://schemas.microsoft.com/office/drawing/2014/main" id="{05BA295A-DE1A-BADF-E551-984EA8F75108}"/>
                </a:ext>
              </a:extLst>
            </p:cNvPr>
            <p:cNvSpPr/>
            <p:nvPr/>
          </p:nvSpPr>
          <p:spPr>
            <a:xfrm>
              <a:off x="567744" y="1240601"/>
              <a:ext cx="2354688" cy="630731"/>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t>Employee ID: </a:t>
              </a:r>
              <a:r>
                <a:rPr lang="en-US" sz="2800" b="1" dirty="0">
                  <a:solidFill>
                    <a:srgbClr val="113052"/>
                  </a:solidFill>
                </a:rPr>
                <a:t>26</a:t>
              </a:r>
              <a:endParaRPr lang="en-US" b="1" dirty="0">
                <a:solidFill>
                  <a:srgbClr val="113052"/>
                </a:solidFill>
              </a:endParaRPr>
            </a:p>
          </p:txBody>
        </p:sp>
        <p:sp>
          <p:nvSpPr>
            <p:cNvPr id="9" name="Rectangle 8">
              <a:extLst>
                <a:ext uri="{FF2B5EF4-FFF2-40B4-BE49-F238E27FC236}">
                  <a16:creationId xmlns:a16="http://schemas.microsoft.com/office/drawing/2014/main" id="{FDC3DEDC-8697-0256-1DED-B44A03E103CC}"/>
                </a:ext>
              </a:extLst>
            </p:cNvPr>
            <p:cNvSpPr/>
            <p:nvPr/>
          </p:nvSpPr>
          <p:spPr>
            <a:xfrm>
              <a:off x="186744" y="2021158"/>
              <a:ext cx="1558344" cy="469902"/>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b="1" dirty="0"/>
                <a:t>🍷</a:t>
              </a:r>
            </a:p>
          </p:txBody>
        </p:sp>
        <p:sp>
          <p:nvSpPr>
            <p:cNvPr id="12" name="Rectangle 11">
              <a:extLst>
                <a:ext uri="{FF2B5EF4-FFF2-40B4-BE49-F238E27FC236}">
                  <a16:creationId xmlns:a16="http://schemas.microsoft.com/office/drawing/2014/main" id="{607F526E-706A-B54F-B210-1BBC1261B5E8}"/>
                </a:ext>
              </a:extLst>
            </p:cNvPr>
            <p:cNvSpPr/>
            <p:nvPr/>
          </p:nvSpPr>
          <p:spPr>
            <a:xfrm>
              <a:off x="186744" y="2601300"/>
              <a:ext cx="1558344" cy="469902"/>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a:t>
              </a:r>
              <a:endParaRPr lang="en-US" sz="2400" b="1" dirty="0"/>
            </a:p>
          </p:txBody>
        </p:sp>
        <p:sp>
          <p:nvSpPr>
            <p:cNvPr id="13" name="Rectangle 12">
              <a:extLst>
                <a:ext uri="{FF2B5EF4-FFF2-40B4-BE49-F238E27FC236}">
                  <a16:creationId xmlns:a16="http://schemas.microsoft.com/office/drawing/2014/main" id="{925DA613-7573-DAA4-2F99-59B8706A709B}"/>
                </a:ext>
              </a:extLst>
            </p:cNvPr>
            <p:cNvSpPr/>
            <p:nvPr/>
          </p:nvSpPr>
          <p:spPr>
            <a:xfrm>
              <a:off x="186744" y="3181442"/>
              <a:ext cx="1558344" cy="469902"/>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a:t>
              </a:r>
              <a:endParaRPr lang="en-US" sz="2400" b="1" dirty="0"/>
            </a:p>
          </p:txBody>
        </p:sp>
        <p:sp>
          <p:nvSpPr>
            <p:cNvPr id="14" name="Rectangle 13">
              <a:extLst>
                <a:ext uri="{FF2B5EF4-FFF2-40B4-BE49-F238E27FC236}">
                  <a16:creationId xmlns:a16="http://schemas.microsoft.com/office/drawing/2014/main" id="{F1C59951-87BD-2025-BA34-4F4659C82404}"/>
                </a:ext>
              </a:extLst>
            </p:cNvPr>
            <p:cNvSpPr/>
            <p:nvPr/>
          </p:nvSpPr>
          <p:spPr>
            <a:xfrm>
              <a:off x="186744" y="3801741"/>
              <a:ext cx="1558344" cy="469902"/>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a:t>
              </a:r>
              <a:endParaRPr lang="en-US" sz="2400" b="1" dirty="0"/>
            </a:p>
          </p:txBody>
        </p:sp>
        <p:sp>
          <p:nvSpPr>
            <p:cNvPr id="15" name="Rectangle 14">
              <a:extLst>
                <a:ext uri="{FF2B5EF4-FFF2-40B4-BE49-F238E27FC236}">
                  <a16:creationId xmlns:a16="http://schemas.microsoft.com/office/drawing/2014/main" id="{590D377B-9ACA-CA81-A6FD-661ACFA27B1A}"/>
                </a:ext>
              </a:extLst>
            </p:cNvPr>
            <p:cNvSpPr/>
            <p:nvPr/>
          </p:nvSpPr>
          <p:spPr>
            <a:xfrm>
              <a:off x="186744" y="4421469"/>
              <a:ext cx="1558344" cy="469902"/>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b="0" i="0" dirty="0">
                  <a:solidFill>
                    <a:srgbClr val="113052"/>
                  </a:solidFill>
                  <a:effectLst/>
                  <a:latin typeface="Google Sans"/>
                </a:rPr>
                <a:t>❄</a:t>
              </a:r>
              <a:endParaRPr lang="en-US" sz="2400" dirty="0">
                <a:solidFill>
                  <a:srgbClr val="113052"/>
                </a:solidFill>
              </a:endParaRPr>
            </a:p>
          </p:txBody>
        </p:sp>
        <p:sp>
          <p:nvSpPr>
            <p:cNvPr id="16" name="Rectangle 15">
              <a:extLst>
                <a:ext uri="{FF2B5EF4-FFF2-40B4-BE49-F238E27FC236}">
                  <a16:creationId xmlns:a16="http://schemas.microsoft.com/office/drawing/2014/main" id="{510B1FE3-94E8-B596-8052-4CFC495D95E8}"/>
                </a:ext>
              </a:extLst>
            </p:cNvPr>
            <p:cNvSpPr/>
            <p:nvPr/>
          </p:nvSpPr>
          <p:spPr>
            <a:xfrm>
              <a:off x="2025718" y="2021158"/>
              <a:ext cx="2354684" cy="469902"/>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t>Drinker</a:t>
              </a:r>
            </a:p>
          </p:txBody>
        </p:sp>
        <p:sp>
          <p:nvSpPr>
            <p:cNvPr id="17" name="Rectangle 16">
              <a:extLst>
                <a:ext uri="{FF2B5EF4-FFF2-40B4-BE49-F238E27FC236}">
                  <a16:creationId xmlns:a16="http://schemas.microsoft.com/office/drawing/2014/main" id="{7303201E-90EE-0120-B46C-4D66066EEC26}"/>
                </a:ext>
              </a:extLst>
            </p:cNvPr>
            <p:cNvSpPr/>
            <p:nvPr/>
          </p:nvSpPr>
          <p:spPr>
            <a:xfrm>
              <a:off x="2025717" y="2601300"/>
              <a:ext cx="2354685" cy="469902"/>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t>Smoker</a:t>
              </a:r>
            </a:p>
          </p:txBody>
        </p:sp>
        <p:sp>
          <p:nvSpPr>
            <p:cNvPr id="18" name="Rectangle 17">
              <a:extLst>
                <a:ext uri="{FF2B5EF4-FFF2-40B4-BE49-F238E27FC236}">
                  <a16:creationId xmlns:a16="http://schemas.microsoft.com/office/drawing/2014/main" id="{BB7A0ECF-9A4F-65B8-6097-E6CA330C1C30}"/>
                </a:ext>
              </a:extLst>
            </p:cNvPr>
            <p:cNvSpPr/>
            <p:nvPr/>
          </p:nvSpPr>
          <p:spPr>
            <a:xfrm>
              <a:off x="2025718" y="3181442"/>
              <a:ext cx="2354686" cy="469902"/>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t>Health Status</a:t>
              </a:r>
            </a:p>
          </p:txBody>
        </p:sp>
        <p:sp>
          <p:nvSpPr>
            <p:cNvPr id="19" name="Rectangle 18">
              <a:extLst>
                <a:ext uri="{FF2B5EF4-FFF2-40B4-BE49-F238E27FC236}">
                  <a16:creationId xmlns:a16="http://schemas.microsoft.com/office/drawing/2014/main" id="{4FE04829-8E05-D308-3AA2-5137FDA41850}"/>
                </a:ext>
              </a:extLst>
            </p:cNvPr>
            <p:cNvSpPr/>
            <p:nvPr/>
          </p:nvSpPr>
          <p:spPr>
            <a:xfrm>
              <a:off x="2025717" y="3801741"/>
              <a:ext cx="2354688" cy="469902"/>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t>Absence Reason</a:t>
              </a:r>
            </a:p>
          </p:txBody>
        </p:sp>
        <p:sp>
          <p:nvSpPr>
            <p:cNvPr id="20" name="Rectangle 19">
              <a:extLst>
                <a:ext uri="{FF2B5EF4-FFF2-40B4-BE49-F238E27FC236}">
                  <a16:creationId xmlns:a16="http://schemas.microsoft.com/office/drawing/2014/main" id="{1B4B851B-90CB-484F-946F-8D15E23C31A7}"/>
                </a:ext>
              </a:extLst>
            </p:cNvPr>
            <p:cNvSpPr/>
            <p:nvPr/>
          </p:nvSpPr>
          <p:spPr>
            <a:xfrm>
              <a:off x="2025717" y="4421469"/>
              <a:ext cx="2354687" cy="469902"/>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t>Seasonality</a:t>
              </a:r>
            </a:p>
          </p:txBody>
        </p:sp>
        <p:sp>
          <p:nvSpPr>
            <p:cNvPr id="25" name="Rectangle 24">
              <a:extLst>
                <a:ext uri="{FF2B5EF4-FFF2-40B4-BE49-F238E27FC236}">
                  <a16:creationId xmlns:a16="http://schemas.microsoft.com/office/drawing/2014/main" id="{B0DB7811-4B9F-EB38-45F2-5445F60FEF1C}"/>
                </a:ext>
              </a:extLst>
            </p:cNvPr>
            <p:cNvSpPr/>
            <p:nvPr/>
          </p:nvSpPr>
          <p:spPr>
            <a:xfrm>
              <a:off x="4624544" y="2021158"/>
              <a:ext cx="2231307" cy="469902"/>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t>Yes</a:t>
              </a:r>
            </a:p>
          </p:txBody>
        </p:sp>
        <p:sp>
          <p:nvSpPr>
            <p:cNvPr id="26" name="Rectangle 25">
              <a:extLst>
                <a:ext uri="{FF2B5EF4-FFF2-40B4-BE49-F238E27FC236}">
                  <a16:creationId xmlns:a16="http://schemas.microsoft.com/office/drawing/2014/main" id="{FFEC3897-8FA0-B663-883E-0020E30EFA14}"/>
                </a:ext>
              </a:extLst>
            </p:cNvPr>
            <p:cNvSpPr/>
            <p:nvPr/>
          </p:nvSpPr>
          <p:spPr>
            <a:xfrm>
              <a:off x="4624545" y="2601300"/>
              <a:ext cx="2231308" cy="469902"/>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t>Yes</a:t>
              </a:r>
            </a:p>
          </p:txBody>
        </p:sp>
        <p:sp>
          <p:nvSpPr>
            <p:cNvPr id="27" name="Rectangle 26">
              <a:extLst>
                <a:ext uri="{FF2B5EF4-FFF2-40B4-BE49-F238E27FC236}">
                  <a16:creationId xmlns:a16="http://schemas.microsoft.com/office/drawing/2014/main" id="{C321A347-10CB-3632-4F61-9D7C75AFFB0D}"/>
                </a:ext>
              </a:extLst>
            </p:cNvPr>
            <p:cNvSpPr/>
            <p:nvPr/>
          </p:nvSpPr>
          <p:spPr>
            <a:xfrm>
              <a:off x="4624545" y="3181442"/>
              <a:ext cx="2231308" cy="469902"/>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t>Overweight</a:t>
              </a:r>
            </a:p>
          </p:txBody>
        </p:sp>
        <p:sp>
          <p:nvSpPr>
            <p:cNvPr id="28" name="Rectangle 27">
              <a:extLst>
                <a:ext uri="{FF2B5EF4-FFF2-40B4-BE49-F238E27FC236}">
                  <a16:creationId xmlns:a16="http://schemas.microsoft.com/office/drawing/2014/main" id="{04034CA6-0AD8-E84D-568A-CF36639C8DCE}"/>
                </a:ext>
              </a:extLst>
            </p:cNvPr>
            <p:cNvSpPr/>
            <p:nvPr/>
          </p:nvSpPr>
          <p:spPr>
            <a:xfrm>
              <a:off x="4624545" y="3801741"/>
              <a:ext cx="2231308" cy="469902"/>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t>Medical (5 times)</a:t>
              </a:r>
            </a:p>
          </p:txBody>
        </p:sp>
        <p:sp>
          <p:nvSpPr>
            <p:cNvPr id="29" name="Rectangle 28">
              <a:extLst>
                <a:ext uri="{FF2B5EF4-FFF2-40B4-BE49-F238E27FC236}">
                  <a16:creationId xmlns:a16="http://schemas.microsoft.com/office/drawing/2014/main" id="{46776AC3-33B8-1560-E74E-1DC03CB4ED93}"/>
                </a:ext>
              </a:extLst>
            </p:cNvPr>
            <p:cNvSpPr/>
            <p:nvPr/>
          </p:nvSpPr>
          <p:spPr>
            <a:xfrm>
              <a:off x="4624545" y="4421469"/>
              <a:ext cx="2231308" cy="469902"/>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t>60% in Winter</a:t>
              </a:r>
            </a:p>
          </p:txBody>
        </p:sp>
      </p:grpSp>
    </p:spTree>
    <p:extLst>
      <p:ext uri="{BB962C8B-B14F-4D97-AF65-F5344CB8AC3E}">
        <p14:creationId xmlns:p14="http://schemas.microsoft.com/office/powerpoint/2010/main" val="1186921623"/>
      </p:ext>
    </p:extLst>
  </p:cSld>
  <p:clrMapOvr>
    <a:masterClrMapping/>
  </p:clrMapOvr>
</p:sld>
</file>

<file path=ppt/theme/theme1.xml><?xml version="1.0" encoding="utf-8"?>
<a:theme xmlns:a="http://schemas.openxmlformats.org/drawingml/2006/main" name="View">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7762</TotalTime>
  <Words>1088</Words>
  <Application>Microsoft Office PowerPoint</Application>
  <PresentationFormat>Widescreen</PresentationFormat>
  <Paragraphs>161</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Century Schoolbook</vt:lpstr>
      <vt:lpstr>Google Sans</vt:lpstr>
      <vt:lpstr>Wingdings 2</vt:lpstr>
      <vt:lpstr>View</vt:lpstr>
      <vt:lpstr>Understanding Patterns Behind Employee Absenteeism</vt:lpstr>
      <vt:lpstr>Why Absenteeism Matters</vt:lpstr>
      <vt:lpstr>Meet the Workforce</vt:lpstr>
      <vt:lpstr>How Much Time Are We Losing to Absenteeism?</vt:lpstr>
      <vt:lpstr>Why Are Employees Missing Work?</vt:lpstr>
      <vt:lpstr>When Are Employees Missing Work?</vt:lpstr>
      <vt:lpstr>Absenteeism Follows a Seasonal Trend</vt:lpstr>
      <vt:lpstr>Is Health Status Tied to Absenteeism?</vt:lpstr>
      <vt:lpstr>Profile of an At-Risk Employee</vt:lpstr>
      <vt:lpstr>Is Family Commitment Driving Absenteeism?</vt:lpstr>
      <vt:lpstr>Are Young Employees Skipping Work More Early in the Week?</vt:lpstr>
      <vt:lpstr>Who’s Ignoring Disciplinary Warnings?</vt:lpstr>
      <vt:lpstr>Does High Workload Mean More Absences?</vt:lpstr>
      <vt:lpstr>Are there any Employees Who were Absent Only Once?</vt:lpstr>
      <vt:lpstr>Recommendations to Improve Attendance</vt:lpstr>
      <vt:lpstr>Time to Act: Let’s Reduce Absenteeism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John Aremo</dc:creator>
  <cp:lastModifiedBy>John Aremo</cp:lastModifiedBy>
  <cp:revision>44</cp:revision>
  <dcterms:created xsi:type="dcterms:W3CDTF">2025-07-19T22:32:47Z</dcterms:created>
  <dcterms:modified xsi:type="dcterms:W3CDTF">2025-08-03T11:42:06Z</dcterms:modified>
</cp:coreProperties>
</file>