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T Sans Narrow"/>
      <p:regular r:id="rId23"/>
      <p:bold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TSansNarrow-bold.fntdata"/><Relationship Id="rId23" Type="http://schemas.openxmlformats.org/officeDocument/2006/relationships/font" Target="fonts/PTSansNarrow-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d72bbfb55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d72bbfb55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d72bbfb55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d72bbfb55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d72bbfb55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d72bbfb55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d72bbfb55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d72bbfb55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d72bbfb55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d72bbfb55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d72bbfb55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d72bbfb55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d72bbfb55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d72bbfb55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d72bbfb55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d72bbfb55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d72bbfb5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d72bbfb5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d72bbfb55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d72bbfb55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d72bbfb5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d72bbfb5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d72bbfb55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d72bbfb55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d72bbfb55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d72bbfb55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d72bbfb55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d72bbfb55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d72bbfb5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d72bbfb5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d72bbfb5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d72bbfb5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google.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Python</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Consumo de Servicios Web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Beneficiòs</a:t>
            </a:r>
            <a:endParaRPr/>
          </a:p>
        </p:txBody>
      </p:sp>
      <p:sp>
        <p:nvSpPr>
          <p:cNvPr id="119" name="Google Shape;119;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rgbClr val="3D3D3D"/>
                </a:solidFill>
                <a:latin typeface="Arial"/>
                <a:ea typeface="Arial"/>
                <a:cs typeface="Arial"/>
                <a:sym typeface="Arial"/>
              </a:rPr>
              <a:t>Puedes obtener las páginas web de tu competidor y analizar los datos para ver con qué tipo de productos están satisfechos sus clientes a partir de sus respuestas. </a:t>
            </a:r>
            <a:endParaRPr>
              <a:solidFill>
                <a:srgbClr val="3D3D3D"/>
              </a:solidFill>
              <a:latin typeface="Arial"/>
              <a:ea typeface="Arial"/>
              <a:cs typeface="Arial"/>
              <a:sym typeface="Arial"/>
            </a:endParaRPr>
          </a:p>
          <a:p>
            <a:pPr indent="0" lvl="0" marL="0" rtl="0" algn="l">
              <a:spcBef>
                <a:spcPts val="1500"/>
              </a:spcBef>
              <a:spcAft>
                <a:spcPts val="0"/>
              </a:spcAft>
              <a:buNone/>
            </a:pPr>
            <a:r>
              <a:rPr lang="es-419">
                <a:solidFill>
                  <a:srgbClr val="3D3D3D"/>
                </a:solidFill>
                <a:latin typeface="Arial"/>
                <a:ea typeface="Arial"/>
                <a:cs typeface="Arial"/>
                <a:sym typeface="Arial"/>
              </a:rPr>
              <a:t>Una herramienta SEO exitosa como Moz, obtiene y rastrea toda la web y procesa los datos por ti para que puedas ver el interés de la gente y cómo competir con otros en su campo para estar en la cima.</a:t>
            </a:r>
            <a:endParaRPr>
              <a:solidFill>
                <a:srgbClr val="3D3D3D"/>
              </a:solidFill>
              <a:latin typeface="Arial"/>
              <a:ea typeface="Arial"/>
              <a:cs typeface="Arial"/>
              <a:sym typeface="Arial"/>
            </a:endParaRPr>
          </a:p>
          <a:p>
            <a:pPr indent="0" lvl="0" marL="0" rtl="0" algn="l">
              <a:spcBef>
                <a:spcPts val="15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Como iniciar</a:t>
            </a:r>
            <a:endParaRPr/>
          </a:p>
        </p:txBody>
      </p:sp>
      <p:sp>
        <p:nvSpPr>
          <p:cNvPr id="125" name="Google Shape;125;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350">
                <a:solidFill>
                  <a:srgbClr val="000000"/>
                </a:solidFill>
                <a:latin typeface="Courier New"/>
                <a:ea typeface="Courier New"/>
                <a:cs typeface="Courier New"/>
                <a:sym typeface="Courier New"/>
              </a:rPr>
              <a:t>$ pip install beautifulsoup4</a:t>
            </a:r>
            <a:endParaRPr sz="1350">
              <a:solidFill>
                <a:srgbClr val="000000"/>
              </a:solidFill>
              <a:latin typeface="Courier New"/>
              <a:ea typeface="Courier New"/>
              <a:cs typeface="Courier New"/>
              <a:sym typeface="Courier New"/>
            </a:endParaRPr>
          </a:p>
          <a:p>
            <a:pPr indent="0" lvl="0" marL="0" rtl="0" algn="l">
              <a:spcBef>
                <a:spcPts val="1500"/>
              </a:spcBef>
              <a:spcAft>
                <a:spcPts val="0"/>
              </a:spcAft>
              <a:buNone/>
            </a:pPr>
            <a:r>
              <a:t/>
            </a:r>
            <a:endParaRPr sz="1350">
              <a:solidFill>
                <a:srgbClr val="3D3D3D"/>
              </a:solidFill>
              <a:latin typeface="Arial"/>
              <a:ea typeface="Arial"/>
              <a:cs typeface="Arial"/>
              <a:sym typeface="Arial"/>
            </a:endParaRPr>
          </a:p>
          <a:p>
            <a:pPr indent="0" lvl="0" marL="0" rtl="0" algn="l">
              <a:spcBef>
                <a:spcPts val="1500"/>
              </a:spcBef>
              <a:spcAft>
                <a:spcPts val="0"/>
              </a:spcAft>
              <a:buNone/>
            </a:pPr>
            <a:r>
              <a:rPr lang="es-419" sz="1350">
                <a:solidFill>
                  <a:srgbClr val="000000"/>
                </a:solidFill>
                <a:latin typeface="Courier New"/>
                <a:ea typeface="Courier New"/>
                <a:cs typeface="Courier New"/>
                <a:sym typeface="Courier New"/>
              </a:rPr>
              <a:t>from bs4 import BeautifulSoup</a:t>
            </a:r>
            <a:endParaRPr sz="1350">
              <a:solidFill>
                <a:srgbClr val="000000"/>
              </a:solidFill>
              <a:latin typeface="Courier New"/>
              <a:ea typeface="Courier New"/>
              <a:cs typeface="Courier New"/>
              <a:sym typeface="Courier New"/>
            </a:endParaRPr>
          </a:p>
          <a:p>
            <a:pPr indent="0" lvl="0" marL="0" rtl="0" algn="l">
              <a:spcBef>
                <a:spcPts val="1500"/>
              </a:spcBef>
              <a:spcAft>
                <a:spcPts val="0"/>
              </a:spcAft>
              <a:buNone/>
            </a:pPr>
            <a:r>
              <a:t/>
            </a:r>
            <a:endParaRPr sz="1350">
              <a:solidFill>
                <a:srgbClr val="000000"/>
              </a:solidFill>
              <a:latin typeface="Courier New"/>
              <a:ea typeface="Courier New"/>
              <a:cs typeface="Courier New"/>
              <a:sym typeface="Courier New"/>
            </a:endParaRPr>
          </a:p>
          <a:p>
            <a:pPr indent="0" lvl="0" marL="0" rtl="0" algn="l">
              <a:spcBef>
                <a:spcPts val="15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Ejemplo</a:t>
            </a:r>
            <a:endParaRPr/>
          </a:p>
        </p:txBody>
      </p:sp>
      <p:sp>
        <p:nvSpPr>
          <p:cNvPr id="131" name="Google Shape;131;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50800" marR="50800" rtl="0" algn="l">
              <a:spcBef>
                <a:spcPts val="0"/>
              </a:spcBef>
              <a:spcAft>
                <a:spcPts val="0"/>
              </a:spcAft>
              <a:buNone/>
            </a:pPr>
            <a:r>
              <a:rPr lang="es-419" sz="1350">
                <a:solidFill>
                  <a:srgbClr val="000000"/>
                </a:solidFill>
                <a:latin typeface="Courier New"/>
                <a:ea typeface="Courier New"/>
                <a:cs typeface="Courier New"/>
                <a:sym typeface="Courier New"/>
              </a:rPr>
              <a:t>from urllib.request import urlopen</a:t>
            </a:r>
            <a:endParaRPr sz="135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rPr lang="es-419" sz="1350">
                <a:solidFill>
                  <a:srgbClr val="000000"/>
                </a:solidFill>
                <a:latin typeface="Courier New"/>
                <a:ea typeface="Courier New"/>
                <a:cs typeface="Courier New"/>
                <a:sym typeface="Courier New"/>
              </a:rPr>
              <a:t> </a:t>
            </a:r>
            <a:endParaRPr sz="135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rPr lang="es-419" sz="1350">
                <a:solidFill>
                  <a:srgbClr val="000000"/>
                </a:solidFill>
                <a:latin typeface="Courier New"/>
                <a:ea typeface="Courier New"/>
                <a:cs typeface="Courier New"/>
                <a:sym typeface="Courier New"/>
              </a:rPr>
              <a:t>from bs4 import BeautifulSoup</a:t>
            </a:r>
            <a:endParaRPr sz="135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rPr lang="es-419" sz="1350">
                <a:solidFill>
                  <a:srgbClr val="000000"/>
                </a:solidFill>
                <a:latin typeface="Courier New"/>
                <a:ea typeface="Courier New"/>
                <a:cs typeface="Courier New"/>
                <a:sym typeface="Courier New"/>
              </a:rPr>
              <a:t> </a:t>
            </a:r>
            <a:endParaRPr sz="135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rPr lang="es-419" sz="1350">
                <a:solidFill>
                  <a:srgbClr val="000000"/>
                </a:solidFill>
                <a:latin typeface="Courier New"/>
                <a:ea typeface="Courier New"/>
                <a:cs typeface="Courier New"/>
                <a:sym typeface="Courier New"/>
              </a:rPr>
              <a:t>html = urlopen("https://www.python.org/")</a:t>
            </a:r>
            <a:endParaRPr sz="135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rPr lang="es-419" sz="1350">
                <a:solidFill>
                  <a:srgbClr val="000000"/>
                </a:solidFill>
                <a:latin typeface="Courier New"/>
                <a:ea typeface="Courier New"/>
                <a:cs typeface="Courier New"/>
                <a:sym typeface="Courier New"/>
              </a:rPr>
              <a:t> </a:t>
            </a:r>
            <a:endParaRPr sz="135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rPr lang="es-419" sz="1350">
                <a:solidFill>
                  <a:srgbClr val="000000"/>
                </a:solidFill>
                <a:latin typeface="Courier New"/>
                <a:ea typeface="Courier New"/>
                <a:cs typeface="Courier New"/>
                <a:sym typeface="Courier New"/>
              </a:rPr>
              <a:t>res = BeautifulSoup(html.read(),"html5lib");</a:t>
            </a:r>
            <a:endParaRPr sz="135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rPr lang="es-419" sz="1350">
                <a:solidFill>
                  <a:srgbClr val="000000"/>
                </a:solidFill>
                <a:latin typeface="Courier New"/>
                <a:ea typeface="Courier New"/>
                <a:cs typeface="Courier New"/>
                <a:sym typeface="Courier New"/>
              </a:rPr>
              <a:t> </a:t>
            </a:r>
            <a:endParaRPr sz="135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rPr lang="es-419" sz="1350">
                <a:solidFill>
                  <a:srgbClr val="000000"/>
                </a:solidFill>
                <a:latin typeface="Courier New"/>
                <a:ea typeface="Courier New"/>
                <a:cs typeface="Courier New"/>
                <a:sym typeface="Courier New"/>
              </a:rPr>
              <a:t>print(res.title)</a:t>
            </a:r>
            <a:endParaRPr sz="1350">
              <a:solidFill>
                <a:srgbClr val="000000"/>
              </a:solidFill>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Descripción</a:t>
            </a:r>
            <a:r>
              <a:rPr lang="es-419"/>
              <a:t> del Ejemplo</a:t>
            </a:r>
            <a:endParaRPr/>
          </a:p>
        </p:txBody>
      </p:sp>
      <p:sp>
        <p:nvSpPr>
          <p:cNvPr id="137" name="Google Shape;137;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1350">
                <a:solidFill>
                  <a:srgbClr val="000000"/>
                </a:solidFill>
                <a:latin typeface="Arial"/>
                <a:ea typeface="Arial"/>
                <a:cs typeface="Arial"/>
                <a:sym typeface="Arial"/>
              </a:rPr>
              <a:t>Usamos la librería </a:t>
            </a:r>
            <a:r>
              <a:rPr lang="es-419" sz="1150">
                <a:solidFill>
                  <a:srgbClr val="000000"/>
                </a:solidFill>
                <a:latin typeface="Courier New"/>
                <a:ea typeface="Courier New"/>
                <a:cs typeface="Courier New"/>
                <a:sym typeface="Courier New"/>
              </a:rPr>
              <a:t>urlopen</a:t>
            </a:r>
            <a:r>
              <a:rPr b="1" lang="es-419" sz="1350">
                <a:solidFill>
                  <a:srgbClr val="000000"/>
                </a:solidFill>
                <a:latin typeface="Arial"/>
                <a:ea typeface="Arial"/>
                <a:cs typeface="Arial"/>
                <a:sym typeface="Arial"/>
              </a:rPr>
              <a:t> para conectarnos con la página web que queremos analizar, luego leemos el HTML devuelto usando el método </a:t>
            </a:r>
            <a:r>
              <a:rPr lang="es-419" sz="1150">
                <a:solidFill>
                  <a:srgbClr val="000000"/>
                </a:solidFill>
                <a:latin typeface="Courier New"/>
                <a:ea typeface="Courier New"/>
                <a:cs typeface="Courier New"/>
                <a:sym typeface="Courier New"/>
              </a:rPr>
              <a:t>html.read()</a:t>
            </a:r>
            <a:r>
              <a:rPr b="1" lang="es-419" sz="1350">
                <a:solidFill>
                  <a:srgbClr val="000000"/>
                </a:solidFill>
                <a:latin typeface="Arial"/>
                <a:ea typeface="Arial"/>
                <a:cs typeface="Arial"/>
                <a:sym typeface="Arial"/>
              </a:rPr>
              <a:t>.</a:t>
            </a:r>
            <a:endParaRPr b="1" sz="1350">
              <a:solidFill>
                <a:srgbClr val="000000"/>
              </a:solidFill>
              <a:latin typeface="Arial"/>
              <a:ea typeface="Arial"/>
              <a:cs typeface="Arial"/>
              <a:sym typeface="Arial"/>
            </a:endParaRPr>
          </a:p>
          <a:p>
            <a:pPr indent="0" lvl="0" marL="0" rtl="0" algn="l">
              <a:spcBef>
                <a:spcPts val="1500"/>
              </a:spcBef>
              <a:spcAft>
                <a:spcPts val="0"/>
              </a:spcAft>
              <a:buNone/>
            </a:pPr>
            <a:r>
              <a:rPr b="1" lang="es-419" sz="1350">
                <a:solidFill>
                  <a:srgbClr val="000000"/>
                </a:solidFill>
                <a:latin typeface="Arial"/>
                <a:ea typeface="Arial"/>
                <a:cs typeface="Arial"/>
                <a:sym typeface="Arial"/>
              </a:rPr>
              <a:t>El HTML devuelto es transformado en un objeto Beautiful Soup que tiene una estructura jerárquica.</a:t>
            </a:r>
            <a:endParaRPr b="1" sz="1350">
              <a:solidFill>
                <a:srgbClr val="000000"/>
              </a:solidFill>
              <a:latin typeface="Arial"/>
              <a:ea typeface="Arial"/>
              <a:cs typeface="Arial"/>
              <a:sym typeface="Arial"/>
            </a:endParaRPr>
          </a:p>
          <a:p>
            <a:pPr indent="0" lvl="0" marL="0" rtl="0" algn="l">
              <a:spcBef>
                <a:spcPts val="1500"/>
              </a:spcBef>
              <a:spcAft>
                <a:spcPts val="0"/>
              </a:spcAft>
              <a:buNone/>
            </a:pPr>
            <a:r>
              <a:rPr b="1" lang="es-419" sz="1350">
                <a:solidFill>
                  <a:srgbClr val="000000"/>
                </a:solidFill>
                <a:latin typeface="Arial"/>
                <a:ea typeface="Arial"/>
                <a:cs typeface="Arial"/>
                <a:sym typeface="Arial"/>
              </a:rPr>
              <a:t>Eso significa que si necesitas extraer cualquier elemento HTML, solamente necesitas conocer las etiquetas que lo rodean, como veremos más adelante.</a:t>
            </a:r>
            <a:endParaRPr b="1" sz="1350">
              <a:solidFill>
                <a:srgbClr val="000000"/>
              </a:solidFill>
              <a:latin typeface="Arial"/>
              <a:ea typeface="Arial"/>
              <a:cs typeface="Arial"/>
              <a:sym typeface="Arial"/>
            </a:endParaRPr>
          </a:p>
          <a:p>
            <a:pPr indent="0" lvl="0" marL="0" rtl="0" algn="l">
              <a:spcBef>
                <a:spcPts val="15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Ejemplo de </a:t>
            </a:r>
            <a:r>
              <a:rPr lang="es-419"/>
              <a:t>excepción</a:t>
            </a:r>
            <a:endParaRPr/>
          </a:p>
        </p:txBody>
      </p:sp>
      <p:sp>
        <p:nvSpPr>
          <p:cNvPr id="143" name="Google Shape;143;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50800" marR="50800" rtl="0" algn="l">
              <a:spcBef>
                <a:spcPts val="0"/>
              </a:spcBef>
              <a:spcAft>
                <a:spcPts val="0"/>
              </a:spcAft>
              <a:buNone/>
            </a:pPr>
            <a:r>
              <a:rPr lang="es-419" sz="1100">
                <a:solidFill>
                  <a:srgbClr val="000000"/>
                </a:solidFill>
                <a:latin typeface="Courier New"/>
                <a:ea typeface="Courier New"/>
                <a:cs typeface="Courier New"/>
                <a:sym typeface="Courier New"/>
              </a:rPr>
              <a:t>from urllib.request import urlopen</a:t>
            </a:r>
            <a:endParaRPr sz="110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rPr lang="es-419" sz="1100">
                <a:solidFill>
                  <a:srgbClr val="000000"/>
                </a:solidFill>
                <a:latin typeface="Courier New"/>
                <a:ea typeface="Courier New"/>
                <a:cs typeface="Courier New"/>
                <a:sym typeface="Courier New"/>
              </a:rPr>
              <a:t>from urllib.error import HTTPError </a:t>
            </a:r>
            <a:endParaRPr sz="110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rPr lang="es-419" sz="1100">
                <a:solidFill>
                  <a:srgbClr val="000000"/>
                </a:solidFill>
                <a:latin typeface="Courier New"/>
                <a:ea typeface="Courier New"/>
                <a:cs typeface="Courier New"/>
                <a:sym typeface="Courier New"/>
              </a:rPr>
              <a:t>from urllib.error import URLError</a:t>
            </a:r>
            <a:endParaRPr sz="110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rPr lang="es-419" sz="1100">
                <a:solidFill>
                  <a:srgbClr val="000000"/>
                </a:solidFill>
                <a:latin typeface="Courier New"/>
                <a:ea typeface="Courier New"/>
                <a:cs typeface="Courier New"/>
                <a:sym typeface="Courier New"/>
              </a:rPr>
              <a:t>from bs4 import BeautifulSoup</a:t>
            </a:r>
            <a:endParaRPr sz="110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rPr lang="es-419" sz="1100">
                <a:solidFill>
                  <a:srgbClr val="000000"/>
                </a:solidFill>
                <a:latin typeface="Courier New"/>
                <a:ea typeface="Courier New"/>
                <a:cs typeface="Courier New"/>
                <a:sym typeface="Courier New"/>
              </a:rPr>
              <a:t>try:</a:t>
            </a:r>
            <a:endParaRPr sz="110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rPr lang="es-419" sz="1100">
                <a:solidFill>
                  <a:srgbClr val="000000"/>
                </a:solidFill>
                <a:latin typeface="Courier New"/>
                <a:ea typeface="Courier New"/>
                <a:cs typeface="Courier New"/>
                <a:sym typeface="Courier New"/>
              </a:rPr>
              <a:t>    html = urlopen("https://www.python.org/")</a:t>
            </a:r>
            <a:endParaRPr sz="110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rPr lang="es-419" sz="1100">
                <a:solidFill>
                  <a:srgbClr val="000000"/>
                </a:solidFill>
                <a:latin typeface="Courier New"/>
                <a:ea typeface="Courier New"/>
                <a:cs typeface="Courier New"/>
                <a:sym typeface="Courier New"/>
              </a:rPr>
              <a:t>except HTTPError as e:</a:t>
            </a:r>
            <a:endParaRPr sz="110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rPr lang="es-419" sz="1100">
                <a:solidFill>
                  <a:srgbClr val="000000"/>
                </a:solidFill>
                <a:latin typeface="Courier New"/>
                <a:ea typeface="Courier New"/>
                <a:cs typeface="Courier New"/>
                <a:sym typeface="Courier New"/>
              </a:rPr>
              <a:t>    print(e)</a:t>
            </a:r>
            <a:endParaRPr sz="110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rPr lang="es-419" sz="1100">
                <a:solidFill>
                  <a:srgbClr val="000000"/>
                </a:solidFill>
                <a:latin typeface="Courier New"/>
                <a:ea typeface="Courier New"/>
                <a:cs typeface="Courier New"/>
                <a:sym typeface="Courier New"/>
              </a:rPr>
              <a:t>except URLError:</a:t>
            </a:r>
            <a:endParaRPr sz="110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rPr lang="es-419" sz="1100">
                <a:solidFill>
                  <a:srgbClr val="000000"/>
                </a:solidFill>
                <a:latin typeface="Courier New"/>
                <a:ea typeface="Courier New"/>
                <a:cs typeface="Courier New"/>
                <a:sym typeface="Courier New"/>
              </a:rPr>
              <a:t>    print("Server down or incorrect domain")</a:t>
            </a:r>
            <a:endParaRPr sz="110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rPr lang="es-419" sz="1100">
                <a:solidFill>
                  <a:srgbClr val="000000"/>
                </a:solidFill>
                <a:latin typeface="Courier New"/>
                <a:ea typeface="Courier New"/>
                <a:cs typeface="Courier New"/>
                <a:sym typeface="Courier New"/>
              </a:rPr>
              <a:t>else:</a:t>
            </a:r>
            <a:endParaRPr sz="110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rPr lang="es-419" sz="1100">
                <a:solidFill>
                  <a:srgbClr val="000000"/>
                </a:solidFill>
                <a:latin typeface="Courier New"/>
                <a:ea typeface="Courier New"/>
                <a:cs typeface="Courier New"/>
                <a:sym typeface="Courier New"/>
              </a:rPr>
              <a:t>    res = BeautifulSoup(html.read(),"html5lib")</a:t>
            </a:r>
            <a:endParaRPr sz="110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rPr lang="es-419" sz="1100">
                <a:solidFill>
                  <a:srgbClr val="000000"/>
                </a:solidFill>
                <a:latin typeface="Courier New"/>
                <a:ea typeface="Courier New"/>
                <a:cs typeface="Courier New"/>
                <a:sym typeface="Courier New"/>
              </a:rPr>
              <a:t>    print(res.titles)</a:t>
            </a:r>
            <a:endParaRPr sz="1100">
              <a:solidFill>
                <a:srgbClr val="000000"/>
              </a:solidFill>
              <a:latin typeface="Courier New"/>
              <a:ea typeface="Courier New"/>
              <a:cs typeface="Courier New"/>
              <a:sym typeface="Courier New"/>
            </a:endParaRPr>
          </a:p>
          <a:p>
            <a:pPr indent="0" lvl="0" marL="0" rtl="0" algn="l">
              <a:spcBef>
                <a:spcPts val="0"/>
              </a:spcBef>
              <a:spcAft>
                <a:spcPts val="1600"/>
              </a:spcAft>
              <a:buNone/>
            </a:pPr>
            <a:r>
              <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7"/>
          <p:cNvSpPr txBox="1"/>
          <p:nvPr>
            <p:ph idx="1" type="body"/>
          </p:nvPr>
        </p:nvSpPr>
        <p:spPr>
          <a:xfrm>
            <a:off x="311700" y="213475"/>
            <a:ext cx="8520600" cy="4355700"/>
          </a:xfrm>
          <a:prstGeom prst="rect">
            <a:avLst/>
          </a:prstGeom>
        </p:spPr>
        <p:txBody>
          <a:bodyPr anchorCtr="0" anchor="t" bIns="91425" lIns="91425" spcFirstLastPara="1" rIns="91425" wrap="square" tIns="91425">
            <a:noAutofit/>
          </a:bodyPr>
          <a:lstStyle/>
          <a:p>
            <a:pPr indent="0" lvl="0" marL="50800" marR="50800" rtl="0" algn="l">
              <a:spcBef>
                <a:spcPts val="0"/>
              </a:spcBef>
              <a:spcAft>
                <a:spcPts val="0"/>
              </a:spcAft>
              <a:buNone/>
            </a:pPr>
            <a:r>
              <a:rPr lang="es-419" sz="1200">
                <a:solidFill>
                  <a:srgbClr val="000000"/>
                </a:solidFill>
                <a:latin typeface="Courier New"/>
                <a:ea typeface="Courier New"/>
                <a:cs typeface="Courier New"/>
                <a:sym typeface="Courier New"/>
              </a:rPr>
              <a:t>from urllib.request import urlopen</a:t>
            </a:r>
            <a:endParaRPr sz="120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rPr lang="es-419" sz="1200">
                <a:solidFill>
                  <a:srgbClr val="000000"/>
                </a:solidFill>
                <a:latin typeface="Courier New"/>
                <a:ea typeface="Courier New"/>
                <a:cs typeface="Courier New"/>
                <a:sym typeface="Courier New"/>
              </a:rPr>
              <a:t>from urllib.error import HTTPError </a:t>
            </a:r>
            <a:endParaRPr sz="120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rPr lang="es-419" sz="1200">
                <a:solidFill>
                  <a:srgbClr val="000000"/>
                </a:solidFill>
                <a:latin typeface="Courier New"/>
                <a:ea typeface="Courier New"/>
                <a:cs typeface="Courier New"/>
                <a:sym typeface="Courier New"/>
              </a:rPr>
              <a:t>from urllib.error import URLError</a:t>
            </a:r>
            <a:endParaRPr sz="120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rPr lang="es-419" sz="1200">
                <a:solidFill>
                  <a:srgbClr val="000000"/>
                </a:solidFill>
                <a:latin typeface="Courier New"/>
                <a:ea typeface="Courier New"/>
                <a:cs typeface="Courier New"/>
                <a:sym typeface="Courier New"/>
              </a:rPr>
              <a:t>from bs4 import BeautifulSoup</a:t>
            </a:r>
            <a:endParaRPr sz="120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rPr lang="es-419" sz="1200">
                <a:solidFill>
                  <a:srgbClr val="000000"/>
                </a:solidFill>
                <a:latin typeface="Courier New"/>
                <a:ea typeface="Courier New"/>
                <a:cs typeface="Courier New"/>
                <a:sym typeface="Courier New"/>
              </a:rPr>
              <a:t>try:</a:t>
            </a:r>
            <a:endParaRPr sz="120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rPr lang="es-419" sz="1200">
                <a:solidFill>
                  <a:srgbClr val="000000"/>
                </a:solidFill>
                <a:latin typeface="Courier New"/>
                <a:ea typeface="Courier New"/>
                <a:cs typeface="Courier New"/>
                <a:sym typeface="Courier New"/>
              </a:rPr>
              <a:t>    html = urlopen("https://www.python.org/")</a:t>
            </a:r>
            <a:endParaRPr sz="120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rPr lang="es-419" sz="1200">
                <a:solidFill>
                  <a:srgbClr val="000000"/>
                </a:solidFill>
                <a:latin typeface="Courier New"/>
                <a:ea typeface="Courier New"/>
                <a:cs typeface="Courier New"/>
                <a:sym typeface="Courier New"/>
              </a:rPr>
              <a:t>except HTTPError as e:</a:t>
            </a:r>
            <a:endParaRPr sz="120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rPr lang="es-419" sz="1200">
                <a:solidFill>
                  <a:srgbClr val="000000"/>
                </a:solidFill>
                <a:latin typeface="Courier New"/>
                <a:ea typeface="Courier New"/>
                <a:cs typeface="Courier New"/>
                <a:sym typeface="Courier New"/>
              </a:rPr>
              <a:t>    print(e)</a:t>
            </a:r>
            <a:endParaRPr sz="120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rPr lang="es-419" sz="1200">
                <a:solidFill>
                  <a:srgbClr val="000000"/>
                </a:solidFill>
                <a:latin typeface="Courier New"/>
                <a:ea typeface="Courier New"/>
                <a:cs typeface="Courier New"/>
                <a:sym typeface="Courier New"/>
              </a:rPr>
              <a:t>except URLError:</a:t>
            </a:r>
            <a:endParaRPr sz="120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rPr lang="es-419" sz="1200">
                <a:solidFill>
                  <a:srgbClr val="000000"/>
                </a:solidFill>
                <a:latin typeface="Courier New"/>
                <a:ea typeface="Courier New"/>
                <a:cs typeface="Courier New"/>
                <a:sym typeface="Courier New"/>
              </a:rPr>
              <a:t>    print("Server down or incorrect domain")</a:t>
            </a:r>
            <a:endParaRPr sz="120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rPr lang="es-419" sz="1200">
                <a:solidFill>
                  <a:srgbClr val="000000"/>
                </a:solidFill>
                <a:latin typeface="Courier New"/>
                <a:ea typeface="Courier New"/>
                <a:cs typeface="Courier New"/>
                <a:sym typeface="Courier New"/>
              </a:rPr>
              <a:t>else:</a:t>
            </a:r>
            <a:endParaRPr sz="120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rPr lang="es-419" sz="1200">
                <a:solidFill>
                  <a:srgbClr val="000000"/>
                </a:solidFill>
                <a:latin typeface="Courier New"/>
                <a:ea typeface="Courier New"/>
                <a:cs typeface="Courier New"/>
                <a:sym typeface="Courier New"/>
              </a:rPr>
              <a:t>    res = BeautifulSoup(html.read(),"html5lib")</a:t>
            </a:r>
            <a:endParaRPr sz="120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rPr lang="es-419" sz="1200">
                <a:solidFill>
                  <a:srgbClr val="000000"/>
                </a:solidFill>
                <a:latin typeface="Courier New"/>
                <a:ea typeface="Courier New"/>
                <a:cs typeface="Courier New"/>
                <a:sym typeface="Courier New"/>
              </a:rPr>
              <a:t>    if res.title is None:</a:t>
            </a:r>
            <a:endParaRPr sz="120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rPr lang="es-419" sz="1200">
                <a:solidFill>
                  <a:srgbClr val="000000"/>
                </a:solidFill>
                <a:latin typeface="Courier New"/>
                <a:ea typeface="Courier New"/>
                <a:cs typeface="Courier New"/>
                <a:sym typeface="Courier New"/>
              </a:rPr>
              <a:t>        print("Tag not found")</a:t>
            </a:r>
            <a:endParaRPr sz="120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rPr lang="es-419" sz="1200">
                <a:solidFill>
                  <a:srgbClr val="000000"/>
                </a:solidFill>
                <a:latin typeface="Courier New"/>
                <a:ea typeface="Courier New"/>
                <a:cs typeface="Courier New"/>
                <a:sym typeface="Courier New"/>
              </a:rPr>
              <a:t>    else:</a:t>
            </a:r>
            <a:endParaRPr sz="120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rPr lang="es-419" sz="1200">
                <a:solidFill>
                  <a:srgbClr val="000000"/>
                </a:solidFill>
                <a:latin typeface="Courier New"/>
                <a:ea typeface="Courier New"/>
                <a:cs typeface="Courier New"/>
                <a:sym typeface="Courier New"/>
              </a:rPr>
              <a:t>        print(res.title)</a:t>
            </a:r>
            <a:endParaRPr sz="1200">
              <a:solidFill>
                <a:srgbClr val="000000"/>
              </a:solidFill>
              <a:latin typeface="Courier New"/>
              <a:ea typeface="Courier New"/>
              <a:cs typeface="Courier New"/>
              <a:sym typeface="Courier New"/>
            </a:endParaRPr>
          </a:p>
          <a:p>
            <a:pPr indent="0" lvl="0" marL="0" rtl="0" algn="l">
              <a:spcBef>
                <a:spcPts val="0"/>
              </a:spcBef>
              <a:spcAft>
                <a:spcPts val="1600"/>
              </a:spcAft>
              <a:buNone/>
            </a:pPr>
            <a:r>
              <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8"/>
          <p:cNvSpPr txBox="1"/>
          <p:nvPr>
            <p:ph idx="1" type="body"/>
          </p:nvPr>
        </p:nvSpPr>
        <p:spPr>
          <a:xfrm>
            <a:off x="311700" y="294775"/>
            <a:ext cx="8520600" cy="4274400"/>
          </a:xfrm>
          <a:prstGeom prst="rect">
            <a:avLst/>
          </a:prstGeom>
        </p:spPr>
        <p:txBody>
          <a:bodyPr anchorCtr="0" anchor="t" bIns="91425" lIns="91425" spcFirstLastPara="1" rIns="91425" wrap="square" tIns="91425">
            <a:noAutofit/>
          </a:bodyPr>
          <a:lstStyle/>
          <a:p>
            <a:pPr indent="0" lvl="0" marL="50800" marR="50800" rtl="0" algn="l">
              <a:spcBef>
                <a:spcPts val="0"/>
              </a:spcBef>
              <a:spcAft>
                <a:spcPts val="0"/>
              </a:spcAft>
              <a:buNone/>
            </a:pPr>
            <a:r>
              <a:rPr lang="es-419" sz="1350">
                <a:solidFill>
                  <a:srgbClr val="000000"/>
                </a:solidFill>
                <a:latin typeface="Courier New"/>
                <a:ea typeface="Courier New"/>
                <a:cs typeface="Courier New"/>
                <a:sym typeface="Courier New"/>
              </a:rPr>
              <a:t>else:</a:t>
            </a:r>
            <a:endParaRPr sz="135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rPr lang="es-419" sz="1350">
                <a:solidFill>
                  <a:srgbClr val="000000"/>
                </a:solidFill>
                <a:latin typeface="Courier New"/>
                <a:ea typeface="Courier New"/>
                <a:cs typeface="Courier New"/>
                <a:sym typeface="Courier New"/>
              </a:rPr>
              <a:t> </a:t>
            </a:r>
            <a:endParaRPr sz="135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rPr lang="es-419" sz="1350">
                <a:solidFill>
                  <a:srgbClr val="000000"/>
                </a:solidFill>
                <a:latin typeface="Courier New"/>
                <a:ea typeface="Courier New"/>
                <a:cs typeface="Courier New"/>
                <a:sym typeface="Courier New"/>
              </a:rPr>
              <a:t>    res = BeautifulSoup(html.read(),"html5lib")</a:t>
            </a:r>
            <a:endParaRPr sz="135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rPr lang="es-419" sz="1350">
                <a:solidFill>
                  <a:srgbClr val="000000"/>
                </a:solidFill>
                <a:latin typeface="Courier New"/>
                <a:ea typeface="Courier New"/>
                <a:cs typeface="Courier New"/>
                <a:sym typeface="Courier New"/>
              </a:rPr>
              <a:t> </a:t>
            </a:r>
            <a:endParaRPr sz="135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rPr lang="es-419" sz="1350">
                <a:solidFill>
                  <a:srgbClr val="000000"/>
                </a:solidFill>
                <a:latin typeface="Courier New"/>
                <a:ea typeface="Courier New"/>
                <a:cs typeface="Courier New"/>
                <a:sym typeface="Courier New"/>
              </a:rPr>
              <a:t>    tags = res.findAll("h2", {"class": "widget-title"})</a:t>
            </a:r>
            <a:endParaRPr sz="135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rPr lang="es-419" sz="1350">
                <a:solidFill>
                  <a:srgbClr val="000000"/>
                </a:solidFill>
                <a:latin typeface="Courier New"/>
                <a:ea typeface="Courier New"/>
                <a:cs typeface="Courier New"/>
                <a:sym typeface="Courier New"/>
              </a:rPr>
              <a:t> </a:t>
            </a:r>
            <a:endParaRPr sz="135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rPr lang="es-419" sz="1350">
                <a:solidFill>
                  <a:srgbClr val="000000"/>
                </a:solidFill>
                <a:latin typeface="Courier New"/>
                <a:ea typeface="Courier New"/>
                <a:cs typeface="Courier New"/>
                <a:sym typeface="Courier New"/>
              </a:rPr>
              <a:t>    for tag in tags:</a:t>
            </a:r>
            <a:endParaRPr sz="135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rPr lang="es-419" sz="1350">
                <a:solidFill>
                  <a:srgbClr val="000000"/>
                </a:solidFill>
                <a:latin typeface="Courier New"/>
                <a:ea typeface="Courier New"/>
                <a:cs typeface="Courier New"/>
                <a:sym typeface="Courier New"/>
              </a:rPr>
              <a:t> </a:t>
            </a:r>
            <a:endParaRPr sz="135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rPr lang="es-419" sz="1350">
                <a:solidFill>
                  <a:srgbClr val="000000"/>
                </a:solidFill>
                <a:latin typeface="Courier New"/>
                <a:ea typeface="Courier New"/>
                <a:cs typeface="Courier New"/>
                <a:sym typeface="Courier New"/>
              </a:rPr>
              <a:t>        print(tag.getText())</a:t>
            </a:r>
            <a:endParaRPr sz="1350">
              <a:solidFill>
                <a:srgbClr val="000000"/>
              </a:solidFill>
              <a:latin typeface="Courier New"/>
              <a:ea typeface="Courier New"/>
              <a:cs typeface="Courier New"/>
              <a:sym typeface="Courier New"/>
            </a:endParaRPr>
          </a:p>
          <a:p>
            <a:pPr indent="0" lvl="0" marL="50800" marR="50800" rtl="0" algn="l">
              <a:spcBef>
                <a:spcPts val="0"/>
              </a:spcBef>
              <a:spcAft>
                <a:spcPts val="0"/>
              </a:spcAft>
              <a:buNone/>
            </a:pPr>
            <a:r>
              <a:t/>
            </a:r>
            <a:endParaRPr sz="1350">
              <a:solidFill>
                <a:srgbClr val="000000"/>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HTTP/2</a:t>
            </a:r>
            <a:endParaRPr/>
          </a:p>
        </p:txBody>
      </p:sp>
      <p:sp>
        <p:nvSpPr>
          <p:cNvPr id="159" name="Google Shape;159;p29"/>
          <p:cNvSpPr txBox="1"/>
          <p:nvPr>
            <p:ph idx="1" type="body"/>
          </p:nvPr>
        </p:nvSpPr>
        <p:spPr>
          <a:xfrm>
            <a:off x="230375" y="986925"/>
            <a:ext cx="8520600" cy="396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450">
                <a:solidFill>
                  <a:srgbClr val="222222"/>
                </a:solidFill>
                <a:latin typeface="Times New Roman"/>
                <a:ea typeface="Times New Roman"/>
                <a:cs typeface="Times New Roman"/>
                <a:sym typeface="Times New Roman"/>
              </a:rPr>
              <a:t>Tiene otras mejoras para los desarrolladores y hace innecesarias algunas de las optimizaciones que se realizaban con HTTP 1.1, como:</a:t>
            </a:r>
            <a:endParaRPr sz="1450">
              <a:solidFill>
                <a:srgbClr val="222222"/>
              </a:solidFill>
              <a:latin typeface="Times New Roman"/>
              <a:ea typeface="Times New Roman"/>
              <a:cs typeface="Times New Roman"/>
              <a:sym typeface="Times New Roman"/>
            </a:endParaRPr>
          </a:p>
          <a:p>
            <a:pPr indent="-320675" lvl="0" marL="457200" rtl="0" algn="l">
              <a:spcBef>
                <a:spcPts val="0"/>
              </a:spcBef>
              <a:spcAft>
                <a:spcPts val="0"/>
              </a:spcAft>
              <a:buClr>
                <a:srgbClr val="222222"/>
              </a:buClr>
              <a:buSzPts val="1450"/>
              <a:buFont typeface="Times New Roman"/>
              <a:buChar char="●"/>
            </a:pPr>
            <a:r>
              <a:rPr lang="es-419" sz="1450">
                <a:solidFill>
                  <a:srgbClr val="222222"/>
                </a:solidFill>
                <a:latin typeface="Times New Roman"/>
                <a:ea typeface="Times New Roman"/>
                <a:cs typeface="Times New Roman"/>
                <a:sym typeface="Times New Roman"/>
              </a:rPr>
              <a:t>Ya no es necesario concatenar ficheros eliminado el problema </a:t>
            </a:r>
            <a:r>
              <a:rPr i="1" lang="es-419" sz="1450">
                <a:solidFill>
                  <a:srgbClr val="222222"/>
                </a:solidFill>
                <a:latin typeface="Times New Roman"/>
                <a:ea typeface="Times New Roman"/>
                <a:cs typeface="Times New Roman"/>
                <a:sym typeface="Times New Roman"/>
              </a:rPr>
              <a:t>head-of-line blocking</a:t>
            </a:r>
            <a:r>
              <a:rPr lang="es-419" sz="1450">
                <a:solidFill>
                  <a:srgbClr val="222222"/>
                </a:solidFill>
                <a:latin typeface="Times New Roman"/>
                <a:ea typeface="Times New Roman"/>
                <a:cs typeface="Times New Roman"/>
                <a:sym typeface="Times New Roman"/>
              </a:rPr>
              <a:t> y pudiendo transmitir varios ficheros simultáneamente.</a:t>
            </a:r>
            <a:endParaRPr sz="1450">
              <a:solidFill>
                <a:srgbClr val="222222"/>
              </a:solidFill>
              <a:latin typeface="Times New Roman"/>
              <a:ea typeface="Times New Roman"/>
              <a:cs typeface="Times New Roman"/>
              <a:sym typeface="Times New Roman"/>
            </a:endParaRPr>
          </a:p>
          <a:p>
            <a:pPr indent="-320675" lvl="0" marL="457200" rtl="0" algn="l">
              <a:spcBef>
                <a:spcPts val="0"/>
              </a:spcBef>
              <a:spcAft>
                <a:spcPts val="0"/>
              </a:spcAft>
              <a:buClr>
                <a:srgbClr val="222222"/>
              </a:buClr>
              <a:buSzPts val="1450"/>
              <a:buFont typeface="Times New Roman"/>
              <a:buChar char="●"/>
            </a:pPr>
            <a:r>
              <a:rPr lang="es-419" sz="1450">
                <a:solidFill>
                  <a:srgbClr val="222222"/>
                </a:solidFill>
                <a:latin typeface="Times New Roman"/>
                <a:ea typeface="Times New Roman"/>
                <a:cs typeface="Times New Roman"/>
                <a:sym typeface="Times New Roman"/>
              </a:rPr>
              <a:t>Ya no es necesario incluir el contenido de estilos, imágenes y JavaScript junto con el HTML para evitar conexiones TCP adicionales, igual que en la concatenación de ficheros.</a:t>
            </a:r>
            <a:endParaRPr sz="1450">
              <a:solidFill>
                <a:srgbClr val="222222"/>
              </a:solidFill>
              <a:latin typeface="Times New Roman"/>
              <a:ea typeface="Times New Roman"/>
              <a:cs typeface="Times New Roman"/>
              <a:sym typeface="Times New Roman"/>
            </a:endParaRPr>
          </a:p>
          <a:p>
            <a:pPr indent="-320675" lvl="0" marL="457200" rtl="0" algn="l">
              <a:spcBef>
                <a:spcPts val="0"/>
              </a:spcBef>
              <a:spcAft>
                <a:spcPts val="0"/>
              </a:spcAft>
              <a:buClr>
                <a:srgbClr val="222222"/>
              </a:buClr>
              <a:buSzPts val="1450"/>
              <a:buFont typeface="Times New Roman"/>
              <a:buChar char="●"/>
            </a:pPr>
            <a:r>
              <a:rPr lang="es-419" sz="1450">
                <a:solidFill>
                  <a:srgbClr val="222222"/>
                </a:solidFill>
                <a:latin typeface="Times New Roman"/>
                <a:ea typeface="Times New Roman"/>
                <a:cs typeface="Times New Roman"/>
                <a:sym typeface="Times New Roman"/>
              </a:rPr>
              <a:t>Ya no es necesario usar múltiples dominios para paralelizar la descarga.</a:t>
            </a:r>
            <a:endParaRPr sz="1450">
              <a:solidFill>
                <a:srgbClr val="222222"/>
              </a:solidFill>
              <a:latin typeface="Times New Roman"/>
              <a:ea typeface="Times New Roman"/>
              <a:cs typeface="Times New Roman"/>
              <a:sym typeface="Times New Roman"/>
            </a:endParaRPr>
          </a:p>
          <a:p>
            <a:pPr indent="0" lvl="0" marL="0" rtl="0" algn="l">
              <a:spcBef>
                <a:spcPts val="1200"/>
              </a:spcBef>
              <a:spcAft>
                <a:spcPts val="0"/>
              </a:spcAft>
              <a:buNone/>
            </a:pPr>
            <a:r>
              <a:rPr lang="es-419" sz="1450">
                <a:solidFill>
                  <a:srgbClr val="222222"/>
                </a:solidFill>
                <a:latin typeface="Times New Roman"/>
                <a:ea typeface="Times New Roman"/>
                <a:cs typeface="Times New Roman"/>
                <a:sym typeface="Times New Roman"/>
              </a:rPr>
              <a:t>Algunas prácticas de optimización siguen siendo utilizables:</a:t>
            </a:r>
            <a:endParaRPr sz="1450">
              <a:solidFill>
                <a:srgbClr val="222222"/>
              </a:solidFill>
              <a:latin typeface="Times New Roman"/>
              <a:ea typeface="Times New Roman"/>
              <a:cs typeface="Times New Roman"/>
              <a:sym typeface="Times New Roman"/>
            </a:endParaRPr>
          </a:p>
          <a:p>
            <a:pPr indent="-320675" lvl="0" marL="457200" rtl="0" algn="l">
              <a:spcBef>
                <a:spcPts val="0"/>
              </a:spcBef>
              <a:spcAft>
                <a:spcPts val="0"/>
              </a:spcAft>
              <a:buClr>
                <a:srgbClr val="222222"/>
              </a:buClr>
              <a:buSzPts val="1450"/>
              <a:buFont typeface="Times New Roman"/>
              <a:buChar char="●"/>
            </a:pPr>
            <a:r>
              <a:rPr lang="es-419" sz="1450">
                <a:solidFill>
                  <a:srgbClr val="222222"/>
                </a:solidFill>
                <a:latin typeface="Times New Roman"/>
                <a:ea typeface="Times New Roman"/>
                <a:cs typeface="Times New Roman"/>
                <a:sym typeface="Times New Roman"/>
              </a:rPr>
              <a:t>Reducir consultas </a:t>
            </a:r>
            <a:r>
              <a:rPr lang="es-419" sz="1450" u="sng">
                <a:solidFill>
                  <a:srgbClr val="222222"/>
                </a:solidFill>
                <a:latin typeface="Times New Roman"/>
                <a:ea typeface="Times New Roman"/>
                <a:cs typeface="Times New Roman"/>
                <a:sym typeface="Times New Roman"/>
              </a:rPr>
              <a:t>DNS</a:t>
            </a:r>
            <a:r>
              <a:rPr lang="es-419" sz="1450">
                <a:solidFill>
                  <a:srgbClr val="222222"/>
                </a:solidFill>
                <a:latin typeface="Times New Roman"/>
                <a:ea typeface="Times New Roman"/>
                <a:cs typeface="Times New Roman"/>
                <a:sym typeface="Times New Roman"/>
              </a:rPr>
              <a:t> por la latencia de envío de paquetes.</a:t>
            </a:r>
            <a:endParaRPr sz="1450">
              <a:solidFill>
                <a:srgbClr val="222222"/>
              </a:solidFill>
              <a:latin typeface="Times New Roman"/>
              <a:ea typeface="Times New Roman"/>
              <a:cs typeface="Times New Roman"/>
              <a:sym typeface="Times New Roman"/>
            </a:endParaRPr>
          </a:p>
          <a:p>
            <a:pPr indent="-320675" lvl="0" marL="457200" rtl="0" algn="l">
              <a:spcBef>
                <a:spcPts val="0"/>
              </a:spcBef>
              <a:spcAft>
                <a:spcPts val="0"/>
              </a:spcAft>
              <a:buClr>
                <a:srgbClr val="222222"/>
              </a:buClr>
              <a:buSzPts val="1450"/>
              <a:buFont typeface="Times New Roman"/>
              <a:buChar char="●"/>
            </a:pPr>
            <a:r>
              <a:rPr lang="es-419" sz="1450">
                <a:solidFill>
                  <a:srgbClr val="222222"/>
                </a:solidFill>
                <a:latin typeface="Times New Roman"/>
                <a:ea typeface="Times New Roman"/>
                <a:cs typeface="Times New Roman"/>
                <a:sym typeface="Times New Roman"/>
              </a:rPr>
              <a:t>Seguir usando redes de descarga de contenido o </a:t>
            </a:r>
            <a:r>
              <a:rPr lang="es-419" sz="1450" u="sng">
                <a:solidFill>
                  <a:srgbClr val="222222"/>
                </a:solidFill>
                <a:latin typeface="Times New Roman"/>
                <a:ea typeface="Times New Roman"/>
                <a:cs typeface="Times New Roman"/>
                <a:sym typeface="Times New Roman"/>
              </a:rPr>
              <a:t>CDN</a:t>
            </a:r>
            <a:r>
              <a:rPr lang="es-419" sz="1450">
                <a:solidFill>
                  <a:srgbClr val="222222"/>
                </a:solidFill>
                <a:latin typeface="Times New Roman"/>
                <a:ea typeface="Times New Roman"/>
                <a:cs typeface="Times New Roman"/>
                <a:sym typeface="Times New Roman"/>
              </a:rPr>
              <a:t>, cuanto más cercano esté el servidor del cliente menor será la latencia impuesta por las leyes físicas.</a:t>
            </a:r>
            <a:endParaRPr sz="1450">
              <a:solidFill>
                <a:srgbClr val="222222"/>
              </a:solidFill>
              <a:latin typeface="Times New Roman"/>
              <a:ea typeface="Times New Roman"/>
              <a:cs typeface="Times New Roman"/>
              <a:sym typeface="Times New Roman"/>
            </a:endParaRPr>
          </a:p>
          <a:p>
            <a:pPr indent="-320675" lvl="0" marL="457200" rtl="0" algn="l">
              <a:spcBef>
                <a:spcPts val="0"/>
              </a:spcBef>
              <a:spcAft>
                <a:spcPts val="0"/>
              </a:spcAft>
              <a:buClr>
                <a:srgbClr val="222222"/>
              </a:buClr>
              <a:buSzPts val="1450"/>
              <a:buFont typeface="Times New Roman"/>
              <a:buChar char="●"/>
            </a:pPr>
            <a:r>
              <a:rPr lang="es-419" sz="1450">
                <a:solidFill>
                  <a:srgbClr val="222222"/>
                </a:solidFill>
                <a:latin typeface="Times New Roman"/>
                <a:ea typeface="Times New Roman"/>
                <a:cs typeface="Times New Roman"/>
                <a:sym typeface="Times New Roman"/>
              </a:rPr>
              <a:t>Seguir usando la caché del cliente evitando retransmitir el recurso.</a:t>
            </a:r>
            <a:endParaRPr sz="1450">
              <a:solidFill>
                <a:srgbClr val="222222"/>
              </a:solidFill>
              <a:latin typeface="Times New Roman"/>
              <a:ea typeface="Times New Roman"/>
              <a:cs typeface="Times New Roman"/>
              <a:sym typeface="Times New Roman"/>
            </a:endParaRPr>
          </a:p>
          <a:p>
            <a:pPr indent="-320675" lvl="0" marL="457200" rtl="0" algn="l">
              <a:spcBef>
                <a:spcPts val="0"/>
              </a:spcBef>
              <a:spcAft>
                <a:spcPts val="0"/>
              </a:spcAft>
              <a:buClr>
                <a:srgbClr val="222222"/>
              </a:buClr>
              <a:buSzPts val="1450"/>
              <a:buFont typeface="Times New Roman"/>
              <a:buChar char="●"/>
            </a:pPr>
            <a:r>
              <a:rPr lang="es-419" sz="1450">
                <a:solidFill>
                  <a:srgbClr val="222222"/>
                </a:solidFill>
                <a:latin typeface="Times New Roman"/>
                <a:ea typeface="Times New Roman"/>
                <a:cs typeface="Times New Roman"/>
                <a:sym typeface="Times New Roman"/>
              </a:rPr>
              <a:t>Minimizar el contenido de los recursos, menor será las cantidad de datos a transmitir y procesar.</a:t>
            </a:r>
            <a:endParaRPr sz="1450">
              <a:solidFill>
                <a:srgbClr val="222222"/>
              </a:solidFill>
              <a:latin typeface="Times New Roman"/>
              <a:ea typeface="Times New Roman"/>
              <a:cs typeface="Times New Roman"/>
              <a:sym typeface="Times New Roman"/>
            </a:endParaRPr>
          </a:p>
          <a:p>
            <a:pPr indent="-320675" lvl="0" marL="457200" rtl="0" algn="l">
              <a:spcBef>
                <a:spcPts val="0"/>
              </a:spcBef>
              <a:spcAft>
                <a:spcPts val="0"/>
              </a:spcAft>
              <a:buClr>
                <a:srgbClr val="222222"/>
              </a:buClr>
              <a:buSzPts val="1450"/>
              <a:buFont typeface="Times New Roman"/>
              <a:buChar char="●"/>
            </a:pPr>
            <a:r>
              <a:rPr lang="es-419" sz="1450">
                <a:solidFill>
                  <a:srgbClr val="222222"/>
                </a:solidFill>
                <a:latin typeface="Times New Roman"/>
                <a:ea typeface="Times New Roman"/>
                <a:cs typeface="Times New Roman"/>
                <a:sym typeface="Times New Roman"/>
              </a:rPr>
              <a:t>Eliminar redirecciones innecesarias.</a:t>
            </a:r>
            <a:endParaRPr sz="1450">
              <a:solidFill>
                <a:srgbClr val="222222"/>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Introducciòn al protocolo HTTP</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b="1" lang="es-419">
                <a:solidFill>
                  <a:srgbClr val="000000"/>
                </a:solidFill>
                <a:latin typeface="Arial"/>
                <a:ea typeface="Arial"/>
                <a:cs typeface="Arial"/>
                <a:sym typeface="Arial"/>
              </a:rPr>
              <a:t>El protocolo de transferencia de hipertexto</a:t>
            </a:r>
            <a:r>
              <a:rPr b="1" lang="es-419">
                <a:solidFill>
                  <a:srgbClr val="000000"/>
                </a:solidFill>
                <a:highlight>
                  <a:srgbClr val="FFFFFF"/>
                </a:highlight>
                <a:latin typeface="Arial"/>
                <a:ea typeface="Arial"/>
                <a:cs typeface="Arial"/>
                <a:sym typeface="Arial"/>
              </a:rPr>
              <a:t> (</a:t>
            </a:r>
            <a:r>
              <a:rPr b="1" i="1" lang="es-419">
                <a:solidFill>
                  <a:srgbClr val="000000"/>
                </a:solidFill>
                <a:latin typeface="Arial"/>
                <a:ea typeface="Arial"/>
                <a:cs typeface="Arial"/>
                <a:sym typeface="Arial"/>
              </a:rPr>
              <a:t>HTTP, HyperText Transfer Protocol</a:t>
            </a:r>
            <a:r>
              <a:rPr b="1" lang="es-419">
                <a:solidFill>
                  <a:srgbClr val="000000"/>
                </a:solidFill>
                <a:highlight>
                  <a:srgbClr val="FFFFFF"/>
                </a:highlight>
                <a:latin typeface="Arial"/>
                <a:ea typeface="Arial"/>
                <a:cs typeface="Arial"/>
                <a:sym typeface="Arial"/>
              </a:rPr>
              <a:t>) es el protocolo usado en cada transacción de la Web </a:t>
            </a:r>
            <a:r>
              <a:rPr b="1" lang="es-419">
                <a:solidFill>
                  <a:srgbClr val="000000"/>
                </a:solidFill>
                <a:highlight>
                  <a:srgbClr val="FFFF99"/>
                </a:highlight>
                <a:latin typeface="Arial"/>
                <a:ea typeface="Arial"/>
                <a:cs typeface="Arial"/>
                <a:sym typeface="Arial"/>
              </a:rPr>
              <a:t>WWW</a:t>
            </a:r>
            <a:r>
              <a:rPr b="1" lang="es-419">
                <a:solidFill>
                  <a:srgbClr val="000000"/>
                </a:solidFill>
                <a:highlight>
                  <a:srgbClr val="FFFFFF"/>
                </a:highlight>
                <a:latin typeface="Arial"/>
                <a:ea typeface="Arial"/>
                <a:cs typeface="Arial"/>
                <a:sym typeface="Arial"/>
              </a:rPr>
              <a:t>. El hipertexto es el contenido de las páginas web, y el protocolo de transferencia es el sistema mediante el cual se envían las peticiones de acceder a una página web, y la respuesta de esa web, remitiendo la información que se verá en pantalla. También sirve el protocolo para enviar información adicional en ambos sentidos, como formularios con mensajes y otros similares.</a:t>
            </a:r>
            <a:endParaRPr b="1">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idx="1" type="body"/>
          </p:nvPr>
        </p:nvSpPr>
        <p:spPr>
          <a:xfrm>
            <a:off x="311700" y="386275"/>
            <a:ext cx="8520600" cy="418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000000"/>
              </a:solidFill>
              <a:highlight>
                <a:srgbClr val="FFFFFF"/>
              </a:highlight>
              <a:latin typeface="Verdana"/>
              <a:ea typeface="Verdana"/>
              <a:cs typeface="Verdana"/>
              <a:sym typeface="Verdana"/>
            </a:endParaRPr>
          </a:p>
          <a:p>
            <a:pPr indent="0" lvl="0" marL="0" rtl="0" algn="just">
              <a:spcBef>
                <a:spcPts val="1600"/>
              </a:spcBef>
              <a:spcAft>
                <a:spcPts val="0"/>
              </a:spcAft>
              <a:buNone/>
            </a:pPr>
            <a:r>
              <a:rPr lang="es-419" sz="1200">
                <a:solidFill>
                  <a:srgbClr val="000000"/>
                </a:solidFill>
                <a:latin typeface="Verdana"/>
                <a:ea typeface="Verdana"/>
                <a:cs typeface="Verdana"/>
                <a:sym typeface="Verdana"/>
              </a:rPr>
              <a:t>Cada vez que un cliente realiza una petición a un servidor, se ejecutan los siguientes pasos:</a:t>
            </a:r>
            <a:endParaRPr sz="1200">
              <a:solidFill>
                <a:srgbClr val="000000"/>
              </a:solidFill>
              <a:latin typeface="Verdana"/>
              <a:ea typeface="Verdana"/>
              <a:cs typeface="Verdana"/>
              <a:sym typeface="Verdana"/>
            </a:endParaRPr>
          </a:p>
          <a:p>
            <a:pPr indent="-304800" lvl="0" marL="457200" rtl="0" algn="just">
              <a:spcBef>
                <a:spcPts val="900"/>
              </a:spcBef>
              <a:spcAft>
                <a:spcPts val="0"/>
              </a:spcAft>
              <a:buClr>
                <a:srgbClr val="000000"/>
              </a:buClr>
              <a:buSzPts val="1200"/>
              <a:buFont typeface="Verdana"/>
              <a:buChar char="●"/>
            </a:pPr>
            <a:r>
              <a:rPr lang="es-419" sz="1200">
                <a:solidFill>
                  <a:srgbClr val="000000"/>
                </a:solidFill>
                <a:latin typeface="Verdana"/>
                <a:ea typeface="Verdana"/>
                <a:cs typeface="Verdana"/>
                <a:sym typeface="Verdana"/>
              </a:rPr>
              <a:t>Un usuario accede a una URL, seleccionando un enlace de un documento HTML o </a:t>
            </a:r>
            <a:r>
              <a:rPr lang="es-419" sz="1200">
                <a:solidFill>
                  <a:srgbClr val="000000"/>
                </a:solidFill>
                <a:latin typeface="Verdana"/>
                <a:ea typeface="Verdana"/>
                <a:cs typeface="Verdana"/>
                <a:sym typeface="Verdana"/>
              </a:rPr>
              <a:t>introduciendo</a:t>
            </a:r>
            <a:r>
              <a:rPr lang="es-419" sz="1200">
                <a:solidFill>
                  <a:srgbClr val="000000"/>
                </a:solidFill>
                <a:latin typeface="Verdana"/>
                <a:ea typeface="Verdana"/>
                <a:cs typeface="Verdana"/>
                <a:sym typeface="Verdana"/>
              </a:rPr>
              <a:t> directamente en el campo Location del cliente Web. </a:t>
            </a:r>
            <a:endParaRPr sz="1200">
              <a:solidFill>
                <a:srgbClr val="000000"/>
              </a:solidFill>
              <a:latin typeface="Verdana"/>
              <a:ea typeface="Verdana"/>
              <a:cs typeface="Verdana"/>
              <a:sym typeface="Verdana"/>
            </a:endParaRPr>
          </a:p>
          <a:p>
            <a:pPr indent="-304800" lvl="0" marL="457200" rtl="0" algn="just">
              <a:spcBef>
                <a:spcPts val="0"/>
              </a:spcBef>
              <a:spcAft>
                <a:spcPts val="0"/>
              </a:spcAft>
              <a:buClr>
                <a:srgbClr val="000000"/>
              </a:buClr>
              <a:buSzPts val="1200"/>
              <a:buFont typeface="Verdana"/>
              <a:buChar char="●"/>
            </a:pPr>
            <a:r>
              <a:rPr lang="es-419" sz="1200">
                <a:solidFill>
                  <a:srgbClr val="000000"/>
                </a:solidFill>
                <a:latin typeface="Verdana"/>
                <a:ea typeface="Verdana"/>
                <a:cs typeface="Verdana"/>
                <a:sym typeface="Verdana"/>
              </a:rPr>
              <a:t>El cliente Web descodifica la URL, separando sus diferentes partes. Así identifica el protocolo de acceso, la dirección DNS o IP del servidor, el posible puerto opcional (el valor por defecto es 80) y el objeto requerido del servidor. </a:t>
            </a:r>
            <a:endParaRPr sz="1200">
              <a:solidFill>
                <a:srgbClr val="000000"/>
              </a:solidFill>
              <a:latin typeface="Verdana"/>
              <a:ea typeface="Verdana"/>
              <a:cs typeface="Verdana"/>
              <a:sym typeface="Verdana"/>
            </a:endParaRPr>
          </a:p>
          <a:p>
            <a:pPr indent="-304800" lvl="0" marL="457200" rtl="0" algn="just">
              <a:spcBef>
                <a:spcPts val="0"/>
              </a:spcBef>
              <a:spcAft>
                <a:spcPts val="0"/>
              </a:spcAft>
              <a:buClr>
                <a:srgbClr val="000000"/>
              </a:buClr>
              <a:buSzPts val="1200"/>
              <a:buFont typeface="Verdana"/>
              <a:buChar char="●"/>
            </a:pPr>
            <a:r>
              <a:rPr lang="es-419" sz="1200">
                <a:solidFill>
                  <a:srgbClr val="000000"/>
                </a:solidFill>
                <a:latin typeface="Verdana"/>
                <a:ea typeface="Verdana"/>
                <a:cs typeface="Verdana"/>
                <a:sym typeface="Verdana"/>
              </a:rPr>
              <a:t>Se abre una conexión TCP/IP con el servidor, llamando al puerto TCP correspondiente. </a:t>
            </a:r>
            <a:br>
              <a:rPr lang="es-419" sz="1200">
                <a:solidFill>
                  <a:srgbClr val="000000"/>
                </a:solidFill>
                <a:latin typeface="Verdana"/>
                <a:ea typeface="Verdana"/>
                <a:cs typeface="Verdana"/>
                <a:sym typeface="Verdana"/>
              </a:rPr>
            </a:br>
            <a:r>
              <a:rPr lang="es-419" sz="1200">
                <a:solidFill>
                  <a:srgbClr val="000000"/>
                </a:solidFill>
                <a:latin typeface="Verdana"/>
                <a:ea typeface="Verdana"/>
                <a:cs typeface="Verdana"/>
                <a:sym typeface="Verdana"/>
              </a:rPr>
              <a:t>Se realiza la petición. Para ello, se envía el comando necesario (GET, POST, HEAD,…), la dirección del objeto requerido (el contenido de la URL que sigue a la dirección del servidor), la versión del protocolo HTTP empleada (casi siempre HTTP/1.0) y un conjunto variable de información, que incluye datos sobre las capacidades del browser, datos opcionales para el servidor,… </a:t>
            </a:r>
            <a:endParaRPr sz="1200">
              <a:solidFill>
                <a:srgbClr val="000000"/>
              </a:solidFill>
              <a:latin typeface="Verdana"/>
              <a:ea typeface="Verdana"/>
              <a:cs typeface="Verdana"/>
              <a:sym typeface="Verdana"/>
            </a:endParaRPr>
          </a:p>
          <a:p>
            <a:pPr indent="-304800" lvl="0" marL="457200" rtl="0" algn="just">
              <a:spcBef>
                <a:spcPts val="0"/>
              </a:spcBef>
              <a:spcAft>
                <a:spcPts val="0"/>
              </a:spcAft>
              <a:buClr>
                <a:srgbClr val="000000"/>
              </a:buClr>
              <a:buSzPts val="1200"/>
              <a:buFont typeface="Verdana"/>
              <a:buChar char="●"/>
            </a:pPr>
            <a:r>
              <a:rPr lang="es-419" sz="1200">
                <a:solidFill>
                  <a:srgbClr val="000000"/>
                </a:solidFill>
                <a:latin typeface="Verdana"/>
                <a:ea typeface="Verdana"/>
                <a:cs typeface="Verdana"/>
                <a:sym typeface="Verdana"/>
              </a:rPr>
              <a:t>El servidor devuelve la respuesta al cliente. Consiste en un código de estado y el tipo de dato MIME de la información de retorno, seguido de la propia información. </a:t>
            </a:r>
            <a:endParaRPr sz="1200">
              <a:solidFill>
                <a:srgbClr val="000000"/>
              </a:solidFill>
              <a:latin typeface="Verdana"/>
              <a:ea typeface="Verdana"/>
              <a:cs typeface="Verdana"/>
              <a:sym typeface="Verdana"/>
            </a:endParaRPr>
          </a:p>
          <a:p>
            <a:pPr indent="-304800" lvl="0" marL="457200" rtl="0" algn="just">
              <a:spcBef>
                <a:spcPts val="0"/>
              </a:spcBef>
              <a:spcAft>
                <a:spcPts val="0"/>
              </a:spcAft>
              <a:buClr>
                <a:srgbClr val="000000"/>
              </a:buClr>
              <a:buSzPts val="1200"/>
              <a:buFont typeface="Verdana"/>
              <a:buChar char="●"/>
            </a:pPr>
            <a:r>
              <a:rPr lang="es-419" sz="1200">
                <a:solidFill>
                  <a:srgbClr val="000000"/>
                </a:solidFill>
                <a:latin typeface="Verdana"/>
                <a:ea typeface="Verdana"/>
                <a:cs typeface="Verdana"/>
                <a:sym typeface="Verdana"/>
              </a:rPr>
              <a:t>Se cierra la conexión TCP.</a:t>
            </a:r>
            <a:endParaRPr sz="1200">
              <a:solidFill>
                <a:srgbClr val="000000"/>
              </a:solidFill>
              <a:latin typeface="Verdana"/>
              <a:ea typeface="Verdana"/>
              <a:cs typeface="Verdana"/>
              <a:sym typeface="Verdana"/>
            </a:endParaRPr>
          </a:p>
          <a:p>
            <a:pPr indent="0" lvl="0" marL="0" rtl="0" algn="l">
              <a:spcBef>
                <a:spcPts val="9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Uso de la </a:t>
            </a:r>
            <a:r>
              <a:rPr lang="es-419"/>
              <a:t>librería</a:t>
            </a:r>
            <a:r>
              <a:rPr lang="es-419"/>
              <a:t> request</a:t>
            </a:r>
            <a:endParaRPr/>
          </a:p>
        </p:txBody>
      </p:sp>
      <p:sp>
        <p:nvSpPr>
          <p:cNvPr id="84" name="Google Shape;84;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pip install requests</a:t>
            </a:r>
            <a:endParaRPr/>
          </a:p>
          <a:p>
            <a:pPr indent="0" lvl="0" marL="0" rtl="0" algn="l">
              <a:spcBef>
                <a:spcPts val="1600"/>
              </a:spcBef>
              <a:spcAft>
                <a:spcPts val="0"/>
              </a:spcAft>
              <a:buNone/>
            </a:pPr>
            <a:r>
              <a:rPr lang="es-419"/>
              <a:t>import requests</a:t>
            </a:r>
            <a:endParaRPr/>
          </a:p>
          <a:p>
            <a:pPr indent="0" lvl="0" marL="0" rtl="0" algn="l">
              <a:spcBef>
                <a:spcPts val="1600"/>
              </a:spcBef>
              <a:spcAft>
                <a:spcPts val="1600"/>
              </a:spcAft>
              <a:buNone/>
            </a:pPr>
            <a:r>
              <a:rPr lang="es-419">
                <a:solidFill>
                  <a:srgbClr val="5E5E5E"/>
                </a:solidFill>
                <a:highlight>
                  <a:srgbClr val="FFFFFF"/>
                </a:highlight>
                <a:latin typeface="Arial"/>
                <a:ea typeface="Arial"/>
                <a:cs typeface="Arial"/>
                <a:sym typeface="Arial"/>
              </a:rPr>
              <a:t>Básicamente request es un wrapper de urllib junto con otros módulos de python para proporcionar métodos sencillos con estructura REST, pues esta tiene los métodos “post”, “get”, “put”, “patch”, “delete”, “head” y “options”, todo lo necesario para consumir un API sin problemas.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idx="1" type="body"/>
          </p:nvPr>
        </p:nvSpPr>
        <p:spPr>
          <a:xfrm>
            <a:off x="311700" y="365950"/>
            <a:ext cx="8520600" cy="420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response = requests.get(“</a:t>
            </a:r>
            <a:r>
              <a:rPr lang="es-419" u="sng">
                <a:solidFill>
                  <a:schemeClr val="hlink"/>
                </a:solidFill>
                <a:hlinkClick r:id="rId3"/>
              </a:rPr>
              <a:t>http://google.com</a:t>
            </a:r>
            <a:r>
              <a:rPr lang="es-419"/>
              <a:t>”)</a:t>
            </a:r>
            <a:endParaRPr/>
          </a:p>
          <a:p>
            <a:pPr indent="0" lvl="0" marL="0" rtl="0" algn="l">
              <a:lnSpc>
                <a:spcPct val="175000"/>
              </a:lnSpc>
              <a:spcBef>
                <a:spcPts val="1600"/>
              </a:spcBef>
              <a:spcAft>
                <a:spcPts val="0"/>
              </a:spcAft>
              <a:buNone/>
            </a:pPr>
            <a:r>
              <a:rPr i="1" lang="es-419">
                <a:solidFill>
                  <a:srgbClr val="5E5E5E"/>
                </a:solidFill>
                <a:latin typeface="Arial"/>
                <a:ea typeface="Arial"/>
                <a:cs typeface="Arial"/>
                <a:sym typeface="Arial"/>
              </a:rPr>
              <a:t>response.status_code</a:t>
            </a:r>
            <a:r>
              <a:rPr lang="es-419">
                <a:solidFill>
                  <a:srgbClr val="5E5E5E"/>
                </a:solidFill>
                <a:latin typeface="Arial"/>
                <a:ea typeface="Arial"/>
                <a:cs typeface="Arial"/>
                <a:sym typeface="Arial"/>
              </a:rPr>
              <a:t>: Este es el código HTTP devuelto por el servidor.</a:t>
            </a:r>
            <a:endParaRPr>
              <a:solidFill>
                <a:srgbClr val="5E5E5E"/>
              </a:solidFill>
              <a:latin typeface="Arial"/>
              <a:ea typeface="Arial"/>
              <a:cs typeface="Arial"/>
              <a:sym typeface="Arial"/>
            </a:endParaRPr>
          </a:p>
          <a:p>
            <a:pPr indent="0" lvl="0" marL="0" rtl="0" algn="l">
              <a:lnSpc>
                <a:spcPct val="175000"/>
              </a:lnSpc>
              <a:spcBef>
                <a:spcPts val="0"/>
              </a:spcBef>
              <a:spcAft>
                <a:spcPts val="0"/>
              </a:spcAft>
              <a:buNone/>
            </a:pPr>
            <a:r>
              <a:rPr i="1" lang="es-419">
                <a:solidFill>
                  <a:srgbClr val="5E5E5E"/>
                </a:solidFill>
                <a:latin typeface="Arial"/>
                <a:ea typeface="Arial"/>
                <a:cs typeface="Arial"/>
                <a:sym typeface="Arial"/>
              </a:rPr>
              <a:t>response.content</a:t>
            </a:r>
            <a:r>
              <a:rPr lang="es-419">
                <a:solidFill>
                  <a:srgbClr val="5E5E5E"/>
                </a:solidFill>
                <a:latin typeface="Arial"/>
                <a:ea typeface="Arial"/>
                <a:cs typeface="Arial"/>
                <a:sym typeface="Arial"/>
              </a:rPr>
              <a:t>: Aquí encontraremos el contenido en bruto de la respuesta.</a:t>
            </a:r>
            <a:endParaRPr>
              <a:solidFill>
                <a:srgbClr val="5E5E5E"/>
              </a:solidFill>
              <a:latin typeface="Arial"/>
              <a:ea typeface="Arial"/>
              <a:cs typeface="Arial"/>
              <a:sym typeface="Arial"/>
            </a:endParaRPr>
          </a:p>
          <a:p>
            <a:pPr indent="0" lvl="0" marL="0" rtl="0" algn="l">
              <a:lnSpc>
                <a:spcPct val="175000"/>
              </a:lnSpc>
              <a:spcBef>
                <a:spcPts val="0"/>
              </a:spcBef>
              <a:spcAft>
                <a:spcPts val="0"/>
              </a:spcAft>
              <a:buNone/>
            </a:pPr>
            <a:r>
              <a:rPr i="1" lang="es-419">
                <a:solidFill>
                  <a:srgbClr val="5E5E5E"/>
                </a:solidFill>
                <a:latin typeface="Arial"/>
                <a:ea typeface="Arial"/>
                <a:cs typeface="Arial"/>
                <a:sym typeface="Arial"/>
              </a:rPr>
              <a:t>response.json()</a:t>
            </a:r>
            <a:r>
              <a:rPr lang="es-419">
                <a:solidFill>
                  <a:srgbClr val="5E5E5E"/>
                </a:solidFill>
                <a:latin typeface="Arial"/>
                <a:ea typeface="Arial"/>
                <a:cs typeface="Arial"/>
                <a:sym typeface="Arial"/>
              </a:rPr>
              <a:t>: En el caso de que la respuesta sea un json, este método serializa el string y devuelve un “dict” con la estructura del json correspondiente, en caso de no recibir un json por respuesta, el método dispara una excepción.</a:t>
            </a:r>
            <a:endParaRPr>
              <a:solidFill>
                <a:srgbClr val="5E5E5E"/>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pic>
        <p:nvPicPr>
          <p:cNvPr id="94" name="Google Shape;94;p18"/>
          <p:cNvPicPr preferRelativeResize="0"/>
          <p:nvPr/>
        </p:nvPicPr>
        <p:blipFill>
          <a:blip r:embed="rId3">
            <a:alphaModFix/>
          </a:blip>
          <a:stretch>
            <a:fillRect/>
          </a:stretch>
        </p:blipFill>
        <p:spPr>
          <a:xfrm>
            <a:off x="311700" y="1302150"/>
            <a:ext cx="8520602" cy="2239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idx="1" type="body"/>
          </p:nvPr>
        </p:nvSpPr>
        <p:spPr>
          <a:xfrm>
            <a:off x="311700" y="294775"/>
            <a:ext cx="8520600" cy="427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419">
                <a:solidFill>
                  <a:srgbClr val="5E5E5E"/>
                </a:solidFill>
                <a:highlight>
                  <a:srgbClr val="FFFFFF"/>
                </a:highlight>
                <a:latin typeface="Arial"/>
                <a:ea typeface="Arial"/>
                <a:cs typeface="Arial"/>
                <a:sym typeface="Arial"/>
              </a:rPr>
              <a:t>Los métodos post, put y patch requieren de un campo extra llamado “data”, este debe ser un diccionario con todos los atributos que el "end-point".</a:t>
            </a:r>
            <a:endParaRPr>
              <a:solidFill>
                <a:srgbClr val="5E5E5E"/>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a:solidFill>
                <a:srgbClr val="5E5E5E"/>
              </a:solidFill>
              <a:highlight>
                <a:srgbClr val="FFFFFF"/>
              </a:highlight>
              <a:latin typeface="Arial"/>
              <a:ea typeface="Arial"/>
              <a:cs typeface="Arial"/>
              <a:sym typeface="Arial"/>
            </a:endParaRPr>
          </a:p>
        </p:txBody>
      </p:sp>
      <p:pic>
        <p:nvPicPr>
          <p:cNvPr id="100" name="Google Shape;100;p19"/>
          <p:cNvPicPr preferRelativeResize="0"/>
          <p:nvPr/>
        </p:nvPicPr>
        <p:blipFill>
          <a:blip r:embed="rId3">
            <a:alphaModFix/>
          </a:blip>
          <a:stretch>
            <a:fillRect/>
          </a:stretch>
        </p:blipFill>
        <p:spPr>
          <a:xfrm>
            <a:off x="311700" y="294775"/>
            <a:ext cx="4356277" cy="1697575"/>
          </a:xfrm>
          <a:prstGeom prst="rect">
            <a:avLst/>
          </a:prstGeom>
          <a:noFill/>
          <a:ln>
            <a:noFill/>
          </a:ln>
        </p:spPr>
      </p:pic>
      <p:pic>
        <p:nvPicPr>
          <p:cNvPr id="101" name="Google Shape;101;p19"/>
          <p:cNvPicPr preferRelativeResize="0"/>
          <p:nvPr/>
        </p:nvPicPr>
        <p:blipFill>
          <a:blip r:embed="rId4">
            <a:alphaModFix/>
          </a:blip>
          <a:stretch>
            <a:fillRect/>
          </a:stretch>
        </p:blipFill>
        <p:spPr>
          <a:xfrm>
            <a:off x="4736900" y="2678925"/>
            <a:ext cx="4095400" cy="1890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Consumo de servicios basados en JSON</a:t>
            </a:r>
            <a:endParaRPr/>
          </a:p>
        </p:txBody>
      </p:sp>
      <p:sp>
        <p:nvSpPr>
          <p:cNvPr id="107" name="Google Shape;107;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Scrapping Beautifulsoup</a:t>
            </a:r>
            <a:endParaRPr/>
          </a:p>
        </p:txBody>
      </p:sp>
      <p:sp>
        <p:nvSpPr>
          <p:cNvPr id="113" name="Google Shape;113;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s-419" sz="2250">
                <a:solidFill>
                  <a:srgbClr val="3D3D3D"/>
                </a:solidFill>
                <a:latin typeface="Arial"/>
                <a:ea typeface="Arial"/>
                <a:cs typeface="Arial"/>
                <a:sym typeface="Arial"/>
              </a:rPr>
              <a:t>Qué es Web Scraping con Python</a:t>
            </a:r>
            <a:endParaRPr b="1" sz="2250">
              <a:solidFill>
                <a:srgbClr val="3D3D3D"/>
              </a:solidFill>
              <a:latin typeface="Arial"/>
              <a:ea typeface="Arial"/>
              <a:cs typeface="Arial"/>
              <a:sym typeface="Arial"/>
            </a:endParaRPr>
          </a:p>
          <a:p>
            <a:pPr indent="0" lvl="0" marL="0" rtl="0" algn="l">
              <a:spcBef>
                <a:spcPts val="1100"/>
              </a:spcBef>
              <a:spcAft>
                <a:spcPts val="0"/>
              </a:spcAft>
              <a:buNone/>
            </a:pPr>
            <a:r>
              <a:rPr lang="es-419" sz="1350">
                <a:solidFill>
                  <a:srgbClr val="3D3D3D"/>
                </a:solidFill>
                <a:latin typeface="Arial"/>
                <a:ea typeface="Arial"/>
                <a:cs typeface="Arial"/>
                <a:sym typeface="Arial"/>
              </a:rPr>
              <a:t>En general, web scraping es el proceso por el que, extrayendo datos desde la web, tú puedes analizar esos datos y convertirlos en información útil</a:t>
            </a:r>
            <a:endParaRPr sz="1350">
              <a:solidFill>
                <a:srgbClr val="3D3D3D"/>
              </a:solidFill>
              <a:latin typeface="Arial"/>
              <a:ea typeface="Arial"/>
              <a:cs typeface="Arial"/>
              <a:sym typeface="Arial"/>
            </a:endParaRPr>
          </a:p>
          <a:p>
            <a:pPr indent="0" lvl="0" marL="0" rtl="0" algn="l">
              <a:spcBef>
                <a:spcPts val="1500"/>
              </a:spcBef>
              <a:spcAft>
                <a:spcPts val="1500"/>
              </a:spcAft>
              <a:buNone/>
            </a:pPr>
            <a:r>
              <a:rPr lang="es-419" sz="1350">
                <a:solidFill>
                  <a:srgbClr val="3D3D3D"/>
                </a:solidFill>
                <a:latin typeface="Arial"/>
                <a:ea typeface="Arial"/>
                <a:cs typeface="Arial"/>
                <a:sym typeface="Arial"/>
              </a:rPr>
              <a:t>En resumen, web scraping es la descarga de datos de la web en un formato legible para humanos, tal que puedas beneficiarte con ello.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