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1" r:id="rId2"/>
    <p:sldId id="282" r:id="rId3"/>
    <p:sldId id="283" r:id="rId4"/>
    <p:sldId id="284" r:id="rId5"/>
    <p:sldId id="285" r:id="rId6"/>
    <p:sldId id="286" r:id="rId7"/>
    <p:sldId id="287" r:id="rId8"/>
    <p:sldId id="288" r:id="rId9"/>
    <p:sldId id="304" r:id="rId10"/>
    <p:sldId id="289" r:id="rId11"/>
    <p:sldId id="290" r:id="rId12"/>
    <p:sldId id="292" r:id="rId13"/>
    <p:sldId id="293" r:id="rId14"/>
    <p:sldId id="294" r:id="rId15"/>
    <p:sldId id="295" r:id="rId16"/>
    <p:sldId id="301" r:id="rId17"/>
    <p:sldId id="302" r:id="rId18"/>
    <p:sldId id="303" r:id="rId19"/>
    <p:sldId id="297" r:id="rId20"/>
    <p:sldId id="298" r:id="rId21"/>
    <p:sldId id="299" r:id="rId22"/>
    <p:sldId id="30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k Singha"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F46D3E"/>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34" autoAdjust="0"/>
    <p:restoredTop sz="91511" autoAdjust="0"/>
  </p:normalViewPr>
  <p:slideViewPr>
    <p:cSldViewPr snapToGrid="0">
      <p:cViewPr>
        <p:scale>
          <a:sx n="75" d="100"/>
          <a:sy n="75" d="100"/>
        </p:scale>
        <p:origin x="-1709" y="-173"/>
      </p:cViewPr>
      <p:guideLst>
        <p:guide orient="horz" pos="2160"/>
        <p:guide pos="2880"/>
      </p:guideLst>
    </p:cSldViewPr>
  </p:slideViewPr>
  <p:outlineViewPr>
    <p:cViewPr>
      <p:scale>
        <a:sx n="33" d="100"/>
        <a:sy n="33" d="100"/>
      </p:scale>
      <p:origin x="0" y="-6437"/>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052288-F0EA-4A95-B645-5B5F63877BAD}" type="doc">
      <dgm:prSet loTypeId="urn:microsoft.com/office/officeart/2005/8/layout/process2" loCatId="process" qsTypeId="urn:microsoft.com/office/officeart/2005/8/quickstyle/simple3" qsCatId="simple" csTypeId="urn:microsoft.com/office/officeart/2005/8/colors/accent1_2" csCatId="accent1" phldr="1"/>
      <dgm:spPr/>
    </dgm:pt>
    <dgm:pt modelId="{C0FA2227-06E0-4BE8-9676-FE4E37D5B0B7}">
      <dgm:prSet phldrT="[Text]"/>
      <dgm:spPr/>
      <dgm:t>
        <a:bodyPr/>
        <a:lstStyle/>
        <a:p>
          <a:pPr algn="ctr"/>
          <a:r>
            <a:rPr lang="en-US">
              <a:latin typeface="Arial Black" pitchFamily="34" charset="0"/>
            </a:rPr>
            <a:t>Start</a:t>
          </a:r>
        </a:p>
      </dgm:t>
    </dgm:pt>
    <dgm:pt modelId="{9EDFFC4C-277D-4DC9-ADBD-3BE3FBAE8E13}" type="parTrans" cxnId="{B1BA228E-FC1A-41B9-A701-99693307E388}">
      <dgm:prSet/>
      <dgm:spPr/>
      <dgm:t>
        <a:bodyPr/>
        <a:lstStyle/>
        <a:p>
          <a:pPr algn="ctr"/>
          <a:endParaRPr lang="en-US"/>
        </a:p>
      </dgm:t>
    </dgm:pt>
    <dgm:pt modelId="{066A9D36-3259-4CA4-B6F8-75EF24259D76}" type="sibTrans" cxnId="{B1BA228E-FC1A-41B9-A701-99693307E388}">
      <dgm:prSet/>
      <dgm:spPr/>
      <dgm:t>
        <a:bodyPr/>
        <a:lstStyle/>
        <a:p>
          <a:pPr algn="ctr"/>
          <a:endParaRPr lang="en-US"/>
        </a:p>
      </dgm:t>
    </dgm:pt>
    <dgm:pt modelId="{0B9D9355-D282-415D-A0EB-5F86D49B1100}">
      <dgm:prSet phldrT="[Text]" custT="1"/>
      <dgm:spPr/>
      <dgm:t>
        <a:bodyPr/>
        <a:lstStyle/>
        <a:p>
          <a:pPr algn="ctr"/>
          <a:r>
            <a:rPr lang="en-US" sz="1400" dirty="0"/>
            <a:t>View Webcam for signs of Sign Language</a:t>
          </a:r>
        </a:p>
      </dgm:t>
    </dgm:pt>
    <dgm:pt modelId="{F6A1EFD2-FD6A-4720-B670-B1F0B7C0A17B}" type="parTrans" cxnId="{9143E166-F4F0-49F5-8F2D-C572FD7D0149}">
      <dgm:prSet/>
      <dgm:spPr/>
      <dgm:t>
        <a:bodyPr/>
        <a:lstStyle/>
        <a:p>
          <a:pPr algn="ctr"/>
          <a:endParaRPr lang="en-US"/>
        </a:p>
      </dgm:t>
    </dgm:pt>
    <dgm:pt modelId="{16E810DD-2312-4EC6-BAC0-6D9440F58E2B}" type="sibTrans" cxnId="{9143E166-F4F0-49F5-8F2D-C572FD7D0149}">
      <dgm:prSet/>
      <dgm:spPr/>
      <dgm:t>
        <a:bodyPr/>
        <a:lstStyle/>
        <a:p>
          <a:pPr algn="ctr"/>
          <a:endParaRPr lang="en-US"/>
        </a:p>
      </dgm:t>
    </dgm:pt>
    <dgm:pt modelId="{D822CA2A-ECB1-47D5-9EA1-6678D52B3776}">
      <dgm:prSet phldrT="[Text]" custT="1"/>
      <dgm:spPr/>
      <dgm:t>
        <a:bodyPr/>
        <a:lstStyle/>
        <a:p>
          <a:pPr algn="ctr"/>
          <a:r>
            <a:rPr lang="en-US" sz="1200"/>
            <a:t>Crop image specifically on the hand gesture and remove unnecessary background environment</a:t>
          </a:r>
        </a:p>
      </dgm:t>
    </dgm:pt>
    <dgm:pt modelId="{69F7CB6A-08D5-47D0-B401-23ED0D97AA4A}" type="parTrans" cxnId="{F61AFB07-C9ED-458D-A2C9-A09B4750E673}">
      <dgm:prSet/>
      <dgm:spPr/>
      <dgm:t>
        <a:bodyPr/>
        <a:lstStyle/>
        <a:p>
          <a:pPr algn="ctr"/>
          <a:endParaRPr lang="en-US"/>
        </a:p>
      </dgm:t>
    </dgm:pt>
    <dgm:pt modelId="{71B67D40-07C2-4CA8-9EBE-911C24FB586B}" type="sibTrans" cxnId="{F61AFB07-C9ED-458D-A2C9-A09B4750E673}">
      <dgm:prSet/>
      <dgm:spPr/>
      <dgm:t>
        <a:bodyPr/>
        <a:lstStyle/>
        <a:p>
          <a:pPr algn="ctr"/>
          <a:endParaRPr lang="en-US"/>
        </a:p>
      </dgm:t>
    </dgm:pt>
    <dgm:pt modelId="{A75BD549-2083-49EC-8249-CADC16F6BA37}">
      <dgm:prSet custT="1"/>
      <dgm:spPr/>
      <dgm:t>
        <a:bodyPr/>
        <a:lstStyle/>
        <a:p>
          <a:pPr algn="ctr"/>
          <a:r>
            <a:rPr lang="en-US" sz="1200"/>
            <a:t>Recognize various Hand Gestures depending on the illustration of the hand</a:t>
          </a:r>
        </a:p>
      </dgm:t>
    </dgm:pt>
    <dgm:pt modelId="{B787F6B4-B24D-4A51-B554-19BB66DB888D}" type="parTrans" cxnId="{B8F5693F-B9BC-4FCD-9637-E38621B96416}">
      <dgm:prSet/>
      <dgm:spPr/>
      <dgm:t>
        <a:bodyPr/>
        <a:lstStyle/>
        <a:p>
          <a:pPr algn="ctr"/>
          <a:endParaRPr lang="en-US"/>
        </a:p>
      </dgm:t>
    </dgm:pt>
    <dgm:pt modelId="{50F2D575-4D22-4F45-90CF-9B61A47AF368}" type="sibTrans" cxnId="{B8F5693F-B9BC-4FCD-9637-E38621B96416}">
      <dgm:prSet/>
      <dgm:spPr/>
      <dgm:t>
        <a:bodyPr/>
        <a:lstStyle/>
        <a:p>
          <a:pPr algn="ctr"/>
          <a:endParaRPr lang="en-US"/>
        </a:p>
      </dgm:t>
    </dgm:pt>
    <dgm:pt modelId="{1C3AE9D9-CBA7-4AF0-9BA0-38202BF2FA87}">
      <dgm:prSet/>
      <dgm:spPr/>
      <dgm:t>
        <a:bodyPr/>
        <a:lstStyle/>
        <a:p>
          <a:pPr algn="ctr"/>
          <a:r>
            <a:rPr lang="en-US"/>
            <a:t>Convert the Sign Language into written language or speech</a:t>
          </a:r>
        </a:p>
      </dgm:t>
    </dgm:pt>
    <dgm:pt modelId="{7F1B99DA-7605-4F33-A26B-E869C258F37A}" type="parTrans" cxnId="{F4C60CBB-1084-4DE1-8C7B-24128D760AE2}">
      <dgm:prSet/>
      <dgm:spPr/>
      <dgm:t>
        <a:bodyPr/>
        <a:lstStyle/>
        <a:p>
          <a:pPr algn="ctr"/>
          <a:endParaRPr lang="en-US"/>
        </a:p>
      </dgm:t>
    </dgm:pt>
    <dgm:pt modelId="{C586EA8E-C217-4F9B-A647-01430E36CA1B}" type="sibTrans" cxnId="{F4C60CBB-1084-4DE1-8C7B-24128D760AE2}">
      <dgm:prSet/>
      <dgm:spPr/>
      <dgm:t>
        <a:bodyPr/>
        <a:lstStyle/>
        <a:p>
          <a:pPr algn="ctr"/>
          <a:endParaRPr lang="en-US"/>
        </a:p>
      </dgm:t>
    </dgm:pt>
    <dgm:pt modelId="{96B6FBB4-DAC4-45DC-A097-CF88B3BEF8E4}" type="pres">
      <dgm:prSet presAssocID="{9C052288-F0EA-4A95-B645-5B5F63877BAD}" presName="linearFlow" presStyleCnt="0">
        <dgm:presLayoutVars>
          <dgm:resizeHandles val="exact"/>
        </dgm:presLayoutVars>
      </dgm:prSet>
      <dgm:spPr/>
    </dgm:pt>
    <dgm:pt modelId="{F8EFE6BF-4128-4959-B09F-5FF52308F055}" type="pres">
      <dgm:prSet presAssocID="{C0FA2227-06E0-4BE8-9676-FE4E37D5B0B7}" presName="node" presStyleLbl="node1" presStyleIdx="0" presStyleCnt="5" custScaleX="68075" custScaleY="52017" custLinFactY="-10193" custLinFactNeighborX="-661" custLinFactNeighborY="-100000">
        <dgm:presLayoutVars>
          <dgm:bulletEnabled val="1"/>
        </dgm:presLayoutVars>
      </dgm:prSet>
      <dgm:spPr/>
      <dgm:t>
        <a:bodyPr/>
        <a:lstStyle/>
        <a:p>
          <a:endParaRPr lang="en-US"/>
        </a:p>
      </dgm:t>
    </dgm:pt>
    <dgm:pt modelId="{ADCB685C-4E53-490A-BC42-E4C2AA8AEC9D}" type="pres">
      <dgm:prSet presAssocID="{066A9D36-3259-4CA4-B6F8-75EF24259D76}" presName="sibTrans" presStyleLbl="sibTrans2D1" presStyleIdx="0" presStyleCnt="4"/>
      <dgm:spPr/>
      <dgm:t>
        <a:bodyPr/>
        <a:lstStyle/>
        <a:p>
          <a:endParaRPr lang="en-US"/>
        </a:p>
      </dgm:t>
    </dgm:pt>
    <dgm:pt modelId="{B404DF46-82AA-45DD-981B-D4E79B143F11}" type="pres">
      <dgm:prSet presAssocID="{066A9D36-3259-4CA4-B6F8-75EF24259D76}" presName="connectorText" presStyleLbl="sibTrans2D1" presStyleIdx="0" presStyleCnt="4"/>
      <dgm:spPr/>
      <dgm:t>
        <a:bodyPr/>
        <a:lstStyle/>
        <a:p>
          <a:endParaRPr lang="en-US"/>
        </a:p>
      </dgm:t>
    </dgm:pt>
    <dgm:pt modelId="{57156C70-6CB2-4FF2-8075-B4BC2ECC2903}" type="pres">
      <dgm:prSet presAssocID="{0B9D9355-D282-415D-A0EB-5F86D49B1100}" presName="node" presStyleLbl="node1" presStyleIdx="1" presStyleCnt="5" custAng="0" custScaleX="83966" custScaleY="82070" custLinFactNeighborX="0" custLinFactNeighborY="-2368">
        <dgm:presLayoutVars>
          <dgm:bulletEnabled val="1"/>
        </dgm:presLayoutVars>
      </dgm:prSet>
      <dgm:spPr/>
      <dgm:t>
        <a:bodyPr/>
        <a:lstStyle/>
        <a:p>
          <a:endParaRPr lang="en-US"/>
        </a:p>
      </dgm:t>
    </dgm:pt>
    <dgm:pt modelId="{C1D2F8D1-D8B3-47D6-A778-34836C73E40D}" type="pres">
      <dgm:prSet presAssocID="{16E810DD-2312-4EC6-BAC0-6D9440F58E2B}" presName="sibTrans" presStyleLbl="sibTrans2D1" presStyleIdx="1" presStyleCnt="4"/>
      <dgm:spPr/>
      <dgm:t>
        <a:bodyPr/>
        <a:lstStyle/>
        <a:p>
          <a:endParaRPr lang="en-US"/>
        </a:p>
      </dgm:t>
    </dgm:pt>
    <dgm:pt modelId="{DAD53F74-879F-4B7A-BF49-376400471BF2}" type="pres">
      <dgm:prSet presAssocID="{16E810DD-2312-4EC6-BAC0-6D9440F58E2B}" presName="connectorText" presStyleLbl="sibTrans2D1" presStyleIdx="1" presStyleCnt="4"/>
      <dgm:spPr/>
      <dgm:t>
        <a:bodyPr/>
        <a:lstStyle/>
        <a:p>
          <a:endParaRPr lang="en-US"/>
        </a:p>
      </dgm:t>
    </dgm:pt>
    <dgm:pt modelId="{110DA54F-51F2-4887-8E31-DF4DA7F1E090}" type="pres">
      <dgm:prSet presAssocID="{D822CA2A-ECB1-47D5-9EA1-6678D52B3776}" presName="node" presStyleLbl="node1" presStyleIdx="2" presStyleCnt="5" custAng="0" custScaleY="93892" custLinFactNeighborX="2426" custLinFactNeighborY="-11159">
        <dgm:presLayoutVars>
          <dgm:bulletEnabled val="1"/>
        </dgm:presLayoutVars>
      </dgm:prSet>
      <dgm:spPr/>
      <dgm:t>
        <a:bodyPr/>
        <a:lstStyle/>
        <a:p>
          <a:endParaRPr lang="en-US"/>
        </a:p>
      </dgm:t>
    </dgm:pt>
    <dgm:pt modelId="{E77E4093-2CE2-49A2-AC76-3566CA73A3DF}" type="pres">
      <dgm:prSet presAssocID="{71B67D40-07C2-4CA8-9EBE-911C24FB586B}" presName="sibTrans" presStyleLbl="sibTrans2D1" presStyleIdx="2" presStyleCnt="4"/>
      <dgm:spPr/>
      <dgm:t>
        <a:bodyPr/>
        <a:lstStyle/>
        <a:p>
          <a:endParaRPr lang="en-US"/>
        </a:p>
      </dgm:t>
    </dgm:pt>
    <dgm:pt modelId="{A6F0BB4D-D509-4E7C-A1AB-A5DD3E67BA6F}" type="pres">
      <dgm:prSet presAssocID="{71B67D40-07C2-4CA8-9EBE-911C24FB586B}" presName="connectorText" presStyleLbl="sibTrans2D1" presStyleIdx="2" presStyleCnt="4"/>
      <dgm:spPr/>
      <dgm:t>
        <a:bodyPr/>
        <a:lstStyle/>
        <a:p>
          <a:endParaRPr lang="en-US"/>
        </a:p>
      </dgm:t>
    </dgm:pt>
    <dgm:pt modelId="{D929ACA7-C746-48CA-A7D8-09867A6B6566}" type="pres">
      <dgm:prSet presAssocID="{A75BD549-2083-49EC-8249-CADC16F6BA37}" presName="node" presStyleLbl="node1" presStyleIdx="3" presStyleCnt="5" custAng="0" custLinFactNeighborX="1980" custLinFactNeighborY="-17628">
        <dgm:presLayoutVars>
          <dgm:bulletEnabled val="1"/>
        </dgm:presLayoutVars>
      </dgm:prSet>
      <dgm:spPr/>
      <dgm:t>
        <a:bodyPr/>
        <a:lstStyle/>
        <a:p>
          <a:endParaRPr lang="en-US"/>
        </a:p>
      </dgm:t>
    </dgm:pt>
    <dgm:pt modelId="{BA254B3D-655A-491C-ACAE-1525F181FBE8}" type="pres">
      <dgm:prSet presAssocID="{50F2D575-4D22-4F45-90CF-9B61A47AF368}" presName="sibTrans" presStyleLbl="sibTrans2D1" presStyleIdx="3" presStyleCnt="4"/>
      <dgm:spPr/>
      <dgm:t>
        <a:bodyPr/>
        <a:lstStyle/>
        <a:p>
          <a:endParaRPr lang="en-US"/>
        </a:p>
      </dgm:t>
    </dgm:pt>
    <dgm:pt modelId="{36D38997-29CB-470E-9C37-730B4A8DAD17}" type="pres">
      <dgm:prSet presAssocID="{50F2D575-4D22-4F45-90CF-9B61A47AF368}" presName="connectorText" presStyleLbl="sibTrans2D1" presStyleIdx="3" presStyleCnt="4"/>
      <dgm:spPr/>
      <dgm:t>
        <a:bodyPr/>
        <a:lstStyle/>
        <a:p>
          <a:endParaRPr lang="en-US"/>
        </a:p>
      </dgm:t>
    </dgm:pt>
    <dgm:pt modelId="{9C5BFB8E-BB1E-4BBA-8C82-CE99E3F7575E}" type="pres">
      <dgm:prSet presAssocID="{1C3AE9D9-CBA7-4AF0-9BA0-38202BF2FA87}" presName="node" presStyleLbl="node1" presStyleIdx="4" presStyleCnt="5" custAng="0" custLinFactNeighborX="2790" custLinFactNeighborY="-28032">
        <dgm:presLayoutVars>
          <dgm:bulletEnabled val="1"/>
        </dgm:presLayoutVars>
      </dgm:prSet>
      <dgm:spPr/>
      <dgm:t>
        <a:bodyPr/>
        <a:lstStyle/>
        <a:p>
          <a:endParaRPr lang="en-US"/>
        </a:p>
      </dgm:t>
    </dgm:pt>
  </dgm:ptLst>
  <dgm:cxnLst>
    <dgm:cxn modelId="{D1858F08-CE43-4415-90B2-56BBFA05EEE4}" type="presOf" srcId="{A75BD549-2083-49EC-8249-CADC16F6BA37}" destId="{D929ACA7-C746-48CA-A7D8-09867A6B6566}" srcOrd="0" destOrd="0" presId="urn:microsoft.com/office/officeart/2005/8/layout/process2"/>
    <dgm:cxn modelId="{9C96F0C5-1B8E-4185-88CF-5979A2396DB0}" type="presOf" srcId="{71B67D40-07C2-4CA8-9EBE-911C24FB586B}" destId="{E77E4093-2CE2-49A2-AC76-3566CA73A3DF}" srcOrd="0" destOrd="0" presId="urn:microsoft.com/office/officeart/2005/8/layout/process2"/>
    <dgm:cxn modelId="{621F632D-7EE4-4CD3-B792-B378C78F6886}" type="presOf" srcId="{0B9D9355-D282-415D-A0EB-5F86D49B1100}" destId="{57156C70-6CB2-4FF2-8075-B4BC2ECC2903}" srcOrd="0" destOrd="0" presId="urn:microsoft.com/office/officeart/2005/8/layout/process2"/>
    <dgm:cxn modelId="{07BEB001-6DE0-435A-A150-439A89EE65DC}" type="presOf" srcId="{9C052288-F0EA-4A95-B645-5B5F63877BAD}" destId="{96B6FBB4-DAC4-45DC-A097-CF88B3BEF8E4}" srcOrd="0" destOrd="0" presId="urn:microsoft.com/office/officeart/2005/8/layout/process2"/>
    <dgm:cxn modelId="{91176737-5882-4C98-A9C9-359B06FBF6C8}" type="presOf" srcId="{50F2D575-4D22-4F45-90CF-9B61A47AF368}" destId="{36D38997-29CB-470E-9C37-730B4A8DAD17}" srcOrd="1" destOrd="0" presId="urn:microsoft.com/office/officeart/2005/8/layout/process2"/>
    <dgm:cxn modelId="{CF068091-05E7-4739-A472-8339E456E8BC}" type="presOf" srcId="{D822CA2A-ECB1-47D5-9EA1-6678D52B3776}" destId="{110DA54F-51F2-4887-8E31-DF4DA7F1E090}" srcOrd="0" destOrd="0" presId="urn:microsoft.com/office/officeart/2005/8/layout/process2"/>
    <dgm:cxn modelId="{D920C6D8-95DC-4B5A-8931-EC2C8BEAD314}" type="presOf" srcId="{50F2D575-4D22-4F45-90CF-9B61A47AF368}" destId="{BA254B3D-655A-491C-ACAE-1525F181FBE8}" srcOrd="0" destOrd="0" presId="urn:microsoft.com/office/officeart/2005/8/layout/process2"/>
    <dgm:cxn modelId="{9143E166-F4F0-49F5-8F2D-C572FD7D0149}" srcId="{9C052288-F0EA-4A95-B645-5B5F63877BAD}" destId="{0B9D9355-D282-415D-A0EB-5F86D49B1100}" srcOrd="1" destOrd="0" parTransId="{F6A1EFD2-FD6A-4720-B670-B1F0B7C0A17B}" sibTransId="{16E810DD-2312-4EC6-BAC0-6D9440F58E2B}"/>
    <dgm:cxn modelId="{B1BA228E-FC1A-41B9-A701-99693307E388}" srcId="{9C052288-F0EA-4A95-B645-5B5F63877BAD}" destId="{C0FA2227-06E0-4BE8-9676-FE4E37D5B0B7}" srcOrd="0" destOrd="0" parTransId="{9EDFFC4C-277D-4DC9-ADBD-3BE3FBAE8E13}" sibTransId="{066A9D36-3259-4CA4-B6F8-75EF24259D76}"/>
    <dgm:cxn modelId="{71841BF0-37DC-4AAB-A25D-E06D82C03F9C}" type="presOf" srcId="{16E810DD-2312-4EC6-BAC0-6D9440F58E2B}" destId="{C1D2F8D1-D8B3-47D6-A778-34836C73E40D}" srcOrd="0" destOrd="0" presId="urn:microsoft.com/office/officeart/2005/8/layout/process2"/>
    <dgm:cxn modelId="{B8F5693F-B9BC-4FCD-9637-E38621B96416}" srcId="{9C052288-F0EA-4A95-B645-5B5F63877BAD}" destId="{A75BD549-2083-49EC-8249-CADC16F6BA37}" srcOrd="3" destOrd="0" parTransId="{B787F6B4-B24D-4A51-B554-19BB66DB888D}" sibTransId="{50F2D575-4D22-4F45-90CF-9B61A47AF368}"/>
    <dgm:cxn modelId="{246F2B5C-09CA-4AB0-AAF6-577B44D01343}" type="presOf" srcId="{066A9D36-3259-4CA4-B6F8-75EF24259D76}" destId="{ADCB685C-4E53-490A-BC42-E4C2AA8AEC9D}" srcOrd="0" destOrd="0" presId="urn:microsoft.com/office/officeart/2005/8/layout/process2"/>
    <dgm:cxn modelId="{F4C60CBB-1084-4DE1-8C7B-24128D760AE2}" srcId="{9C052288-F0EA-4A95-B645-5B5F63877BAD}" destId="{1C3AE9D9-CBA7-4AF0-9BA0-38202BF2FA87}" srcOrd="4" destOrd="0" parTransId="{7F1B99DA-7605-4F33-A26B-E869C258F37A}" sibTransId="{C586EA8E-C217-4F9B-A647-01430E36CA1B}"/>
    <dgm:cxn modelId="{F60F4C94-01B7-4C53-9525-6B54F1A05530}" type="presOf" srcId="{C0FA2227-06E0-4BE8-9676-FE4E37D5B0B7}" destId="{F8EFE6BF-4128-4959-B09F-5FF52308F055}" srcOrd="0" destOrd="0" presId="urn:microsoft.com/office/officeart/2005/8/layout/process2"/>
    <dgm:cxn modelId="{F61AFB07-C9ED-458D-A2C9-A09B4750E673}" srcId="{9C052288-F0EA-4A95-B645-5B5F63877BAD}" destId="{D822CA2A-ECB1-47D5-9EA1-6678D52B3776}" srcOrd="2" destOrd="0" parTransId="{69F7CB6A-08D5-47D0-B401-23ED0D97AA4A}" sibTransId="{71B67D40-07C2-4CA8-9EBE-911C24FB586B}"/>
    <dgm:cxn modelId="{8F7DB529-F1B0-4C51-BED4-A9FA0BD31C14}" type="presOf" srcId="{1C3AE9D9-CBA7-4AF0-9BA0-38202BF2FA87}" destId="{9C5BFB8E-BB1E-4BBA-8C82-CE99E3F7575E}" srcOrd="0" destOrd="0" presId="urn:microsoft.com/office/officeart/2005/8/layout/process2"/>
    <dgm:cxn modelId="{FB6C32D8-77E1-4169-869D-394284C1C363}" type="presOf" srcId="{16E810DD-2312-4EC6-BAC0-6D9440F58E2B}" destId="{DAD53F74-879F-4B7A-BF49-376400471BF2}" srcOrd="1" destOrd="0" presId="urn:microsoft.com/office/officeart/2005/8/layout/process2"/>
    <dgm:cxn modelId="{DB23280A-9E04-4DB7-92A4-959ED060F570}" type="presOf" srcId="{066A9D36-3259-4CA4-B6F8-75EF24259D76}" destId="{B404DF46-82AA-45DD-981B-D4E79B143F11}" srcOrd="1" destOrd="0" presId="urn:microsoft.com/office/officeart/2005/8/layout/process2"/>
    <dgm:cxn modelId="{41C92C3E-BB06-4C5B-9305-2AA1F68F5FD1}" type="presOf" srcId="{71B67D40-07C2-4CA8-9EBE-911C24FB586B}" destId="{A6F0BB4D-D509-4E7C-A1AB-A5DD3E67BA6F}" srcOrd="1" destOrd="0" presId="urn:microsoft.com/office/officeart/2005/8/layout/process2"/>
    <dgm:cxn modelId="{C9E29E18-F0B1-4E60-B6C5-C27C807EC904}" type="presParOf" srcId="{96B6FBB4-DAC4-45DC-A097-CF88B3BEF8E4}" destId="{F8EFE6BF-4128-4959-B09F-5FF52308F055}" srcOrd="0" destOrd="0" presId="urn:microsoft.com/office/officeart/2005/8/layout/process2"/>
    <dgm:cxn modelId="{D7C36678-9A98-4FB2-B545-80AA8D5B2804}" type="presParOf" srcId="{96B6FBB4-DAC4-45DC-A097-CF88B3BEF8E4}" destId="{ADCB685C-4E53-490A-BC42-E4C2AA8AEC9D}" srcOrd="1" destOrd="0" presId="urn:microsoft.com/office/officeart/2005/8/layout/process2"/>
    <dgm:cxn modelId="{711FB727-F778-46E2-B152-14930A2AD560}" type="presParOf" srcId="{ADCB685C-4E53-490A-BC42-E4C2AA8AEC9D}" destId="{B404DF46-82AA-45DD-981B-D4E79B143F11}" srcOrd="0" destOrd="0" presId="urn:microsoft.com/office/officeart/2005/8/layout/process2"/>
    <dgm:cxn modelId="{A6F97E44-2396-4920-89A9-26FEC5F2C31F}" type="presParOf" srcId="{96B6FBB4-DAC4-45DC-A097-CF88B3BEF8E4}" destId="{57156C70-6CB2-4FF2-8075-B4BC2ECC2903}" srcOrd="2" destOrd="0" presId="urn:microsoft.com/office/officeart/2005/8/layout/process2"/>
    <dgm:cxn modelId="{875E892C-D34A-4EB8-8C3E-32BBAF2FD8B7}" type="presParOf" srcId="{96B6FBB4-DAC4-45DC-A097-CF88B3BEF8E4}" destId="{C1D2F8D1-D8B3-47D6-A778-34836C73E40D}" srcOrd="3" destOrd="0" presId="urn:microsoft.com/office/officeart/2005/8/layout/process2"/>
    <dgm:cxn modelId="{A408814E-2A2F-4D25-9F55-51DBBFA14100}" type="presParOf" srcId="{C1D2F8D1-D8B3-47D6-A778-34836C73E40D}" destId="{DAD53F74-879F-4B7A-BF49-376400471BF2}" srcOrd="0" destOrd="0" presId="urn:microsoft.com/office/officeart/2005/8/layout/process2"/>
    <dgm:cxn modelId="{D9E18DF7-64B2-4DA6-A02E-98A96CB1F9FF}" type="presParOf" srcId="{96B6FBB4-DAC4-45DC-A097-CF88B3BEF8E4}" destId="{110DA54F-51F2-4887-8E31-DF4DA7F1E090}" srcOrd="4" destOrd="0" presId="urn:microsoft.com/office/officeart/2005/8/layout/process2"/>
    <dgm:cxn modelId="{F09B5DE4-675A-45BA-9B9A-7196BCA99B74}" type="presParOf" srcId="{96B6FBB4-DAC4-45DC-A097-CF88B3BEF8E4}" destId="{E77E4093-2CE2-49A2-AC76-3566CA73A3DF}" srcOrd="5" destOrd="0" presId="urn:microsoft.com/office/officeart/2005/8/layout/process2"/>
    <dgm:cxn modelId="{80B2F05B-66A9-4AC9-AA23-4A370E579BC9}" type="presParOf" srcId="{E77E4093-2CE2-49A2-AC76-3566CA73A3DF}" destId="{A6F0BB4D-D509-4E7C-A1AB-A5DD3E67BA6F}" srcOrd="0" destOrd="0" presId="urn:microsoft.com/office/officeart/2005/8/layout/process2"/>
    <dgm:cxn modelId="{224DDFFF-9EC2-43B5-B3B8-5EB74337C158}" type="presParOf" srcId="{96B6FBB4-DAC4-45DC-A097-CF88B3BEF8E4}" destId="{D929ACA7-C746-48CA-A7D8-09867A6B6566}" srcOrd="6" destOrd="0" presId="urn:microsoft.com/office/officeart/2005/8/layout/process2"/>
    <dgm:cxn modelId="{F68B0963-6044-4B56-B93C-DEADBC994023}" type="presParOf" srcId="{96B6FBB4-DAC4-45DC-A097-CF88B3BEF8E4}" destId="{BA254B3D-655A-491C-ACAE-1525F181FBE8}" srcOrd="7" destOrd="0" presId="urn:microsoft.com/office/officeart/2005/8/layout/process2"/>
    <dgm:cxn modelId="{08FCE601-3EBC-4FF2-ADF7-2A482429A119}" type="presParOf" srcId="{BA254B3D-655A-491C-ACAE-1525F181FBE8}" destId="{36D38997-29CB-470E-9C37-730B4A8DAD17}" srcOrd="0" destOrd="0" presId="urn:microsoft.com/office/officeart/2005/8/layout/process2"/>
    <dgm:cxn modelId="{1C44A2E6-0D06-482F-853F-2DB179023431}" type="presParOf" srcId="{96B6FBB4-DAC4-45DC-A097-CF88B3BEF8E4}" destId="{9C5BFB8E-BB1E-4BBA-8C82-CE99E3F7575E}" srcOrd="8" destOrd="0" presId="urn:microsoft.com/office/officeart/2005/8/layout/process2"/>
  </dgm:cxnLst>
  <dgm:bg/>
  <dgm:whole/>
</dgm:dataModel>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9"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690"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1D30BF-7C12-4C82-B88B-598B07C66BAD}" type="datetimeFigureOut">
              <a:rPr lang="en-US" smtClean="0"/>
              <a:pPr/>
              <a:t>12/26/2023</a:t>
            </a:fld>
            <a:endParaRPr lang="en-US"/>
          </a:p>
        </p:txBody>
      </p:sp>
      <p:sp>
        <p:nvSpPr>
          <p:cNvPr id="1048691"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692"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694"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51413F-2923-47F1-B504-598B52A657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Slide Image Placeholder 1"/>
          <p:cNvSpPr>
            <a:spLocks noGrp="1" noRot="1" noChangeAspect="1"/>
          </p:cNvSpPr>
          <p:nvPr>
            <p:ph type="sldImg"/>
          </p:nvPr>
        </p:nvSpPr>
        <p:spPr/>
      </p:sp>
      <p:sp>
        <p:nvSpPr>
          <p:cNvPr id="1048590" name="Notes Placeholder 2"/>
          <p:cNvSpPr>
            <a:spLocks noGrp="1"/>
          </p:cNvSpPr>
          <p:nvPr>
            <p:ph type="body" idx="1"/>
          </p:nvPr>
        </p:nvSpPr>
        <p:spPr/>
        <p:txBody>
          <a:bodyPr/>
          <a:lstStyle/>
          <a:p>
            <a:endParaRPr lang="en-US" dirty="0"/>
          </a:p>
        </p:txBody>
      </p:sp>
      <p:sp>
        <p:nvSpPr>
          <p:cNvPr id="1048591" name="Slide Number Placeholder 3"/>
          <p:cNvSpPr>
            <a:spLocks noGrp="1"/>
          </p:cNvSpPr>
          <p:nvPr>
            <p:ph type="sldNum" sz="quarter" idx="5"/>
          </p:nvPr>
        </p:nvSpPr>
        <p:spPr/>
        <p:txBody>
          <a:bodyPr/>
          <a:lstStyle/>
          <a:p>
            <a:fld id="{1551413F-2923-47F1-B504-598B52A6576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Slide Image Placeholder 1"/>
          <p:cNvSpPr>
            <a:spLocks noGrp="1" noRot="1" noChangeAspect="1"/>
          </p:cNvSpPr>
          <p:nvPr>
            <p:ph type="sldImg"/>
          </p:nvPr>
        </p:nvSpPr>
        <p:spPr/>
      </p:sp>
      <p:sp>
        <p:nvSpPr>
          <p:cNvPr id="1048602" name="Notes Placeholder 2"/>
          <p:cNvSpPr>
            <a:spLocks noGrp="1"/>
          </p:cNvSpPr>
          <p:nvPr>
            <p:ph type="body" idx="1"/>
          </p:nvPr>
        </p:nvSpPr>
        <p:spPr/>
        <p:txBody>
          <a:bodyPr/>
          <a:lstStyle/>
          <a:p>
            <a:r>
              <a:rPr lang="en-US" b="1" dirty="0"/>
              <a:t>Open angle- </a:t>
            </a:r>
            <a:r>
              <a:rPr lang="en-US" dirty="0"/>
              <a:t>develops slowly over time, damage to optic nerve cause blind spot in vision, tends to run in families</a:t>
            </a:r>
          </a:p>
          <a:p>
            <a:r>
              <a:rPr lang="en-US" b="1" dirty="0"/>
              <a:t>Closed angle- </a:t>
            </a:r>
            <a:r>
              <a:rPr lang="en-US" dirty="0"/>
              <a:t>emergency, quick severe rise in eye pressure, </a:t>
            </a:r>
            <a:r>
              <a:rPr lang="en-IN" dirty="0"/>
              <a:t>Nausea, extreme discomfort, and blurred vision are all symptoms. </a:t>
            </a:r>
          </a:p>
          <a:p>
            <a:r>
              <a:rPr lang="en-IN" b="1" dirty="0"/>
              <a:t>Normal Tension Glaucoma: </a:t>
            </a:r>
            <a:r>
              <a:rPr lang="en-IN" dirty="0"/>
              <a:t>Damage of the optic nerve in the eye causes normal tension glaucoma to develop. The main cause of this type of glaucoma is a lack of blood flow to the optic nerve and increase of pressure on the fundus. </a:t>
            </a:r>
          </a:p>
          <a:p>
            <a:r>
              <a:rPr lang="en-US" b="1" dirty="0"/>
              <a:t>Congenital Glaucoma: </a:t>
            </a:r>
            <a:r>
              <a:rPr lang="en-US" b="0" i="0" dirty="0">
                <a:solidFill>
                  <a:srgbClr val="444444"/>
                </a:solidFill>
                <a:effectLst/>
                <a:latin typeface="Lucida Grande"/>
              </a:rPr>
              <a:t>occurs in babies. Run in families, at birth, eye does not develop properly</a:t>
            </a:r>
            <a:endParaRPr lang="en-US" dirty="0"/>
          </a:p>
        </p:txBody>
      </p:sp>
      <p:sp>
        <p:nvSpPr>
          <p:cNvPr id="1048603" name="Slide Number Placeholder 3"/>
          <p:cNvSpPr>
            <a:spLocks noGrp="1"/>
          </p:cNvSpPr>
          <p:nvPr>
            <p:ph type="sldNum" sz="quarter" idx="5"/>
          </p:nvPr>
        </p:nvSpPr>
        <p:spPr/>
        <p:txBody>
          <a:bodyPr/>
          <a:lstStyle/>
          <a:p>
            <a:fld id="{1551413F-2923-47F1-B504-598B52A6576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Slide Image Placeholder 1"/>
          <p:cNvSpPr>
            <a:spLocks noGrp="1" noRot="1" noChangeAspect="1"/>
          </p:cNvSpPr>
          <p:nvPr>
            <p:ph type="sldImg"/>
          </p:nvPr>
        </p:nvSpPr>
        <p:spPr/>
      </p:sp>
      <p:sp>
        <p:nvSpPr>
          <p:cNvPr id="1048616" name="Notes Placeholder 2"/>
          <p:cNvSpPr>
            <a:spLocks noGrp="1"/>
          </p:cNvSpPr>
          <p:nvPr>
            <p:ph type="body" idx="1"/>
          </p:nvPr>
        </p:nvSpPr>
        <p:spPr/>
        <p:txBody>
          <a:bodyPr/>
          <a:lstStyle/>
          <a:p>
            <a:endParaRPr lang="en-US" dirty="0"/>
          </a:p>
        </p:txBody>
      </p:sp>
      <p:sp>
        <p:nvSpPr>
          <p:cNvPr id="1048617" name="Slide Number Placeholder 3"/>
          <p:cNvSpPr>
            <a:spLocks noGrp="1"/>
          </p:cNvSpPr>
          <p:nvPr>
            <p:ph type="sldNum" sz="quarter" idx="5"/>
          </p:nvPr>
        </p:nvSpPr>
        <p:spPr/>
        <p:txBody>
          <a:bodyPr/>
          <a:lstStyle/>
          <a:p>
            <a:fld id="{1551413F-2923-47F1-B504-598B52A6576B}"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Slide Image Placeholder 1"/>
          <p:cNvSpPr>
            <a:spLocks noGrp="1" noRot="1" noChangeAspect="1"/>
          </p:cNvSpPr>
          <p:nvPr>
            <p:ph type="sldImg"/>
          </p:nvPr>
        </p:nvSpPr>
        <p:spPr/>
      </p:sp>
      <p:sp>
        <p:nvSpPr>
          <p:cNvPr id="1048638"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rPr>
              <a:t>AI and Machine Learning for Coders</a:t>
            </a:r>
          </a:p>
          <a:p>
            <a:r>
              <a:rPr lang="en-US" sz="1200" b="0" i="0" kern="1200" dirty="0" smtClean="0">
                <a:solidFill>
                  <a:schemeClr val="tx1"/>
                </a:solidFill>
                <a:latin typeface="+mn-lt"/>
                <a:ea typeface="+mn-ea"/>
                <a:cs typeface="+mn-cs"/>
              </a:rPr>
              <a:t>Book by Laurence </a:t>
            </a:r>
            <a:r>
              <a:rPr lang="en-US" sz="1200" b="0" i="0" kern="1200" dirty="0" err="1" smtClean="0">
                <a:solidFill>
                  <a:schemeClr val="tx1"/>
                </a:solidFill>
                <a:latin typeface="+mn-lt"/>
                <a:ea typeface="+mn-ea"/>
                <a:cs typeface="+mn-cs"/>
              </a:rPr>
              <a:t>Moroney</a:t>
            </a:r>
            <a:r>
              <a:rPr lang="en-US" sz="1200" b="0" i="0" kern="1200" dirty="0" smtClean="0">
                <a:solidFill>
                  <a:schemeClr val="tx1"/>
                </a:solidFill>
                <a:latin typeface="+mn-lt"/>
                <a:ea typeface="+mn-ea"/>
                <a:cs typeface="+mn-cs"/>
              </a:rPr>
              <a:t> A Programmer's Guide to Artificial Intelligence</a:t>
            </a:r>
            <a:endParaRPr lang="en-US" sz="1200" b="0" i="0" kern="1200" dirty="0">
              <a:solidFill>
                <a:schemeClr val="tx1"/>
              </a:solidFill>
              <a:latin typeface="+mn-lt"/>
              <a:ea typeface="+mn-ea"/>
              <a:cs typeface="+mn-cs"/>
            </a:endParaRPr>
          </a:p>
        </p:txBody>
      </p:sp>
      <p:sp>
        <p:nvSpPr>
          <p:cNvPr id="1048639" name="Slide Number Placeholder 3"/>
          <p:cNvSpPr>
            <a:spLocks noGrp="1"/>
          </p:cNvSpPr>
          <p:nvPr>
            <p:ph type="sldNum" sz="quarter" idx="10"/>
          </p:nvPr>
        </p:nvSpPr>
        <p:spPr/>
        <p:txBody>
          <a:bodyPr/>
          <a:lstStyle/>
          <a:p>
            <a:fld id="{1551413F-2923-47F1-B504-598B52A6576B}"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1048582"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92613AD4-A960-4FF4-8FC2-D648EA3E12EA}" type="datetimeFigureOut">
              <a:rPr lang="en-US" smtClean="0"/>
              <a:pPr/>
              <a:t>12/26/2023</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E31DD709-BE30-4E2A-9219-37C26939B9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p>
            <a:r>
              <a:rPr lang="en-US"/>
              <a:t>Click to edit Master title style</a:t>
            </a:r>
            <a:endParaRPr lang="en-US" dirty="0"/>
          </a:p>
        </p:txBody>
      </p:sp>
      <p:sp>
        <p:nvSpPr>
          <p:cNvPr id="104859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4" name="Date Placeholder 3"/>
          <p:cNvSpPr>
            <a:spLocks noGrp="1"/>
          </p:cNvSpPr>
          <p:nvPr>
            <p:ph type="dt" sz="half" idx="10"/>
          </p:nvPr>
        </p:nvSpPr>
        <p:spPr/>
        <p:txBody>
          <a:bodyPr/>
          <a:lstStyle/>
          <a:p>
            <a:fld id="{92613AD4-A960-4FF4-8FC2-D648EA3E12EA}" type="datetimeFigureOut">
              <a:rPr lang="en-US" smtClean="0"/>
              <a:pPr/>
              <a:t>12/26/2023</a:t>
            </a:fld>
            <a:endParaRPr lang="en-US"/>
          </a:p>
        </p:txBody>
      </p:sp>
      <p:sp>
        <p:nvSpPr>
          <p:cNvPr id="1048595" name="Footer Placeholder 4"/>
          <p:cNvSpPr>
            <a:spLocks noGrp="1"/>
          </p:cNvSpPr>
          <p:nvPr>
            <p:ph type="ftr" sz="quarter" idx="11"/>
          </p:nvPr>
        </p:nvSpPr>
        <p:spPr/>
        <p:txBody>
          <a:bodyPr/>
          <a:lstStyle/>
          <a:p>
            <a:endParaRPr lang="en-US"/>
          </a:p>
        </p:txBody>
      </p:sp>
      <p:sp>
        <p:nvSpPr>
          <p:cNvPr id="1048596" name="Slide Number Placeholder 5"/>
          <p:cNvSpPr>
            <a:spLocks noGrp="1"/>
          </p:cNvSpPr>
          <p:nvPr>
            <p:ph type="sldNum" sz="quarter" idx="12"/>
          </p:nvPr>
        </p:nvSpPr>
        <p:spPr/>
        <p:txBody>
          <a:bodyPr/>
          <a:lstStyle/>
          <a:p>
            <a:fld id="{E31DD709-BE30-4E2A-9219-37C26939B9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0"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1048651"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2" name="Date Placeholder 3"/>
          <p:cNvSpPr>
            <a:spLocks noGrp="1"/>
          </p:cNvSpPr>
          <p:nvPr>
            <p:ph type="dt" sz="half" idx="10"/>
          </p:nvPr>
        </p:nvSpPr>
        <p:spPr/>
        <p:txBody>
          <a:bodyPr/>
          <a:lstStyle/>
          <a:p>
            <a:fld id="{92613AD4-A960-4FF4-8FC2-D648EA3E12EA}" type="datetimeFigureOut">
              <a:rPr lang="en-US" smtClean="0"/>
              <a:pPr/>
              <a:t>12/26/2023</a:t>
            </a:fld>
            <a:endParaRPr lang="en-US"/>
          </a:p>
        </p:txBody>
      </p:sp>
      <p:sp>
        <p:nvSpPr>
          <p:cNvPr id="1048653" name="Footer Placeholder 4"/>
          <p:cNvSpPr>
            <a:spLocks noGrp="1"/>
          </p:cNvSpPr>
          <p:nvPr>
            <p:ph type="ftr" sz="quarter" idx="11"/>
          </p:nvPr>
        </p:nvSpPr>
        <p:spPr/>
        <p:txBody>
          <a:bodyPr/>
          <a:lstStyle/>
          <a:p>
            <a:endParaRPr lang="en-US"/>
          </a:p>
        </p:txBody>
      </p:sp>
      <p:sp>
        <p:nvSpPr>
          <p:cNvPr id="1048654" name="Slide Number Placeholder 5"/>
          <p:cNvSpPr>
            <a:spLocks noGrp="1"/>
          </p:cNvSpPr>
          <p:nvPr>
            <p:ph type="sldNum" sz="quarter" idx="12"/>
          </p:nvPr>
        </p:nvSpPr>
        <p:spPr/>
        <p:txBody>
          <a:bodyPr/>
          <a:lstStyle/>
          <a:p>
            <a:fld id="{E31DD709-BE30-4E2A-9219-37C26939B9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endParaRPr lang="en-US" dirty="0"/>
          </a:p>
        </p:txBody>
      </p:sp>
      <p:sp>
        <p:nvSpPr>
          <p:cNvPr id="104864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2" name="Date Placeholder 3"/>
          <p:cNvSpPr>
            <a:spLocks noGrp="1"/>
          </p:cNvSpPr>
          <p:nvPr>
            <p:ph type="dt" sz="half" idx="10"/>
          </p:nvPr>
        </p:nvSpPr>
        <p:spPr/>
        <p:txBody>
          <a:bodyPr/>
          <a:lstStyle/>
          <a:p>
            <a:fld id="{92613AD4-A960-4FF4-8FC2-D648EA3E12EA}" type="datetimeFigureOut">
              <a:rPr lang="en-US" smtClean="0"/>
              <a:pPr/>
              <a:t>12/26/2023</a:t>
            </a:fld>
            <a:endParaRPr lang="en-US"/>
          </a:p>
        </p:txBody>
      </p:sp>
      <p:sp>
        <p:nvSpPr>
          <p:cNvPr id="1048643" name="Footer Placeholder 4"/>
          <p:cNvSpPr>
            <a:spLocks noGrp="1"/>
          </p:cNvSpPr>
          <p:nvPr>
            <p:ph type="ftr" sz="quarter" idx="11"/>
          </p:nvPr>
        </p:nvSpPr>
        <p:spPr/>
        <p:txBody>
          <a:bodyPr/>
          <a:lstStyle/>
          <a:p>
            <a:endParaRPr lang="en-US"/>
          </a:p>
        </p:txBody>
      </p:sp>
      <p:sp>
        <p:nvSpPr>
          <p:cNvPr id="1048644" name="Slide Number Placeholder 5"/>
          <p:cNvSpPr>
            <a:spLocks noGrp="1"/>
          </p:cNvSpPr>
          <p:nvPr>
            <p:ph type="sldNum" sz="quarter" idx="12"/>
          </p:nvPr>
        </p:nvSpPr>
        <p:spPr/>
        <p:txBody>
          <a:bodyPr/>
          <a:lstStyle/>
          <a:p>
            <a:fld id="{E31DD709-BE30-4E2A-9219-37C26939B9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1"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1048662"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lstStyle/>
          <a:p>
            <a:fld id="{92613AD4-A960-4FF4-8FC2-D648EA3E12EA}" type="datetimeFigureOut">
              <a:rPr lang="en-US" smtClean="0"/>
              <a:pPr/>
              <a:t>12/26/2023</a:t>
            </a:fld>
            <a:endParaRPr lang="en-US"/>
          </a:p>
        </p:txBody>
      </p:sp>
      <p:sp>
        <p:nvSpPr>
          <p:cNvPr id="1048664" name="Footer Placeholder 4"/>
          <p:cNvSpPr>
            <a:spLocks noGrp="1"/>
          </p:cNvSpPr>
          <p:nvPr>
            <p:ph type="ftr" sz="quarter" idx="11"/>
          </p:nvPr>
        </p:nvSpPr>
        <p:spPr/>
        <p:txBody>
          <a:bodyPr/>
          <a:lstStyle/>
          <a:p>
            <a:endParaRPr lang="en-US"/>
          </a:p>
        </p:txBody>
      </p:sp>
      <p:sp>
        <p:nvSpPr>
          <p:cNvPr id="1048665" name="Slide Number Placeholder 5"/>
          <p:cNvSpPr>
            <a:spLocks noGrp="1"/>
          </p:cNvSpPr>
          <p:nvPr>
            <p:ph type="sldNum" sz="quarter" idx="12"/>
          </p:nvPr>
        </p:nvSpPr>
        <p:spPr/>
        <p:txBody>
          <a:bodyPr/>
          <a:lstStyle/>
          <a:p>
            <a:fld id="{E31DD709-BE30-4E2A-9219-37C26939B9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a:t>Click to edit Master title style</a:t>
            </a:r>
            <a:endParaRPr lang="en-US" dirty="0"/>
          </a:p>
        </p:txBody>
      </p:sp>
      <p:sp>
        <p:nvSpPr>
          <p:cNvPr id="1048667"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8"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Date Placeholder 4"/>
          <p:cNvSpPr>
            <a:spLocks noGrp="1"/>
          </p:cNvSpPr>
          <p:nvPr>
            <p:ph type="dt" sz="half" idx="10"/>
          </p:nvPr>
        </p:nvSpPr>
        <p:spPr/>
        <p:txBody>
          <a:bodyPr/>
          <a:lstStyle/>
          <a:p>
            <a:fld id="{92613AD4-A960-4FF4-8FC2-D648EA3E12EA}" type="datetimeFigureOut">
              <a:rPr lang="en-US" smtClean="0"/>
              <a:pPr/>
              <a:t>12/26/2023</a:t>
            </a:fld>
            <a:endParaRPr lang="en-US"/>
          </a:p>
        </p:txBody>
      </p:sp>
      <p:sp>
        <p:nvSpPr>
          <p:cNvPr id="1048670" name="Footer Placeholder 5"/>
          <p:cNvSpPr>
            <a:spLocks noGrp="1"/>
          </p:cNvSpPr>
          <p:nvPr>
            <p:ph type="ftr" sz="quarter" idx="11"/>
          </p:nvPr>
        </p:nvSpPr>
        <p:spPr/>
        <p:txBody>
          <a:bodyPr/>
          <a:lstStyle/>
          <a:p>
            <a:endParaRPr lang="en-US"/>
          </a:p>
        </p:txBody>
      </p:sp>
      <p:sp>
        <p:nvSpPr>
          <p:cNvPr id="1048671" name="Slide Number Placeholder 6"/>
          <p:cNvSpPr>
            <a:spLocks noGrp="1"/>
          </p:cNvSpPr>
          <p:nvPr>
            <p:ph type="sldNum" sz="quarter" idx="12"/>
          </p:nvPr>
        </p:nvSpPr>
        <p:spPr/>
        <p:txBody>
          <a:bodyPr/>
          <a:lstStyle/>
          <a:p>
            <a:fld id="{E31DD709-BE30-4E2A-9219-37C26939B9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104867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7" name="Date Placeholder 6"/>
          <p:cNvSpPr>
            <a:spLocks noGrp="1"/>
          </p:cNvSpPr>
          <p:nvPr>
            <p:ph type="dt" sz="half" idx="10"/>
          </p:nvPr>
        </p:nvSpPr>
        <p:spPr/>
        <p:txBody>
          <a:bodyPr/>
          <a:lstStyle/>
          <a:p>
            <a:fld id="{92613AD4-A960-4FF4-8FC2-D648EA3E12EA}" type="datetimeFigureOut">
              <a:rPr lang="en-US" smtClean="0"/>
              <a:pPr/>
              <a:t>12/26/2023</a:t>
            </a:fld>
            <a:endParaRPr lang="en-US"/>
          </a:p>
        </p:txBody>
      </p:sp>
      <p:sp>
        <p:nvSpPr>
          <p:cNvPr id="1048678" name="Footer Placeholder 7"/>
          <p:cNvSpPr>
            <a:spLocks noGrp="1"/>
          </p:cNvSpPr>
          <p:nvPr>
            <p:ph type="ftr" sz="quarter" idx="11"/>
          </p:nvPr>
        </p:nvSpPr>
        <p:spPr/>
        <p:txBody>
          <a:bodyPr/>
          <a:lstStyle/>
          <a:p>
            <a:endParaRPr lang="en-US"/>
          </a:p>
        </p:txBody>
      </p:sp>
      <p:sp>
        <p:nvSpPr>
          <p:cNvPr id="1048679" name="Slide Number Placeholder 8"/>
          <p:cNvSpPr>
            <a:spLocks noGrp="1"/>
          </p:cNvSpPr>
          <p:nvPr>
            <p:ph type="sldNum" sz="quarter" idx="12"/>
          </p:nvPr>
        </p:nvSpPr>
        <p:spPr/>
        <p:txBody>
          <a:bodyPr/>
          <a:lstStyle/>
          <a:p>
            <a:fld id="{E31DD709-BE30-4E2A-9219-37C26939B9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a:t>Click to edit Master title style</a:t>
            </a:r>
            <a:endParaRPr lang="en-US" dirty="0"/>
          </a:p>
        </p:txBody>
      </p:sp>
      <p:sp>
        <p:nvSpPr>
          <p:cNvPr id="1048647" name="Date Placeholder 2"/>
          <p:cNvSpPr>
            <a:spLocks noGrp="1"/>
          </p:cNvSpPr>
          <p:nvPr>
            <p:ph type="dt" sz="half" idx="10"/>
          </p:nvPr>
        </p:nvSpPr>
        <p:spPr/>
        <p:txBody>
          <a:bodyPr/>
          <a:lstStyle/>
          <a:p>
            <a:fld id="{92613AD4-A960-4FF4-8FC2-D648EA3E12EA}" type="datetimeFigureOut">
              <a:rPr lang="en-US" smtClean="0"/>
              <a:pPr/>
              <a:t>12/26/2023</a:t>
            </a:fld>
            <a:endParaRPr lang="en-US"/>
          </a:p>
        </p:txBody>
      </p:sp>
      <p:sp>
        <p:nvSpPr>
          <p:cNvPr id="1048648" name="Footer Placeholder 3"/>
          <p:cNvSpPr>
            <a:spLocks noGrp="1"/>
          </p:cNvSpPr>
          <p:nvPr>
            <p:ph type="ftr" sz="quarter" idx="11"/>
          </p:nvPr>
        </p:nvSpPr>
        <p:spPr/>
        <p:txBody>
          <a:bodyPr/>
          <a:lstStyle/>
          <a:p>
            <a:endParaRPr lang="en-US"/>
          </a:p>
        </p:txBody>
      </p:sp>
      <p:sp>
        <p:nvSpPr>
          <p:cNvPr id="1048649" name="Slide Number Placeholder 4"/>
          <p:cNvSpPr>
            <a:spLocks noGrp="1"/>
          </p:cNvSpPr>
          <p:nvPr>
            <p:ph type="sldNum" sz="quarter" idx="12"/>
          </p:nvPr>
        </p:nvSpPr>
        <p:spPr/>
        <p:txBody>
          <a:bodyPr/>
          <a:lstStyle/>
          <a:p>
            <a:fld id="{E31DD709-BE30-4E2A-9219-37C26939B9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80" name="Date Placeholder 1"/>
          <p:cNvSpPr>
            <a:spLocks noGrp="1"/>
          </p:cNvSpPr>
          <p:nvPr>
            <p:ph type="dt" sz="half" idx="10"/>
          </p:nvPr>
        </p:nvSpPr>
        <p:spPr/>
        <p:txBody>
          <a:bodyPr/>
          <a:lstStyle/>
          <a:p>
            <a:fld id="{92613AD4-A960-4FF4-8FC2-D648EA3E12EA}" type="datetimeFigureOut">
              <a:rPr lang="en-US" smtClean="0"/>
              <a:pPr/>
              <a:t>12/26/2023</a:t>
            </a:fld>
            <a:endParaRPr lang="en-US"/>
          </a:p>
        </p:txBody>
      </p:sp>
      <p:sp>
        <p:nvSpPr>
          <p:cNvPr id="1048681" name="Footer Placeholder 2"/>
          <p:cNvSpPr>
            <a:spLocks noGrp="1"/>
          </p:cNvSpPr>
          <p:nvPr>
            <p:ph type="ftr" sz="quarter" idx="11"/>
          </p:nvPr>
        </p:nvSpPr>
        <p:spPr/>
        <p:txBody>
          <a:bodyPr/>
          <a:lstStyle/>
          <a:p>
            <a:endParaRPr lang="en-US"/>
          </a:p>
        </p:txBody>
      </p:sp>
      <p:sp>
        <p:nvSpPr>
          <p:cNvPr id="1048682" name="Slide Number Placeholder 3"/>
          <p:cNvSpPr>
            <a:spLocks noGrp="1"/>
          </p:cNvSpPr>
          <p:nvPr>
            <p:ph type="sldNum" sz="quarter" idx="12"/>
          </p:nvPr>
        </p:nvSpPr>
        <p:spPr/>
        <p:txBody>
          <a:bodyPr/>
          <a:lstStyle/>
          <a:p>
            <a:fld id="{E31DD709-BE30-4E2A-9219-37C26939B9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83"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104868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5"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6" name="Date Placeholder 4"/>
          <p:cNvSpPr>
            <a:spLocks noGrp="1"/>
          </p:cNvSpPr>
          <p:nvPr>
            <p:ph type="dt" sz="half" idx="10"/>
          </p:nvPr>
        </p:nvSpPr>
        <p:spPr/>
        <p:txBody>
          <a:bodyPr/>
          <a:lstStyle/>
          <a:p>
            <a:fld id="{92613AD4-A960-4FF4-8FC2-D648EA3E12EA}" type="datetimeFigureOut">
              <a:rPr lang="en-US" smtClean="0"/>
              <a:pPr/>
              <a:t>12/26/2023</a:t>
            </a:fld>
            <a:endParaRPr lang="en-US"/>
          </a:p>
        </p:txBody>
      </p:sp>
      <p:sp>
        <p:nvSpPr>
          <p:cNvPr id="1048687" name="Footer Placeholder 5"/>
          <p:cNvSpPr>
            <a:spLocks noGrp="1"/>
          </p:cNvSpPr>
          <p:nvPr>
            <p:ph type="ftr" sz="quarter" idx="11"/>
          </p:nvPr>
        </p:nvSpPr>
        <p:spPr/>
        <p:txBody>
          <a:bodyPr/>
          <a:lstStyle/>
          <a:p>
            <a:endParaRPr lang="en-US"/>
          </a:p>
        </p:txBody>
      </p:sp>
      <p:sp>
        <p:nvSpPr>
          <p:cNvPr id="1048688" name="Slide Number Placeholder 6"/>
          <p:cNvSpPr>
            <a:spLocks noGrp="1"/>
          </p:cNvSpPr>
          <p:nvPr>
            <p:ph type="sldNum" sz="quarter" idx="12"/>
          </p:nvPr>
        </p:nvSpPr>
        <p:spPr/>
        <p:txBody>
          <a:bodyPr/>
          <a:lstStyle/>
          <a:p>
            <a:fld id="{E31DD709-BE30-4E2A-9219-37C26939B9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1048656"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57"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8" name="Date Placeholder 4"/>
          <p:cNvSpPr>
            <a:spLocks noGrp="1"/>
          </p:cNvSpPr>
          <p:nvPr>
            <p:ph type="dt" sz="half" idx="10"/>
          </p:nvPr>
        </p:nvSpPr>
        <p:spPr/>
        <p:txBody>
          <a:bodyPr/>
          <a:lstStyle/>
          <a:p>
            <a:fld id="{92613AD4-A960-4FF4-8FC2-D648EA3E12EA}" type="datetimeFigureOut">
              <a:rPr lang="en-US" smtClean="0"/>
              <a:pPr/>
              <a:t>12/26/2023</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E31DD709-BE30-4E2A-9219-37C26939B9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13AD4-A960-4FF4-8FC2-D648EA3E12EA}" type="datetimeFigureOut">
              <a:rPr lang="en-US" smtClean="0"/>
              <a:pPr/>
              <a:t>12/26/2023</a:t>
            </a:fld>
            <a:endParaRPr 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DD709-BE30-4E2A-9219-37C26939B9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Convolutional_neural_nework"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opencv.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4"/>
          <p:cNvPicPr>
            <a:picLocks noChangeAspect="1"/>
          </p:cNvPicPr>
          <p:nvPr/>
        </p:nvPicPr>
        <p:blipFill>
          <a:blip r:embed="rId3" cstate="print"/>
          <a:stretch>
            <a:fillRect/>
          </a:stretch>
        </p:blipFill>
        <p:spPr>
          <a:xfrm>
            <a:off x="0" y="0"/>
            <a:ext cx="9144000" cy="6858000"/>
          </a:xfrm>
          <a:prstGeom prst="rect">
            <a:avLst/>
          </a:prstGeom>
        </p:spPr>
      </p:pic>
      <p:sp>
        <p:nvSpPr>
          <p:cNvPr id="1048586" name="Title 1"/>
          <p:cNvSpPr>
            <a:spLocks noGrp="1"/>
          </p:cNvSpPr>
          <p:nvPr>
            <p:ph type="ctrTitle"/>
          </p:nvPr>
        </p:nvSpPr>
        <p:spPr>
          <a:xfrm>
            <a:off x="0" y="579119"/>
            <a:ext cx="9144000" cy="1280161"/>
          </a:xfrm>
        </p:spPr>
        <p:txBody>
          <a:bodyPr>
            <a:normAutofit/>
          </a:bodyPr>
          <a:lstStyle/>
          <a:p>
            <a:pPr fontAlgn="base"/>
            <a:r>
              <a:rPr lang="en-US" sz="3600" dirty="0" smtClean="0">
                <a:latin typeface="Adobe Garamond Pro Bold" pitchFamily="18" charset="0"/>
              </a:rPr>
              <a:t>Sign Language Translation using</a:t>
            </a:r>
            <a:br>
              <a:rPr lang="en-US" sz="3600" dirty="0" smtClean="0">
                <a:latin typeface="Adobe Garamond Pro Bold" pitchFamily="18" charset="0"/>
              </a:rPr>
            </a:br>
            <a:r>
              <a:rPr lang="en-US" sz="3600" dirty="0" err="1" smtClean="0">
                <a:latin typeface="Adobe Garamond Pro Bold" pitchFamily="18" charset="0"/>
              </a:rPr>
              <a:t>Convolutional</a:t>
            </a:r>
            <a:r>
              <a:rPr lang="en-US" sz="3600" dirty="0" smtClean="0">
                <a:latin typeface="Adobe Garamond Pro Bold" pitchFamily="18" charset="0"/>
              </a:rPr>
              <a:t> Neural Network</a:t>
            </a:r>
            <a:endParaRPr lang="en-US" sz="3600" dirty="0">
              <a:latin typeface="Adobe Garamond Pro Bold" pitchFamily="18" charset="0"/>
            </a:endParaRPr>
          </a:p>
        </p:txBody>
      </p:sp>
      <p:sp>
        <p:nvSpPr>
          <p:cNvPr id="1048587" name="Subtitle 2"/>
          <p:cNvSpPr>
            <a:spLocks noGrp="1"/>
          </p:cNvSpPr>
          <p:nvPr>
            <p:ph type="subTitle" idx="1"/>
          </p:nvPr>
        </p:nvSpPr>
        <p:spPr>
          <a:xfrm>
            <a:off x="1216570" y="2294468"/>
            <a:ext cx="6858000" cy="2269063"/>
          </a:xfrm>
        </p:spPr>
        <p:txBody>
          <a:bodyPr>
            <a:normAutofit/>
          </a:bodyPr>
          <a:lstStyle/>
          <a:p>
            <a:pPr algn="l"/>
            <a:r>
              <a:rPr lang="en-US" dirty="0">
                <a:latin typeface="+mj-lt"/>
                <a:cs typeface="Times New Roman" panose="02020603050405020304" pitchFamily="18" charset="0"/>
              </a:rPr>
              <a:t>Presented By -</a:t>
            </a:r>
          </a:p>
          <a:p>
            <a:pPr marL="800100" lvl="1" indent="-342900" algn="l">
              <a:buFont typeface="Arial" panose="020B0604020202020204" pitchFamily="34" charset="0"/>
              <a:buChar char="•"/>
            </a:pPr>
            <a:r>
              <a:rPr lang="en-US" dirty="0" smtClean="0">
                <a:solidFill>
                  <a:schemeClr val="accent1">
                    <a:lumMod val="50000"/>
                  </a:schemeClr>
                </a:solidFill>
                <a:cs typeface="Times New Roman" panose="02020603050405020304" pitchFamily="18" charset="0"/>
              </a:rPr>
              <a:t>Harsh Gupta (202025025</a:t>
            </a:r>
            <a:r>
              <a:rPr lang="en-US" dirty="0">
                <a:solidFill>
                  <a:schemeClr val="accent1">
                    <a:lumMod val="50000"/>
                  </a:schemeClr>
                </a:solidFill>
                <a:cs typeface="Times New Roman" panose="02020603050405020304" pitchFamily="18" charset="0"/>
              </a:rPr>
              <a:t>)</a:t>
            </a:r>
          </a:p>
          <a:p>
            <a:pPr marL="800100" lvl="1" indent="-342900" algn="l">
              <a:buFont typeface="Arial" panose="020B0604020202020204" pitchFamily="34" charset="0"/>
              <a:buChar char="•"/>
            </a:pPr>
            <a:r>
              <a:rPr lang="en-US" dirty="0" err="1" smtClean="0">
                <a:solidFill>
                  <a:schemeClr val="accent1">
                    <a:lumMod val="50000"/>
                  </a:schemeClr>
                </a:solidFill>
                <a:cs typeface="Times New Roman" panose="02020603050405020304" pitchFamily="18" charset="0"/>
              </a:rPr>
              <a:t>Khriesezo</a:t>
            </a:r>
            <a:r>
              <a:rPr lang="en-US" dirty="0" smtClean="0">
                <a:solidFill>
                  <a:schemeClr val="accent1">
                    <a:lumMod val="50000"/>
                  </a:schemeClr>
                </a:solidFill>
                <a:cs typeface="Times New Roman" panose="02020603050405020304" pitchFamily="18" charset="0"/>
              </a:rPr>
              <a:t> </a:t>
            </a:r>
            <a:r>
              <a:rPr lang="en-US" dirty="0" err="1" smtClean="0">
                <a:solidFill>
                  <a:schemeClr val="accent1">
                    <a:lumMod val="50000"/>
                  </a:schemeClr>
                </a:solidFill>
                <a:cs typeface="Times New Roman" panose="02020603050405020304" pitchFamily="18" charset="0"/>
              </a:rPr>
              <a:t>Peseyie</a:t>
            </a:r>
            <a:r>
              <a:rPr lang="en-US" dirty="0" smtClean="0">
                <a:solidFill>
                  <a:schemeClr val="accent1">
                    <a:lumMod val="50000"/>
                  </a:schemeClr>
                </a:solidFill>
                <a:cs typeface="Times New Roman" panose="02020603050405020304" pitchFamily="18" charset="0"/>
              </a:rPr>
              <a:t> (202025016)</a:t>
            </a:r>
            <a:endParaRPr lang="en-US" dirty="0">
              <a:solidFill>
                <a:schemeClr val="accent1">
                  <a:lumMod val="50000"/>
                </a:schemeClr>
              </a:solidFill>
              <a:cs typeface="Times New Roman" panose="02020603050405020304" pitchFamily="18" charset="0"/>
            </a:endParaRPr>
          </a:p>
          <a:p>
            <a:pPr lvl="1" algn="l"/>
            <a:endParaRPr lang="en-US" dirty="0">
              <a:solidFill>
                <a:schemeClr val="accent1">
                  <a:lumMod val="50000"/>
                </a:schemeClr>
              </a:solidFill>
              <a:latin typeface="Times New Roman" panose="02020603050405020304" pitchFamily="18" charset="0"/>
              <a:cs typeface="Times New Roman" panose="02020603050405020304" pitchFamily="18" charset="0"/>
            </a:endParaRPr>
          </a:p>
          <a:p>
            <a:pPr algn="l"/>
            <a:r>
              <a:rPr lang="en-US" dirty="0">
                <a:latin typeface="+mj-lt"/>
                <a:cs typeface="Times New Roman" panose="02020603050405020304" pitchFamily="18" charset="0"/>
              </a:rPr>
              <a:t>Under The Guidance </a:t>
            </a:r>
            <a:r>
              <a:rPr lang="en-US" dirty="0" smtClean="0">
                <a:latin typeface="+mj-lt"/>
                <a:cs typeface="Times New Roman" panose="02020603050405020304" pitchFamily="18" charset="0"/>
              </a:rPr>
              <a:t>of </a:t>
            </a:r>
            <a:r>
              <a:rPr lang="en-US" b="1" dirty="0" smtClean="0">
                <a:latin typeface="+mj-lt"/>
                <a:cs typeface="Times New Roman" panose="02020603050405020304" pitchFamily="18" charset="0"/>
              </a:rPr>
              <a:t>Mr. </a:t>
            </a:r>
            <a:r>
              <a:rPr lang="en-US" b="1" dirty="0" err="1" smtClean="0">
                <a:latin typeface="+mj-lt"/>
              </a:rPr>
              <a:t>Spandan</a:t>
            </a:r>
            <a:r>
              <a:rPr lang="en-US" b="1" dirty="0" smtClean="0">
                <a:latin typeface="+mj-lt"/>
              </a:rPr>
              <a:t> Kumar </a:t>
            </a:r>
            <a:r>
              <a:rPr lang="en-US" b="1" dirty="0" err="1" smtClean="0">
                <a:latin typeface="+mj-lt"/>
              </a:rPr>
              <a:t>Barthakur</a:t>
            </a:r>
            <a:endParaRPr lang="en-US" b="1" u="sng" dirty="0">
              <a:latin typeface="+mj-lt"/>
              <a:cs typeface="Times New Roman" panose="02020603050405020304" pitchFamily="18" charset="0"/>
            </a:endParaRPr>
          </a:p>
        </p:txBody>
      </p:sp>
      <p:sp>
        <p:nvSpPr>
          <p:cNvPr id="1048588" name="TextBox 1"/>
          <p:cNvSpPr txBox="1"/>
          <p:nvPr/>
        </p:nvSpPr>
        <p:spPr>
          <a:xfrm>
            <a:off x="2762045" y="4539143"/>
            <a:ext cx="3767051" cy="52322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a:xfrm>
            <a:off x="628650" y="365127"/>
            <a:ext cx="7886700" cy="803274"/>
          </a:xfrm>
        </p:spPr>
        <p:txBody>
          <a:bodyPr>
            <a:normAutofit/>
          </a:bodyPr>
          <a:lstStyle/>
          <a:p>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Flowchart</a:t>
            </a: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048614" name="Vertical Text Placeholder 1"/>
          <p:cNvSpPr>
            <a:spLocks noGrp="1"/>
          </p:cNvSpPr>
          <p:nvPr>
            <p:ph type="body" orient="vert" idx="1"/>
          </p:nvPr>
        </p:nvSpPr>
        <p:spPr>
          <a:xfrm>
            <a:off x="628650" y="1333500"/>
            <a:ext cx="7886700" cy="4978524"/>
          </a:xfrm>
        </p:spPr>
        <p:txBody>
          <a:bodyPr vert="horz">
            <a:normAutofit/>
          </a:bodyPr>
          <a:lstStyle/>
          <a:p>
            <a:pPr marL="342900" indent="-342900" algn="just">
              <a:lnSpc>
                <a:spcPct val="100000"/>
              </a:lnSpc>
              <a:buNone/>
            </a:pPr>
            <a:r>
              <a:rPr lang="en-US" sz="2100" dirty="0" smtClean="0"/>
              <a:t>	</a:t>
            </a:r>
            <a:endParaRPr lang="en-IN" sz="1600" dirty="0" smtClean="0"/>
          </a:p>
          <a:p>
            <a:pPr marL="342900" indent="-342900" algn="just">
              <a:lnSpc>
                <a:spcPct val="100000"/>
              </a:lnSpc>
              <a:buNone/>
            </a:pPr>
            <a:endParaRPr lang="en-IN" sz="1600" dirty="0" smtClean="0"/>
          </a:p>
          <a:p>
            <a:pPr marL="342900" indent="-342900" algn="just">
              <a:lnSpc>
                <a:spcPct val="100000"/>
              </a:lnSpc>
              <a:buNone/>
            </a:pPr>
            <a:endParaRPr lang="en-IN" sz="1600" dirty="0" smtClean="0"/>
          </a:p>
          <a:p>
            <a:pPr marL="342900" indent="-342900" algn="just">
              <a:lnSpc>
                <a:spcPct val="100000"/>
              </a:lnSpc>
              <a:buNone/>
            </a:pPr>
            <a:endParaRPr lang="en-IN" sz="1600" dirty="0" smtClean="0"/>
          </a:p>
          <a:p>
            <a:pPr marL="342900" indent="-342900" algn="just">
              <a:lnSpc>
                <a:spcPct val="100000"/>
              </a:lnSpc>
              <a:buNone/>
            </a:pPr>
            <a:endParaRPr lang="en-US" sz="1600" dirty="0" smtClean="0"/>
          </a:p>
          <a:p>
            <a:pPr marL="342900" indent="-342900" algn="just">
              <a:lnSpc>
                <a:spcPct val="100000"/>
              </a:lnSpc>
              <a:buNone/>
            </a:pPr>
            <a:endParaRPr lang="en-US" sz="1600" dirty="0" smtClean="0"/>
          </a:p>
          <a:p>
            <a:pPr marL="342900" indent="-342900" algn="just">
              <a:lnSpc>
                <a:spcPct val="100000"/>
              </a:lnSpc>
              <a:buNone/>
            </a:pPr>
            <a:endParaRPr lang="en-IN" sz="1600" dirty="0" smtClean="0"/>
          </a:p>
          <a:p>
            <a:pPr marL="0" indent="0">
              <a:buNone/>
            </a:pPr>
            <a:endParaRPr lang="en-IN" sz="1600" dirty="0">
              <a:latin typeface="Times New Roman" panose="02020603050405020304" pitchFamily="18" charset="0"/>
              <a:cs typeface="Times New Roman" panose="02020603050405020304" pitchFamily="18" charset="0"/>
            </a:endParaRPr>
          </a:p>
        </p:txBody>
      </p:sp>
      <p:graphicFrame>
        <p:nvGraphicFramePr>
          <p:cNvPr id="5" name="Diagram 4"/>
          <p:cNvGraphicFramePr/>
          <p:nvPr/>
        </p:nvGraphicFramePr>
        <p:xfrm>
          <a:off x="2392855" y="1549400"/>
          <a:ext cx="4211145" cy="4572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IN" b="1" dirty="0" smtClean="0">
                <a:solidFill>
                  <a:schemeClr val="accent2">
                    <a:lumMod val="75000"/>
                  </a:schemeClr>
                </a:solidFill>
                <a:latin typeface="Times New Roman" panose="02020603050405020304" pitchFamily="18" charset="0"/>
                <a:cs typeface="Times New Roman" panose="02020603050405020304" pitchFamily="18" charset="0"/>
              </a:rPr>
              <a:t>Algorithm</a:t>
            </a:r>
            <a:endParaRPr lang="en-US" dirty="0"/>
          </a:p>
        </p:txBody>
      </p:sp>
      <p:sp>
        <p:nvSpPr>
          <p:cNvPr id="1048619" name="TextBox 3"/>
          <p:cNvSpPr txBox="1"/>
          <p:nvPr/>
        </p:nvSpPr>
        <p:spPr>
          <a:xfrm>
            <a:off x="629920" y="1502688"/>
            <a:ext cx="8067040" cy="4892041"/>
          </a:xfrm>
          <a:prstGeom prst="rect">
            <a:avLst/>
          </a:prstGeom>
          <a:noFill/>
        </p:spPr>
        <p:txBody>
          <a:bodyPr wrap="square" rtlCol="0">
            <a:spAutoFit/>
          </a:bodyPr>
          <a:lstStyle/>
          <a:p>
            <a:r>
              <a:rPr lang="en-US" b="1" u="sng" dirty="0" smtClean="0"/>
              <a:t>Step 1:</a:t>
            </a:r>
            <a:r>
              <a:rPr lang="en-US" dirty="0" smtClean="0"/>
              <a:t> Gather a diverse dataset of sign language gestures. This dataset should include various signs, expressions, and individuals to ensure the model's generalization.</a:t>
            </a:r>
          </a:p>
          <a:p>
            <a:endParaRPr lang="en-US" dirty="0" smtClean="0"/>
          </a:p>
          <a:p>
            <a:r>
              <a:rPr lang="en-US" b="1" u="sng" dirty="0" smtClean="0"/>
              <a:t>Step 2:</a:t>
            </a:r>
            <a:r>
              <a:rPr lang="en-US" dirty="0" smtClean="0"/>
              <a:t> Classify the dataset with corresponding text labels or class identifiers for each sign gesture. Each image in the dataset should be associated with the appropriate sign language translation.</a:t>
            </a:r>
          </a:p>
          <a:p>
            <a:endParaRPr lang="en-US" dirty="0" smtClean="0"/>
          </a:p>
          <a:p>
            <a:r>
              <a:rPr lang="en-US" b="1" u="sng" dirty="0" smtClean="0"/>
              <a:t>Step 3:</a:t>
            </a:r>
            <a:r>
              <a:rPr lang="en-US" dirty="0" smtClean="0"/>
              <a:t> Define the architecture of the </a:t>
            </a:r>
            <a:r>
              <a:rPr lang="en-US" dirty="0" err="1" smtClean="0"/>
              <a:t>Convolutional</a:t>
            </a:r>
            <a:r>
              <a:rPr lang="en-US" dirty="0" smtClean="0"/>
              <a:t> Neural Network (CNN). Design a model that can effectively capture spatial hierarchies and patterns within the sign language gestures. Common architectures include a series of </a:t>
            </a:r>
            <a:r>
              <a:rPr lang="en-US" dirty="0" err="1" smtClean="0"/>
              <a:t>convolutional</a:t>
            </a:r>
            <a:r>
              <a:rPr lang="en-US" dirty="0" smtClean="0"/>
              <a:t>, pooling, and fully connected layers.</a:t>
            </a:r>
          </a:p>
          <a:p>
            <a:endParaRPr lang="en-US" dirty="0" smtClean="0"/>
          </a:p>
          <a:p>
            <a:r>
              <a:rPr lang="en-US" b="1" u="sng" dirty="0" smtClean="0"/>
              <a:t>Step 4:</a:t>
            </a:r>
            <a:r>
              <a:rPr lang="en-US" dirty="0" smtClean="0"/>
              <a:t> Implement a real-time translation system that can capture live video frames or image sequences. Integrate the trained CNN model into the system to recognize and classify sign language gestures.</a:t>
            </a:r>
          </a:p>
          <a:p>
            <a:endParaRPr lang="en-US" dirty="0" smtClean="0"/>
          </a:p>
          <a:p>
            <a:pPr marL="342900" indent="-342900"/>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628650" y="365127"/>
            <a:ext cx="7886700" cy="1047114"/>
          </a:xfrm>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Algorithm</a:t>
            </a:r>
            <a:endParaRPr lang="en-US" dirty="0"/>
          </a:p>
        </p:txBody>
      </p:sp>
      <p:sp>
        <p:nvSpPr>
          <p:cNvPr id="1048621" name="TextBox 3"/>
          <p:cNvSpPr txBox="1"/>
          <p:nvPr/>
        </p:nvSpPr>
        <p:spPr>
          <a:xfrm>
            <a:off x="589280" y="2621280"/>
            <a:ext cx="7691120" cy="2225040"/>
          </a:xfrm>
          <a:prstGeom prst="rect">
            <a:avLst/>
          </a:prstGeom>
          <a:noFill/>
        </p:spPr>
        <p:txBody>
          <a:bodyPr wrap="square" rtlCol="0">
            <a:spAutoFit/>
          </a:bodyPr>
          <a:lstStyle/>
          <a:p>
            <a:r>
              <a:rPr lang="en-US" sz="2000" b="1" u="sng" dirty="0" smtClean="0"/>
              <a:t>Step 5:</a:t>
            </a:r>
            <a:r>
              <a:rPr lang="en-US" sz="2000" dirty="0" smtClean="0"/>
              <a:t> Convert the recognized sign language gestures into text or spoken language. This step involves mapping the model's output to a corresponding translation using a predefined mapping or lookup table.</a:t>
            </a:r>
          </a:p>
          <a:p>
            <a:endParaRPr lang="en-US" sz="2000" dirty="0" smtClean="0"/>
          </a:p>
          <a:p>
            <a:r>
              <a:rPr lang="en-US" sz="2000" b="1" u="sng" dirty="0" smtClean="0"/>
              <a:t>Step 6:</a:t>
            </a:r>
            <a:r>
              <a:rPr lang="en-US" sz="2000" dirty="0" smtClean="0"/>
              <a:t> Display the translated text onto the screen for the viewer to understand what the disabled person is saying.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588010" y="354967"/>
            <a:ext cx="7886700" cy="1108073"/>
          </a:xfrm>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Functions</a:t>
            </a:r>
            <a:endParaRPr lang="en-US" dirty="0"/>
          </a:p>
        </p:txBody>
      </p:sp>
      <p:sp>
        <p:nvSpPr>
          <p:cNvPr id="1048623" name="TextBox 3"/>
          <p:cNvSpPr txBox="1"/>
          <p:nvPr/>
        </p:nvSpPr>
        <p:spPr>
          <a:xfrm>
            <a:off x="629920" y="1605280"/>
            <a:ext cx="8138160" cy="4295140"/>
          </a:xfrm>
          <a:prstGeom prst="rect">
            <a:avLst/>
          </a:prstGeom>
          <a:noFill/>
        </p:spPr>
        <p:txBody>
          <a:bodyPr wrap="square" rtlCol="0">
            <a:spAutoFit/>
          </a:bodyPr>
          <a:lstStyle/>
          <a:p>
            <a:pPr marL="342900" lvl="0" indent="-342900">
              <a:buFont typeface="+mj-lt"/>
              <a:buAutoNum type="arabicPeriod"/>
            </a:pPr>
            <a:r>
              <a:rPr lang="en-US" b="1" dirty="0" smtClean="0"/>
              <a:t>Imported Libraries:</a:t>
            </a:r>
            <a:endParaRPr lang="en-US" dirty="0" smtClean="0"/>
          </a:p>
          <a:p>
            <a:pPr lvl="1"/>
            <a:r>
              <a:rPr lang="en-US" sz="1600" dirty="0" smtClean="0"/>
              <a:t>import cv2</a:t>
            </a:r>
            <a:br>
              <a:rPr lang="en-US" sz="1600" dirty="0" smtClean="0"/>
            </a:br>
            <a:r>
              <a:rPr lang="en-US" sz="1600" dirty="0" smtClean="0"/>
              <a:t>import </a:t>
            </a:r>
            <a:r>
              <a:rPr lang="en-US" sz="1600" dirty="0" err="1" smtClean="0"/>
              <a:t>numpy</a:t>
            </a:r>
            <a:r>
              <a:rPr lang="en-US" sz="1600" dirty="0" smtClean="0"/>
              <a:t> as </a:t>
            </a:r>
            <a:r>
              <a:rPr lang="en-US" sz="1600" dirty="0" err="1" smtClean="0"/>
              <a:t>np</a:t>
            </a:r>
            <a:r>
              <a:rPr lang="en-US" sz="1600" dirty="0" smtClean="0"/>
              <a:t/>
            </a:r>
            <a:br>
              <a:rPr lang="en-US" sz="1600" dirty="0" smtClean="0"/>
            </a:br>
            <a:r>
              <a:rPr lang="en-US" sz="1600" dirty="0" smtClean="0"/>
              <a:t>from </a:t>
            </a:r>
            <a:r>
              <a:rPr lang="en-US" sz="1600" dirty="0" err="1" smtClean="0"/>
              <a:t>cvzone.HandTrackingModule</a:t>
            </a:r>
            <a:r>
              <a:rPr lang="en-US" sz="1600" dirty="0" smtClean="0"/>
              <a:t> import </a:t>
            </a:r>
            <a:r>
              <a:rPr lang="en-US" sz="1600" dirty="0" err="1" smtClean="0"/>
              <a:t>HandDetector</a:t>
            </a:r>
            <a:r>
              <a:rPr lang="en-US" sz="1600" dirty="0" smtClean="0"/>
              <a:t/>
            </a:r>
            <a:br>
              <a:rPr lang="en-US" sz="1600" dirty="0" smtClean="0"/>
            </a:br>
            <a:r>
              <a:rPr lang="en-US" sz="1600" dirty="0" smtClean="0"/>
              <a:t>import math</a:t>
            </a:r>
            <a:br>
              <a:rPr lang="en-US" sz="1600" dirty="0" smtClean="0"/>
            </a:br>
            <a:r>
              <a:rPr lang="en-US" sz="1600" dirty="0" smtClean="0"/>
              <a:t>import time</a:t>
            </a:r>
            <a:br>
              <a:rPr lang="en-US" sz="1600" dirty="0" smtClean="0"/>
            </a:br>
            <a:r>
              <a:rPr lang="en-US" sz="1600" dirty="0" smtClean="0"/>
              <a:t>. . . . </a:t>
            </a:r>
          </a:p>
          <a:p>
            <a:pPr marL="342900" lvl="0" indent="-342900">
              <a:buFont typeface="+mj-lt"/>
              <a:buAutoNum type="arabicPeriod"/>
            </a:pPr>
            <a:r>
              <a:rPr lang="en-US" b="1" dirty="0" smtClean="0"/>
              <a:t>Webcam:</a:t>
            </a:r>
            <a:endParaRPr lang="en-US" dirty="0" smtClean="0"/>
          </a:p>
          <a:p>
            <a:pPr lvl="1"/>
            <a:r>
              <a:rPr lang="en-US" sz="1600" dirty="0" smtClean="0"/>
              <a:t>. . . .</a:t>
            </a:r>
          </a:p>
          <a:p>
            <a:pPr lvl="1"/>
            <a:r>
              <a:rPr lang="en-US" sz="1600" dirty="0" smtClean="0"/>
              <a:t>cap = cv2.VideoCapture(0)</a:t>
            </a:r>
          </a:p>
          <a:p>
            <a:pPr lvl="1"/>
            <a:r>
              <a:rPr lang="en-US" sz="1600" dirty="0" smtClean="0"/>
              <a:t>. . . .</a:t>
            </a:r>
          </a:p>
          <a:p>
            <a:pPr lvl="1"/>
            <a:r>
              <a:rPr lang="en-US" sz="1600" dirty="0" smtClean="0"/>
              <a:t>while True:</a:t>
            </a:r>
          </a:p>
          <a:p>
            <a:pPr lvl="1"/>
            <a:r>
              <a:rPr lang="en-US" sz="1600" dirty="0" smtClean="0"/>
              <a:t>	success, </a:t>
            </a:r>
            <a:r>
              <a:rPr lang="en-US" sz="1600" dirty="0" err="1" smtClean="0"/>
              <a:t>img</a:t>
            </a:r>
            <a:r>
              <a:rPr lang="en-US" sz="1600" dirty="0" smtClean="0"/>
              <a:t> = </a:t>
            </a:r>
            <a:r>
              <a:rPr lang="en-US" sz="1600" dirty="0" err="1" smtClean="0"/>
              <a:t>cap.read</a:t>
            </a:r>
            <a:r>
              <a:rPr lang="en-US" sz="1600" dirty="0" smtClean="0"/>
              <a:t>()</a:t>
            </a:r>
          </a:p>
          <a:p>
            <a:pPr lvl="1"/>
            <a:r>
              <a:rPr lang="en-US" sz="1600" dirty="0" smtClean="0"/>
              <a:t>	cv2.imshow(“Image”, </a:t>
            </a:r>
            <a:r>
              <a:rPr lang="en-US" sz="1600" dirty="0" err="1" smtClean="0"/>
              <a:t>img</a:t>
            </a:r>
            <a:r>
              <a:rPr lang="en-US" sz="1600" dirty="0" smtClean="0"/>
              <a:t>)</a:t>
            </a:r>
          </a:p>
          <a:p>
            <a:pPr lvl="1"/>
            <a:r>
              <a:rPr lang="en-US" sz="1600" dirty="0" smtClean="0"/>
              <a:t>	cv2.waitKey(1)</a:t>
            </a:r>
          </a:p>
          <a:p>
            <a:pPr lvl="1"/>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a:spLocks noGrp="1"/>
          </p:cNvSpPr>
          <p:nvPr>
            <p:ph type="title"/>
          </p:nvPr>
        </p:nvSpPr>
        <p:spPr>
          <a:xfrm>
            <a:off x="628650" y="365127"/>
            <a:ext cx="7886700" cy="854074"/>
          </a:xfrm>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Functions</a:t>
            </a:r>
            <a:endParaRPr lang="en-US" dirty="0"/>
          </a:p>
        </p:txBody>
      </p:sp>
      <p:sp>
        <p:nvSpPr>
          <p:cNvPr id="1048625" name="TextBox 3"/>
          <p:cNvSpPr txBox="1"/>
          <p:nvPr/>
        </p:nvSpPr>
        <p:spPr>
          <a:xfrm>
            <a:off x="650240" y="1229360"/>
            <a:ext cx="8138160" cy="3787141"/>
          </a:xfrm>
          <a:prstGeom prst="rect">
            <a:avLst/>
          </a:prstGeom>
          <a:noFill/>
        </p:spPr>
        <p:txBody>
          <a:bodyPr wrap="square" rtlCol="0">
            <a:spAutoFit/>
          </a:bodyPr>
          <a:lstStyle/>
          <a:p>
            <a:pPr marL="342900" indent="-342900">
              <a:buFont typeface="+mj-lt"/>
              <a:buAutoNum type="arabicPeriod" startAt="3"/>
            </a:pPr>
            <a:r>
              <a:rPr lang="en-US" b="1" dirty="0" smtClean="0"/>
              <a:t>Image Cropping/Detecting:</a:t>
            </a:r>
            <a:endParaRPr lang="en-US" dirty="0" smtClean="0"/>
          </a:p>
          <a:p>
            <a:r>
              <a:rPr lang="en-US" sz="1600" dirty="0" smtClean="0"/>
              <a:t>. . . .</a:t>
            </a:r>
          </a:p>
          <a:p>
            <a:r>
              <a:rPr lang="en-US" sz="1600" dirty="0" smtClean="0"/>
              <a:t>detector = </a:t>
            </a:r>
            <a:r>
              <a:rPr lang="en-US" sz="1600" dirty="0" err="1" smtClean="0"/>
              <a:t>HandDetector</a:t>
            </a:r>
            <a:r>
              <a:rPr lang="en-US" sz="1600" dirty="0" smtClean="0"/>
              <a:t>(</a:t>
            </a:r>
            <a:r>
              <a:rPr lang="en-US" sz="1600" dirty="0" err="1" smtClean="0"/>
              <a:t>maxHands</a:t>
            </a:r>
            <a:r>
              <a:rPr lang="en-US" sz="1600" dirty="0" smtClean="0"/>
              <a:t>=1)</a:t>
            </a:r>
          </a:p>
          <a:p>
            <a:r>
              <a:rPr lang="en-US" sz="1600" dirty="0" smtClean="0"/>
              <a:t>. . . .</a:t>
            </a:r>
          </a:p>
          <a:p>
            <a:r>
              <a:rPr lang="en-US" sz="1600" dirty="0" smtClean="0"/>
              <a:t>while True:</a:t>
            </a:r>
          </a:p>
          <a:p>
            <a:r>
              <a:rPr lang="en-US" sz="1600" dirty="0" smtClean="0"/>
              <a:t>. . . .</a:t>
            </a:r>
          </a:p>
          <a:p>
            <a:r>
              <a:rPr lang="en-US" sz="1600" dirty="0" smtClean="0"/>
              <a:t>hands, </a:t>
            </a:r>
            <a:r>
              <a:rPr lang="en-US" sz="1600" dirty="0" err="1" smtClean="0"/>
              <a:t>img</a:t>
            </a:r>
            <a:r>
              <a:rPr lang="en-US" sz="1600" dirty="0" smtClean="0"/>
              <a:t> = </a:t>
            </a:r>
            <a:r>
              <a:rPr lang="en-US" sz="1600" dirty="0" err="1" smtClean="0"/>
              <a:t>detector.findHands</a:t>
            </a:r>
            <a:r>
              <a:rPr lang="en-US" sz="1600" dirty="0" smtClean="0"/>
              <a:t>(</a:t>
            </a:r>
            <a:r>
              <a:rPr lang="en-US" sz="1600" dirty="0" err="1" smtClean="0"/>
              <a:t>img</a:t>
            </a:r>
            <a:r>
              <a:rPr lang="en-US" sz="1600" dirty="0" smtClean="0"/>
              <a:t>)</a:t>
            </a:r>
          </a:p>
          <a:p>
            <a:r>
              <a:rPr lang="en-US" sz="1600" dirty="0" smtClean="0"/>
              <a:t>if hands:</a:t>
            </a:r>
          </a:p>
          <a:p>
            <a:r>
              <a:rPr lang="en-US" sz="1600" dirty="0" smtClean="0"/>
              <a:t>	hand = hands[0]</a:t>
            </a:r>
          </a:p>
          <a:p>
            <a:r>
              <a:rPr lang="en-US" sz="1600" dirty="0" smtClean="0"/>
              <a:t>	x, y, w, h = hand[‘</a:t>
            </a:r>
            <a:r>
              <a:rPr lang="en-US" sz="1600" dirty="0" err="1" smtClean="0"/>
              <a:t>bbox</a:t>
            </a:r>
            <a:r>
              <a:rPr lang="en-US" sz="1600" dirty="0" smtClean="0"/>
              <a:t>’]</a:t>
            </a:r>
          </a:p>
          <a:p>
            <a:r>
              <a:rPr lang="en-US" sz="1600" dirty="0" smtClean="0"/>
              <a:t>	</a:t>
            </a:r>
            <a:r>
              <a:rPr lang="en-US" sz="1600" dirty="0" err="1" smtClean="0"/>
              <a:t>imgWhite</a:t>
            </a:r>
            <a:r>
              <a:rPr lang="en-US" sz="1600" dirty="0" smtClean="0"/>
              <a:t> = </a:t>
            </a:r>
            <a:r>
              <a:rPr lang="en-US" sz="1600" dirty="0" err="1" smtClean="0"/>
              <a:t>np.ones</a:t>
            </a:r>
            <a:r>
              <a:rPr lang="en-US" sz="1600" dirty="0" smtClean="0"/>
              <a:t>((</a:t>
            </a:r>
            <a:r>
              <a:rPr lang="en-US" sz="1600" dirty="0" err="1" smtClean="0"/>
              <a:t>imgSize</a:t>
            </a:r>
            <a:r>
              <a:rPr lang="en-US" sz="1600" dirty="0" smtClean="0"/>
              <a:t>, </a:t>
            </a:r>
            <a:r>
              <a:rPr lang="en-US" sz="1600" dirty="0" err="1" smtClean="0"/>
              <a:t>imgSize</a:t>
            </a:r>
            <a:r>
              <a:rPr lang="en-US" sz="1600" dirty="0" smtClean="0"/>
              <a:t>, 3), np.uint8 * 255</a:t>
            </a:r>
          </a:p>
          <a:p>
            <a:r>
              <a:rPr lang="en-US" sz="1600" dirty="0" smtClean="0"/>
              <a:t>	</a:t>
            </a:r>
            <a:r>
              <a:rPr lang="en-US" sz="1600" dirty="0" err="1" smtClean="0"/>
              <a:t>imgCrop</a:t>
            </a:r>
            <a:r>
              <a:rPr lang="en-US" sz="1600" dirty="0" smtClean="0"/>
              <a:t> = </a:t>
            </a:r>
            <a:r>
              <a:rPr lang="en-US" sz="1600" dirty="0" err="1" smtClean="0"/>
              <a:t>img</a:t>
            </a:r>
            <a:r>
              <a:rPr lang="en-US" sz="1600" dirty="0" smtClean="0"/>
              <a:t>[y:y + h, x:x+w]</a:t>
            </a:r>
          </a:p>
          <a:p>
            <a:r>
              <a:rPr lang="en-US" sz="1600" dirty="0" smtClean="0"/>
              <a:t>	cv2.imshow(“</a:t>
            </a:r>
            <a:r>
              <a:rPr lang="en-US" sz="1600" dirty="0" err="1" smtClean="0"/>
              <a:t>ImageCrop</a:t>
            </a:r>
            <a:r>
              <a:rPr lang="en-US" sz="1600" dirty="0" smtClean="0"/>
              <a:t>”, </a:t>
            </a:r>
            <a:r>
              <a:rPr lang="en-US" sz="1600" dirty="0" err="1" smtClean="0"/>
              <a:t>imgCrop</a:t>
            </a:r>
            <a:r>
              <a:rPr lang="en-US" sz="1600" dirty="0" smtClean="0"/>
              <a:t>) . . . .</a:t>
            </a:r>
          </a:p>
          <a:p>
            <a:pPr marL="342900" indent="-342900"/>
            <a:endParaRPr lang="en-US" b="1"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628650" y="365127"/>
            <a:ext cx="7886700" cy="1006474"/>
          </a:xfrm>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Functions</a:t>
            </a:r>
            <a:endParaRPr lang="en-US" dirty="0"/>
          </a:p>
        </p:txBody>
      </p:sp>
      <p:sp>
        <p:nvSpPr>
          <p:cNvPr id="1048627" name="TextBox 3"/>
          <p:cNvSpPr txBox="1"/>
          <p:nvPr/>
        </p:nvSpPr>
        <p:spPr>
          <a:xfrm>
            <a:off x="690880" y="1280160"/>
            <a:ext cx="7975600" cy="3787141"/>
          </a:xfrm>
          <a:prstGeom prst="rect">
            <a:avLst/>
          </a:prstGeom>
          <a:noFill/>
        </p:spPr>
        <p:txBody>
          <a:bodyPr wrap="square" rtlCol="0">
            <a:spAutoFit/>
          </a:bodyPr>
          <a:lstStyle/>
          <a:p>
            <a:pPr marL="342900" indent="-342900">
              <a:buFont typeface="+mj-lt"/>
              <a:buAutoNum type="arabicPeriod" startAt="4"/>
            </a:pPr>
            <a:r>
              <a:rPr lang="en-US" b="1" dirty="0" smtClean="0"/>
              <a:t>Data Collection:</a:t>
            </a:r>
          </a:p>
          <a:p>
            <a:r>
              <a:rPr lang="en-US" dirty="0" smtClean="0"/>
              <a:t> </a:t>
            </a:r>
          </a:p>
          <a:p>
            <a:r>
              <a:rPr lang="en-US" sz="1600" dirty="0" smtClean="0"/>
              <a:t>. . . .</a:t>
            </a:r>
          </a:p>
          <a:p>
            <a:r>
              <a:rPr lang="en-US" sz="1600" dirty="0" smtClean="0"/>
              <a:t>offset = 20</a:t>
            </a:r>
          </a:p>
          <a:p>
            <a:r>
              <a:rPr lang="en-US" sz="1600" dirty="0" err="1" smtClean="0"/>
              <a:t>imgSize</a:t>
            </a:r>
            <a:r>
              <a:rPr lang="en-US" sz="1600" dirty="0" smtClean="0"/>
              <a:t> = 300</a:t>
            </a:r>
          </a:p>
          <a:p>
            <a:r>
              <a:rPr lang="en-US" sz="1600" dirty="0" smtClean="0"/>
              <a:t> </a:t>
            </a:r>
          </a:p>
          <a:p>
            <a:r>
              <a:rPr lang="en-US" sz="1600" dirty="0" smtClean="0"/>
              <a:t>folder = "Data/no"</a:t>
            </a:r>
          </a:p>
          <a:p>
            <a:r>
              <a:rPr lang="en-US" sz="1600" dirty="0" smtClean="0"/>
              <a:t>counter = 0</a:t>
            </a:r>
          </a:p>
          <a:p>
            <a:r>
              <a:rPr lang="en-US" sz="1600" dirty="0" smtClean="0"/>
              <a:t>. . . .</a:t>
            </a:r>
          </a:p>
          <a:p>
            <a:r>
              <a:rPr lang="en-US" sz="1600" dirty="0" smtClean="0"/>
              <a:t>key = cv2.waitKey(1) </a:t>
            </a:r>
          </a:p>
          <a:p>
            <a:r>
              <a:rPr lang="en-US" sz="1600" dirty="0" smtClean="0"/>
              <a:t>    if key == </a:t>
            </a:r>
            <a:r>
              <a:rPr lang="en-US" sz="1600" dirty="0" err="1" smtClean="0"/>
              <a:t>ord</a:t>
            </a:r>
            <a:r>
              <a:rPr lang="en-US" sz="1600" dirty="0" smtClean="0"/>
              <a:t>("s"):</a:t>
            </a:r>
          </a:p>
          <a:p>
            <a:r>
              <a:rPr lang="en-US" sz="1600" dirty="0" smtClean="0"/>
              <a:t>        counter += 1</a:t>
            </a:r>
          </a:p>
          <a:p>
            <a:r>
              <a:rPr lang="en-US" sz="1600" dirty="0" smtClean="0"/>
              <a:t>        cv2.imwrite(f'{folder}/Image_{</a:t>
            </a:r>
            <a:r>
              <a:rPr lang="en-US" sz="1600" dirty="0" err="1" smtClean="0"/>
              <a:t>time.time</a:t>
            </a:r>
            <a:r>
              <a:rPr lang="en-US" sz="1600" dirty="0" smtClean="0"/>
              <a:t>()}.jpg', </a:t>
            </a:r>
            <a:r>
              <a:rPr lang="en-US" sz="1600" dirty="0" err="1" smtClean="0"/>
              <a:t>imgWhite</a:t>
            </a:r>
            <a:r>
              <a:rPr lang="en-US" sz="1600" dirty="0" smtClean="0"/>
              <a:t>)</a:t>
            </a:r>
          </a:p>
          <a:p>
            <a:r>
              <a:rPr lang="en-US" sz="1600" dirty="0" smtClean="0"/>
              <a:t>        print(counter)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628650" y="365127"/>
            <a:ext cx="7886700" cy="1006474"/>
          </a:xfrm>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Results</a:t>
            </a:r>
            <a:endParaRPr lang="en-US" dirty="0"/>
          </a:p>
        </p:txBody>
      </p:sp>
      <p:sp>
        <p:nvSpPr>
          <p:cNvPr id="1048627" name="TextBox 3"/>
          <p:cNvSpPr txBox="1"/>
          <p:nvPr/>
        </p:nvSpPr>
        <p:spPr>
          <a:xfrm>
            <a:off x="690880" y="1280160"/>
            <a:ext cx="7975600" cy="3139321"/>
          </a:xfrm>
          <a:prstGeom prst="rect">
            <a:avLst/>
          </a:prstGeom>
          <a:noFill/>
        </p:spPr>
        <p:txBody>
          <a:bodyPr wrap="square" rtlCol="0">
            <a:spAutoFit/>
          </a:bodyPr>
          <a:lstStyle/>
          <a:p>
            <a:pPr lvl="0" algn="just">
              <a:buFont typeface="Arial" pitchFamily="34" charset="0"/>
              <a:buChar char="•"/>
            </a:pPr>
            <a:r>
              <a:rPr lang="en-IN" dirty="0" smtClean="0"/>
              <a:t>  We have achieved an accuracy of </a:t>
            </a:r>
            <a:r>
              <a:rPr lang="en-IN" b="1" dirty="0" smtClean="0"/>
              <a:t>98.76%</a:t>
            </a:r>
            <a:r>
              <a:rPr lang="en-IN" dirty="0" smtClean="0"/>
              <a:t> in our model using the fit generator    model. Which is better accuracy than most of the current research papers 	on American Sign Language</a:t>
            </a:r>
          </a:p>
          <a:p>
            <a:pPr lvl="0" algn="just"/>
            <a:endParaRPr lang="en-US" dirty="0" smtClean="0"/>
          </a:p>
          <a:p>
            <a:pPr lvl="0" algn="just">
              <a:buFont typeface="Arial" pitchFamily="34" charset="0"/>
              <a:buChar char="•"/>
            </a:pPr>
            <a:r>
              <a:rPr lang="en-US" dirty="0" smtClean="0"/>
              <a:t>  Training of model was done 4 times. The fourth time the results were up to the  mark before there high signs of errors and wrong readings.</a:t>
            </a:r>
          </a:p>
          <a:p>
            <a:pPr lvl="0" algn="just"/>
            <a:endParaRPr lang="en-US" dirty="0" smtClean="0"/>
          </a:p>
          <a:p>
            <a:pPr lvl="0" algn="just">
              <a:buFont typeface="Arial" pitchFamily="34" charset="0"/>
              <a:buChar char="•"/>
            </a:pPr>
            <a:r>
              <a:rPr lang="en-US" dirty="0" smtClean="0"/>
              <a:t>  Used a new symbol which applied the spacebar function.</a:t>
            </a:r>
          </a:p>
          <a:p>
            <a:pPr lvl="0" algn="just"/>
            <a:endParaRPr lang="en-US" dirty="0" smtClean="0"/>
          </a:p>
          <a:p>
            <a:pPr algn="just">
              <a:buFont typeface="Arial" pitchFamily="34" charset="0"/>
              <a:buChar char="•"/>
            </a:pPr>
            <a:r>
              <a:rPr lang="en-US" dirty="0" smtClean="0"/>
              <a:t>  Static data were used for J and Z letters since the model does not support                       movement based signs.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628650" y="365127"/>
            <a:ext cx="7886700" cy="1006474"/>
          </a:xfrm>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Results</a:t>
            </a:r>
            <a:endParaRPr lang="en-US" dirty="0"/>
          </a:p>
        </p:txBody>
      </p:sp>
      <p:sp>
        <p:nvSpPr>
          <p:cNvPr id="1048627" name="TextBox 3"/>
          <p:cNvSpPr txBox="1"/>
          <p:nvPr/>
        </p:nvSpPr>
        <p:spPr>
          <a:xfrm>
            <a:off x="690880" y="1280160"/>
            <a:ext cx="7975600" cy="923330"/>
          </a:xfrm>
          <a:prstGeom prst="rect">
            <a:avLst/>
          </a:prstGeom>
          <a:noFill/>
        </p:spPr>
        <p:txBody>
          <a:bodyPr wrap="square" rtlCol="0">
            <a:spAutoFit/>
          </a:bodyPr>
          <a:lstStyle/>
          <a:p>
            <a:pPr lvl="0" algn="just"/>
            <a:endParaRPr lang="en-IN" dirty="0" smtClean="0"/>
          </a:p>
          <a:p>
            <a:pPr lvl="0" algn="just"/>
            <a:r>
              <a:rPr lang="en-IN" b="1" dirty="0" smtClean="0"/>
              <a:t>Epoch</a:t>
            </a:r>
            <a:r>
              <a:rPr lang="en-IN" dirty="0" smtClean="0"/>
              <a:t>  – </a:t>
            </a:r>
          </a:p>
          <a:p>
            <a:pPr lvl="0" algn="just">
              <a:buFont typeface="Arial" pitchFamily="34" charset="0"/>
              <a:buChar char="•"/>
            </a:pPr>
            <a:endParaRPr lang="en-US" dirty="0"/>
          </a:p>
        </p:txBody>
      </p:sp>
      <p:pic>
        <p:nvPicPr>
          <p:cNvPr id="4" name="Picture 3"/>
          <p:cNvPicPr/>
          <p:nvPr/>
        </p:nvPicPr>
        <p:blipFill>
          <a:blip r:embed="rId2"/>
          <a:srcRect/>
          <a:stretch>
            <a:fillRect/>
          </a:stretch>
        </p:blipFill>
        <p:spPr bwMode="auto">
          <a:xfrm>
            <a:off x="1906058" y="2249747"/>
            <a:ext cx="5331883" cy="235850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1"/>
          <p:cNvSpPr>
            <a:spLocks noGrp="1"/>
          </p:cNvSpPr>
          <p:nvPr>
            <p:ph type="title"/>
          </p:nvPr>
        </p:nvSpPr>
        <p:spPr>
          <a:xfrm>
            <a:off x="628650" y="365127"/>
            <a:ext cx="7886700" cy="1006474"/>
          </a:xfrm>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Results</a:t>
            </a:r>
            <a:endParaRPr lang="en-US" dirty="0"/>
          </a:p>
        </p:txBody>
      </p:sp>
      <p:sp>
        <p:nvSpPr>
          <p:cNvPr id="1048627" name="TextBox 3"/>
          <p:cNvSpPr txBox="1"/>
          <p:nvPr/>
        </p:nvSpPr>
        <p:spPr>
          <a:xfrm>
            <a:off x="690880" y="1280160"/>
            <a:ext cx="7975600" cy="923330"/>
          </a:xfrm>
          <a:prstGeom prst="rect">
            <a:avLst/>
          </a:prstGeom>
          <a:noFill/>
        </p:spPr>
        <p:txBody>
          <a:bodyPr wrap="square" rtlCol="0">
            <a:spAutoFit/>
          </a:bodyPr>
          <a:lstStyle/>
          <a:p>
            <a:pPr lvl="0" algn="just"/>
            <a:endParaRPr lang="en-IN" dirty="0" smtClean="0"/>
          </a:p>
          <a:p>
            <a:pPr lvl="0" algn="just"/>
            <a:r>
              <a:rPr lang="en-IN" b="1" dirty="0" smtClean="0"/>
              <a:t>Output - </a:t>
            </a:r>
            <a:endParaRPr lang="en-IN" dirty="0" smtClean="0"/>
          </a:p>
          <a:p>
            <a:pPr lvl="0" algn="just">
              <a:buFont typeface="Arial" pitchFamily="34" charset="0"/>
              <a:buChar char="•"/>
            </a:pPr>
            <a:endParaRPr lang="en-US" dirty="0"/>
          </a:p>
        </p:txBody>
      </p:sp>
      <p:pic>
        <p:nvPicPr>
          <p:cNvPr id="5" name="Picture 4"/>
          <p:cNvPicPr/>
          <p:nvPr/>
        </p:nvPicPr>
        <p:blipFill>
          <a:blip r:embed="rId2"/>
          <a:srcRect l="40692" r="5707" b="18432"/>
          <a:stretch>
            <a:fillRect/>
          </a:stretch>
        </p:blipFill>
        <p:spPr bwMode="auto">
          <a:xfrm>
            <a:off x="2375705" y="2180988"/>
            <a:ext cx="4253695" cy="303871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Title 1"/>
          <p:cNvSpPr>
            <a:spLocks noGrp="1"/>
          </p:cNvSpPr>
          <p:nvPr>
            <p:ph type="title"/>
          </p:nvPr>
        </p:nvSpPr>
        <p:spPr>
          <a:xfrm>
            <a:off x="628650" y="365127"/>
            <a:ext cx="7886700" cy="1057274"/>
          </a:xfrm>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Training and Testing</a:t>
            </a:r>
            <a:endParaRPr lang="en-US" dirty="0"/>
          </a:p>
        </p:txBody>
      </p:sp>
      <p:sp>
        <p:nvSpPr>
          <p:cNvPr id="1048631" name="TextBox 5"/>
          <p:cNvSpPr txBox="1"/>
          <p:nvPr/>
        </p:nvSpPr>
        <p:spPr>
          <a:xfrm>
            <a:off x="599440" y="6268720"/>
            <a:ext cx="7660640" cy="369332"/>
          </a:xfrm>
          <a:prstGeom prst="rect">
            <a:avLst/>
          </a:prstGeom>
          <a:noFill/>
        </p:spPr>
        <p:txBody>
          <a:bodyPr wrap="square" rtlCol="0">
            <a:spAutoFit/>
          </a:bodyPr>
          <a:lstStyle/>
          <a:p>
            <a:r>
              <a:rPr lang="en-US" b="1" dirty="0" smtClean="0"/>
              <a:t>            Fig. </a:t>
            </a:r>
            <a:r>
              <a:rPr lang="en-US" dirty="0" smtClean="0"/>
              <a:t>Accuracy Graph			     </a:t>
            </a:r>
            <a:r>
              <a:rPr lang="en-US" b="1" dirty="0" smtClean="0"/>
              <a:t>Fig. </a:t>
            </a:r>
            <a:r>
              <a:rPr lang="en-US" dirty="0" smtClean="0"/>
              <a:t>Loss Graph</a:t>
            </a:r>
            <a:endParaRPr lang="en-US" b="1" dirty="0"/>
          </a:p>
        </p:txBody>
      </p:sp>
      <p:sp>
        <p:nvSpPr>
          <p:cNvPr id="1048632" name="TextBox 6"/>
          <p:cNvSpPr txBox="1"/>
          <p:nvPr/>
        </p:nvSpPr>
        <p:spPr>
          <a:xfrm>
            <a:off x="528320" y="1229360"/>
            <a:ext cx="7640320" cy="2585323"/>
          </a:xfrm>
          <a:prstGeom prst="rect">
            <a:avLst/>
          </a:prstGeom>
          <a:noFill/>
        </p:spPr>
        <p:txBody>
          <a:bodyPr wrap="square" rtlCol="0">
            <a:spAutoFit/>
          </a:bodyPr>
          <a:lstStyle/>
          <a:p>
            <a:pPr lvl="0">
              <a:buFont typeface="Arial" pitchFamily="34" charset="0"/>
              <a:buChar char="•"/>
            </a:pPr>
            <a:r>
              <a:rPr lang="en-US" dirty="0" smtClean="0"/>
              <a:t> We feed the input images after preprocessing to our CNN model for training and testing.</a:t>
            </a:r>
          </a:p>
          <a:p>
            <a:pPr lvl="0"/>
            <a:endParaRPr lang="en-US" dirty="0" smtClean="0"/>
          </a:p>
          <a:p>
            <a:pPr lvl="0">
              <a:buFont typeface="Arial" pitchFamily="34" charset="0"/>
              <a:buChar char="•"/>
            </a:pPr>
            <a:r>
              <a:rPr lang="en-US" dirty="0" smtClean="0"/>
              <a:t> At first the output of the prediction layer will be somewhat far from the actual value. To make it better we have trained the networks using labeled data.</a:t>
            </a:r>
          </a:p>
          <a:p>
            <a:pPr lvl="0"/>
            <a:endParaRPr lang="en-US" dirty="0" smtClean="0"/>
          </a:p>
          <a:p>
            <a:pPr lvl="0">
              <a:buFont typeface="Arial" pitchFamily="34" charset="0"/>
              <a:buChar char="•"/>
            </a:pPr>
            <a:r>
              <a:rPr lang="en-US" dirty="0" smtClean="0"/>
              <a:t> A graphical image is then generated to showcase the accuracy and loss of the trained model.</a:t>
            </a:r>
          </a:p>
          <a:p>
            <a:endParaRPr lang="en-US" dirty="0"/>
          </a:p>
        </p:txBody>
      </p:sp>
      <p:pic>
        <p:nvPicPr>
          <p:cNvPr id="7" name="Picture 6"/>
          <p:cNvPicPr/>
          <p:nvPr/>
        </p:nvPicPr>
        <p:blipFill>
          <a:blip r:embed="rId2">
            <a:clrChange>
              <a:clrFrom>
                <a:srgbClr val="FFFFFF"/>
              </a:clrFrom>
              <a:clrTo>
                <a:srgbClr val="FFFFFF">
                  <a:alpha val="0"/>
                </a:srgbClr>
              </a:clrTo>
            </a:clrChange>
          </a:blip>
          <a:srcRect/>
          <a:stretch>
            <a:fillRect/>
          </a:stretch>
        </p:blipFill>
        <p:spPr bwMode="auto">
          <a:xfrm>
            <a:off x="480410" y="3599793"/>
            <a:ext cx="3484179" cy="2554014"/>
          </a:xfrm>
          <a:prstGeom prst="rect">
            <a:avLst/>
          </a:prstGeom>
          <a:noFill/>
          <a:ln w="9525">
            <a:noFill/>
            <a:miter lim="800000"/>
            <a:headEnd/>
            <a:tailEnd/>
          </a:ln>
        </p:spPr>
      </p:pic>
      <p:pic>
        <p:nvPicPr>
          <p:cNvPr id="8" name="Picture 7"/>
          <p:cNvPicPr/>
          <p:nvPr/>
        </p:nvPicPr>
        <p:blipFill>
          <a:blip r:embed="rId3">
            <a:clrChange>
              <a:clrFrom>
                <a:srgbClr val="FFFFFF"/>
              </a:clrFrom>
              <a:clrTo>
                <a:srgbClr val="FFFFFF">
                  <a:alpha val="0"/>
                </a:srgbClr>
              </a:clrTo>
            </a:clrChange>
          </a:blip>
          <a:srcRect/>
          <a:stretch>
            <a:fillRect/>
          </a:stretch>
        </p:blipFill>
        <p:spPr bwMode="auto">
          <a:xfrm>
            <a:off x="4365296" y="3538044"/>
            <a:ext cx="3563007" cy="260131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a:xfrm>
            <a:off x="628650" y="102367"/>
            <a:ext cx="7886700" cy="990709"/>
          </a:xfrm>
        </p:spPr>
        <p:txBody>
          <a:bodyPr>
            <a:normAutofit/>
          </a:bodyPr>
          <a:lstStyle/>
          <a:p>
            <a:r>
              <a:rPr lang="en-US" sz="3600" b="1" dirty="0">
                <a:solidFill>
                  <a:schemeClr val="accent2">
                    <a:lumMod val="75000"/>
                  </a:schemeClr>
                </a:solidFill>
                <a:latin typeface="Times New Roman" panose="02020603050405020304" pitchFamily="18" charset="0"/>
                <a:cs typeface="Times New Roman" panose="02020603050405020304" pitchFamily="18" charset="0"/>
              </a:rPr>
              <a:t>Contents</a:t>
            </a: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048598" name="Vertical Text Placeholder 1"/>
          <p:cNvSpPr>
            <a:spLocks noGrp="1"/>
          </p:cNvSpPr>
          <p:nvPr>
            <p:ph type="body" orient="vert" idx="1"/>
          </p:nvPr>
        </p:nvSpPr>
        <p:spPr>
          <a:xfrm>
            <a:off x="638810" y="926596"/>
            <a:ext cx="7886700" cy="5402317"/>
          </a:xfrm>
        </p:spPr>
        <p:txBody>
          <a:bodyPr vert="horz">
            <a:normAutofit fontScale="92500" lnSpcReduction="10000"/>
          </a:bodyPr>
          <a:lstStyle/>
          <a:p>
            <a:pPr>
              <a:lnSpc>
                <a:spcPct val="150000"/>
              </a:lnSpc>
            </a:pPr>
            <a:r>
              <a:rPr lang="en-IN" sz="2000" dirty="0" smtClean="0">
                <a:latin typeface="Times New Roman" panose="02020603050405020304" pitchFamily="18" charset="0"/>
                <a:cs typeface="Times New Roman" panose="02020603050405020304" pitchFamily="18" charset="0"/>
              </a:rPr>
              <a:t>Introduction</a:t>
            </a:r>
          </a:p>
          <a:p>
            <a:pPr>
              <a:lnSpc>
                <a:spcPct val="150000"/>
              </a:lnSpc>
            </a:pPr>
            <a:r>
              <a:rPr lang="en-IN" sz="2000" dirty="0" smtClean="0">
                <a:latin typeface="Times New Roman" panose="02020603050405020304" pitchFamily="18" charset="0"/>
                <a:cs typeface="Times New Roman" panose="02020603050405020304" pitchFamily="18" charset="0"/>
              </a:rPr>
              <a:t>Objectives</a:t>
            </a:r>
          </a:p>
          <a:p>
            <a:pPr>
              <a:lnSpc>
                <a:spcPct val="150000"/>
              </a:lnSpc>
            </a:pPr>
            <a:r>
              <a:rPr lang="en-IN" sz="2000" dirty="0" smtClean="0">
                <a:latin typeface="Times New Roman" panose="02020603050405020304" pitchFamily="18" charset="0"/>
                <a:cs typeface="Times New Roman" panose="02020603050405020304" pitchFamily="18" charset="0"/>
              </a:rPr>
              <a:t>Li</a:t>
            </a:r>
            <a:r>
              <a:rPr lang="en-US" sz="2000" dirty="0" smtClean="0">
                <a:latin typeface="Times New Roman" panose="02020603050405020304" pitchFamily="18" charset="0"/>
                <a:cs typeface="Times New Roman" panose="02020603050405020304" pitchFamily="18" charset="0"/>
              </a:rPr>
              <a:t>braries Used</a:t>
            </a:r>
            <a:endParaRPr lang="zh-CN" altLang="en-US" sz="2000" dirty="0"/>
          </a:p>
          <a:p>
            <a:pPr>
              <a:lnSpc>
                <a:spcPct val="150000"/>
              </a:lnSpc>
            </a:pPr>
            <a:r>
              <a:rPr lang="en-US" sz="2000" dirty="0" smtClean="0">
                <a:latin typeface="Times New Roman" panose="02020603050405020304" pitchFamily="18" charset="0"/>
                <a:cs typeface="Times New Roman" panose="02020603050405020304" pitchFamily="18" charset="0"/>
              </a:rPr>
              <a:t>Flowchart</a:t>
            </a:r>
            <a:endParaRPr lang="zh-CN" altLang="en-US" sz="2000" dirty="0"/>
          </a:p>
          <a:p>
            <a:pPr>
              <a:lnSpc>
                <a:spcPct val="150000"/>
              </a:lnSpc>
            </a:pPr>
            <a:r>
              <a:rPr lang="en-US" sz="2000" dirty="0" smtClean="0">
                <a:latin typeface="Times New Roman" panose="02020603050405020304" pitchFamily="18" charset="0"/>
                <a:cs typeface="Times New Roman" panose="02020603050405020304" pitchFamily="18" charset="0"/>
              </a:rPr>
              <a:t>Algorithm</a:t>
            </a:r>
            <a:endParaRPr lang="zh-CN" altLang="en-US" sz="2000" dirty="0"/>
          </a:p>
          <a:p>
            <a:pPr>
              <a:lnSpc>
                <a:spcPct val="150000"/>
              </a:lnSpc>
            </a:pPr>
            <a:r>
              <a:rPr lang="en-US" altLang="en-US" sz="2000" dirty="0" smtClean="0">
                <a:latin typeface="Times New Roman" panose="02020603050405020304" pitchFamily="18" charset="0"/>
                <a:cs typeface="Times New Roman" panose="02020603050405020304" pitchFamily="18" charset="0"/>
              </a:rPr>
              <a:t>Functions</a:t>
            </a:r>
            <a:endParaRPr lang="zh-CN" altLang="en-US" sz="2000" dirty="0"/>
          </a:p>
          <a:p>
            <a:pPr>
              <a:lnSpc>
                <a:spcPct val="150000"/>
              </a:lnSpc>
            </a:pPr>
            <a:r>
              <a:rPr lang="en-US" altLang="en-US" sz="2000" dirty="0" smtClean="0">
                <a:latin typeface="Times New Roman" panose="02020603050405020304" pitchFamily="18" charset="0"/>
                <a:cs typeface="Times New Roman" panose="02020603050405020304" pitchFamily="18" charset="0"/>
              </a:rPr>
              <a:t>Result</a:t>
            </a:r>
            <a:endParaRPr lang="zh-CN" altLang="en-US" sz="2000" dirty="0"/>
          </a:p>
          <a:p>
            <a:pPr>
              <a:lnSpc>
                <a:spcPct val="150000"/>
              </a:lnSpc>
            </a:pPr>
            <a:r>
              <a:rPr lang="en-US" altLang="en-US" sz="2000" dirty="0" smtClean="0">
                <a:latin typeface="Times New Roman" panose="02020603050405020304" pitchFamily="18" charset="0"/>
                <a:cs typeface="Times New Roman" panose="02020603050405020304" pitchFamily="18" charset="0"/>
              </a:rPr>
              <a:t>Training and Testing</a:t>
            </a:r>
          </a:p>
          <a:p>
            <a:pPr>
              <a:lnSpc>
                <a:spcPct val="150000"/>
              </a:lnSpc>
            </a:pPr>
            <a:r>
              <a:rPr lang="en-IN" altLang="zh-CN" sz="2000" dirty="0" smtClean="0">
                <a:latin typeface="Times New Roman" panose="02020603050405020304" pitchFamily="18" charset="0"/>
                <a:cs typeface="Times New Roman" panose="02020603050405020304" pitchFamily="18" charset="0"/>
              </a:rPr>
              <a:t>Future Scope</a:t>
            </a:r>
          </a:p>
          <a:p>
            <a:pPr>
              <a:lnSpc>
                <a:spcPct val="150000"/>
              </a:lnSpc>
            </a:pPr>
            <a:r>
              <a:rPr lang="en-IN" altLang="zh-CN" sz="2000" dirty="0" smtClean="0">
                <a:latin typeface="Times New Roman" panose="02020603050405020304" pitchFamily="18" charset="0"/>
                <a:cs typeface="Times New Roman" panose="02020603050405020304" pitchFamily="18" charset="0"/>
              </a:rPr>
              <a:t>References</a:t>
            </a:r>
            <a:endParaRPr lang="zh-CN" altLang="en-US" sz="2000" dirty="0"/>
          </a:p>
          <a:p>
            <a:pPr>
              <a:lnSpc>
                <a:spcPct val="150000"/>
              </a:lnSpc>
            </a:pPr>
            <a:endParaRPr lang="en-IN" sz="2400" dirty="0" smtClean="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8598">
                                            <p:txEl>
                                              <p:pRg st="0" end="0"/>
                                            </p:txEl>
                                          </p:spTgt>
                                        </p:tgtEl>
                                        <p:attrNameLst>
                                          <p:attrName>style.visibility</p:attrName>
                                        </p:attrNameLst>
                                      </p:cBhvr>
                                      <p:to>
                                        <p:strVal val="visible"/>
                                      </p:to>
                                    </p:set>
                                    <p:animEffect transition="in" filter="wipe(left)">
                                      <p:cBhvr>
                                        <p:cTn id="7" dur="500"/>
                                        <p:tgtEl>
                                          <p:spTgt spid="10485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48598">
                                            <p:txEl>
                                              <p:pRg st="1" end="1"/>
                                            </p:txEl>
                                          </p:spTgt>
                                        </p:tgtEl>
                                        <p:attrNameLst>
                                          <p:attrName>style.visibility</p:attrName>
                                        </p:attrNameLst>
                                      </p:cBhvr>
                                      <p:to>
                                        <p:strVal val="visible"/>
                                      </p:to>
                                    </p:set>
                                    <p:animEffect transition="in" filter="wipe(left)">
                                      <p:cBhvr>
                                        <p:cTn id="12" dur="500"/>
                                        <p:tgtEl>
                                          <p:spTgt spid="10485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48598">
                                            <p:txEl>
                                              <p:pRg st="2" end="2"/>
                                            </p:txEl>
                                          </p:spTgt>
                                        </p:tgtEl>
                                        <p:attrNameLst>
                                          <p:attrName>style.visibility</p:attrName>
                                        </p:attrNameLst>
                                      </p:cBhvr>
                                      <p:to>
                                        <p:strVal val="visible"/>
                                      </p:to>
                                    </p:set>
                                    <p:animEffect transition="in" filter="wipe(left)">
                                      <p:cBhvr>
                                        <p:cTn id="17" dur="500"/>
                                        <p:tgtEl>
                                          <p:spTgt spid="10485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48598">
                                            <p:txEl>
                                              <p:pRg st="3" end="3"/>
                                            </p:txEl>
                                          </p:spTgt>
                                        </p:tgtEl>
                                        <p:attrNameLst>
                                          <p:attrName>style.visibility</p:attrName>
                                        </p:attrNameLst>
                                      </p:cBhvr>
                                      <p:to>
                                        <p:strVal val="visible"/>
                                      </p:to>
                                    </p:set>
                                    <p:animEffect transition="in" filter="wipe(left)">
                                      <p:cBhvr>
                                        <p:cTn id="22" dur="500"/>
                                        <p:tgtEl>
                                          <p:spTgt spid="10485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48598">
                                            <p:txEl>
                                              <p:pRg st="4" end="4"/>
                                            </p:txEl>
                                          </p:spTgt>
                                        </p:tgtEl>
                                        <p:attrNameLst>
                                          <p:attrName>style.visibility</p:attrName>
                                        </p:attrNameLst>
                                      </p:cBhvr>
                                      <p:to>
                                        <p:strVal val="visible"/>
                                      </p:to>
                                    </p:set>
                                    <p:animEffect transition="in" filter="wipe(left)">
                                      <p:cBhvr>
                                        <p:cTn id="27" dur="500"/>
                                        <p:tgtEl>
                                          <p:spTgt spid="10485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lang="en-US" b="1" dirty="0" smtClean="0">
                <a:solidFill>
                  <a:schemeClr val="accent2">
                    <a:lumMod val="75000"/>
                  </a:schemeClr>
                </a:solidFill>
                <a:latin typeface="Times New Roman" panose="02020603050405020304" pitchFamily="18" charset="0"/>
                <a:cs typeface="Times New Roman" panose="02020603050405020304" pitchFamily="18" charset="0"/>
              </a:rPr>
              <a:t>Future Scope</a:t>
            </a:r>
            <a:endParaRPr lang="en-US" dirty="0"/>
          </a:p>
        </p:txBody>
      </p:sp>
      <p:sp>
        <p:nvSpPr>
          <p:cNvPr id="1048634" name="TextBox 3"/>
          <p:cNvSpPr txBox="1"/>
          <p:nvPr/>
        </p:nvSpPr>
        <p:spPr>
          <a:xfrm>
            <a:off x="640080" y="1696720"/>
            <a:ext cx="8087360" cy="3477875"/>
          </a:xfrm>
          <a:prstGeom prst="rect">
            <a:avLst/>
          </a:prstGeom>
          <a:noFill/>
        </p:spPr>
        <p:txBody>
          <a:bodyPr wrap="square" rtlCol="0">
            <a:spAutoFit/>
          </a:bodyPr>
          <a:lstStyle/>
          <a:p>
            <a:pPr lvl="0">
              <a:buFont typeface="Arial" pitchFamily="34" charset="0"/>
              <a:buChar char="•"/>
            </a:pPr>
            <a:r>
              <a:rPr lang="en-US" sz="2000" dirty="0" smtClean="0"/>
              <a:t> To achieve higher accuracy even in case of complex backgrounds and dark places using various background subtraction algorithms.</a:t>
            </a:r>
          </a:p>
          <a:p>
            <a:pPr lvl="0"/>
            <a:endParaRPr lang="en-US" sz="2000" dirty="0" smtClean="0"/>
          </a:p>
          <a:p>
            <a:pPr lvl="0">
              <a:buFont typeface="Arial" pitchFamily="34" charset="0"/>
              <a:buChar char="•"/>
            </a:pPr>
            <a:r>
              <a:rPr lang="en-US" sz="2000" dirty="0" smtClean="0"/>
              <a:t> To improve the preprocessing to predict gestures in low light conditions with a higher accuracy.</a:t>
            </a:r>
          </a:p>
          <a:p>
            <a:pPr lvl="0"/>
            <a:endParaRPr lang="en-US" sz="2000" dirty="0" smtClean="0"/>
          </a:p>
          <a:p>
            <a:pPr lvl="0">
              <a:buFont typeface="Arial" pitchFamily="34" charset="0"/>
              <a:buChar char="•"/>
            </a:pPr>
            <a:r>
              <a:rPr lang="en-US" sz="2000" dirty="0" smtClean="0"/>
              <a:t> The project can be build into a web/mobile application to conveniently access the project and use it. </a:t>
            </a:r>
          </a:p>
          <a:p>
            <a:pPr lvl="0"/>
            <a:endParaRPr lang="en-US" sz="2000" dirty="0" smtClean="0"/>
          </a:p>
          <a:p>
            <a:pPr lvl="0">
              <a:buFont typeface="Arial" pitchFamily="34" charset="0"/>
              <a:buChar char="•"/>
            </a:pPr>
            <a:r>
              <a:rPr lang="en-US" sz="2000" dirty="0" smtClean="0"/>
              <a:t> Currently the project only supports for ASL conversion but with the right data and training the project can be used for various other sign conversion.</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4"/>
          <p:cNvSpPr>
            <a:spLocks noGrp="1"/>
          </p:cNvSpPr>
          <p:nvPr>
            <p:ph type="title"/>
          </p:nvPr>
        </p:nvSpPr>
        <p:spPr>
          <a:xfrm>
            <a:off x="628650" y="365126"/>
            <a:ext cx="7886700" cy="938157"/>
          </a:xfrm>
        </p:spPr>
        <p:txBody>
          <a:bodyPr/>
          <a:lstStyle/>
          <a:p>
            <a:r>
              <a:rPr lang="en-US" sz="4000" b="1" dirty="0">
                <a:solidFill>
                  <a:schemeClr val="accent2">
                    <a:lumMod val="75000"/>
                  </a:schemeClr>
                </a:solidFill>
                <a:latin typeface="Times New Roman" panose="02020603050405020304" pitchFamily="18" charset="0"/>
                <a:cs typeface="Times New Roman" panose="02020603050405020304" pitchFamily="18" charset="0"/>
              </a:rPr>
              <a:t>References</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048636" name="Vertical Text Placeholder 1"/>
          <p:cNvSpPr>
            <a:spLocks noGrp="1"/>
          </p:cNvSpPr>
          <p:nvPr>
            <p:ph type="body" orient="vert" idx="1"/>
          </p:nvPr>
        </p:nvSpPr>
        <p:spPr>
          <a:xfrm>
            <a:off x="619125" y="1680308"/>
            <a:ext cx="7886700" cy="4631715"/>
          </a:xfrm>
        </p:spPr>
        <p:txBody>
          <a:bodyPr vert="horz">
            <a:normAutofit/>
          </a:bodyPr>
          <a:lstStyle/>
          <a:p>
            <a:pPr marL="0" indent="0" algn="just">
              <a:lnSpc>
                <a:spcPct val="100000"/>
              </a:lnSpc>
              <a:buNone/>
            </a:pP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1] </a:t>
            </a:r>
            <a:r>
              <a:rPr lang="en-IN" sz="1800" dirty="0" err="1" smtClean="0">
                <a:latin typeface="Times New Roman" panose="02020603050405020304" pitchFamily="18" charset="0"/>
                <a:cs typeface="Times New Roman" panose="02020603050405020304" pitchFamily="18" charset="0"/>
              </a:rPr>
              <a:t>Yellapu</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Madhuri</a:t>
            </a:r>
            <a:r>
              <a:rPr lang="en-IN" sz="1800" dirty="0" smtClean="0">
                <a:solidFill>
                  <a:srgbClr val="222222"/>
                </a:solidFill>
                <a:latin typeface="Times New Roman" panose="02020603050405020304" pitchFamily="18" charset="0"/>
                <a:cs typeface="Times New Roman" panose="02020603050405020304" pitchFamily="18" charset="0"/>
              </a:rPr>
              <a:t> -</a:t>
            </a:r>
            <a:r>
              <a:rPr lang="en-IN" sz="1800" b="0" i="0" dirty="0" smtClean="0">
                <a:solidFill>
                  <a:srgbClr val="222222"/>
                </a:solidFill>
                <a:effectLst/>
                <a:latin typeface="Times New Roman" panose="02020603050405020304" pitchFamily="18" charset="0"/>
                <a:cs typeface="Times New Roman" panose="02020603050405020304" pitchFamily="18" charset="0"/>
              </a:rPr>
              <a:t> “AUTOMATED SIGN LANGUAGE TRANSLATOR IEEE“</a:t>
            </a:r>
            <a:endParaRPr lang="en-IN" sz="1800" b="0" i="0" dirty="0">
              <a:solidFill>
                <a:srgbClr val="222222"/>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en-IN" sz="1800" dirty="0">
                <a:latin typeface="Times New Roman" panose="02020603050405020304" pitchFamily="18" charset="0"/>
                <a:cs typeface="Times New Roman" panose="02020603050405020304" pitchFamily="18" charset="0"/>
              </a:rPr>
              <a:t>[2] </a:t>
            </a:r>
            <a:r>
              <a:rPr lang="en-US" sz="1800" dirty="0" smtClean="0">
                <a:solidFill>
                  <a:srgbClr val="222222"/>
                </a:solidFill>
                <a:latin typeface="Times New Roman" panose="02020603050405020304" pitchFamily="18" charset="0"/>
                <a:cs typeface="Times New Roman" panose="02020603050405020304" pitchFamily="18" charset="0"/>
              </a:rPr>
              <a:t>Nicholas </a:t>
            </a:r>
            <a:r>
              <a:rPr lang="en-US" sz="1800" dirty="0" err="1" smtClean="0">
                <a:solidFill>
                  <a:srgbClr val="222222"/>
                </a:solidFill>
                <a:latin typeface="Times New Roman" panose="02020603050405020304" pitchFamily="18" charset="0"/>
                <a:cs typeface="Times New Roman" panose="02020603050405020304" pitchFamily="18" charset="0"/>
              </a:rPr>
              <a:t>Renotte</a:t>
            </a:r>
            <a:r>
              <a:rPr lang="en-US" sz="1800" dirty="0" smtClean="0">
                <a:solidFill>
                  <a:srgbClr val="222222"/>
                </a:solidFill>
                <a:latin typeface="Times New Roman" panose="02020603050405020304" pitchFamily="18" charset="0"/>
                <a:cs typeface="Times New Roman" panose="02020603050405020304" pitchFamily="18" charset="0"/>
              </a:rPr>
              <a:t> - </a:t>
            </a:r>
            <a:r>
              <a:rPr lang="en-US" sz="1800" b="0" i="0" dirty="0" smtClean="0">
                <a:solidFill>
                  <a:srgbClr val="222222"/>
                </a:solidFill>
                <a:effectLst/>
                <a:latin typeface="Times New Roman" panose="02020603050405020304" pitchFamily="18" charset="0"/>
                <a:cs typeface="Times New Roman" panose="02020603050405020304" pitchFamily="18" charset="0"/>
              </a:rPr>
              <a:t>“Real Time Sign Language Detection with </a:t>
            </a:r>
            <a:r>
              <a:rPr lang="en-US" sz="1800" b="0" i="0" dirty="0" err="1" smtClean="0">
                <a:solidFill>
                  <a:srgbClr val="222222"/>
                </a:solidFill>
                <a:effectLst/>
                <a:latin typeface="Times New Roman" panose="02020603050405020304" pitchFamily="18" charset="0"/>
                <a:cs typeface="Times New Roman" panose="02020603050405020304" pitchFamily="18" charset="0"/>
              </a:rPr>
              <a:t>Tensorflow</a:t>
            </a:r>
            <a:r>
              <a:rPr lang="en-US" sz="1800" b="0" i="0" dirty="0" smtClean="0">
                <a:solidFill>
                  <a:srgbClr val="222222"/>
                </a:solidFill>
                <a:effectLst/>
                <a:latin typeface="Times New Roman" panose="02020603050405020304" pitchFamily="18" charset="0"/>
                <a:cs typeface="Times New Roman" panose="02020603050405020304" pitchFamily="18" charset="0"/>
              </a:rPr>
              <a:t>”</a:t>
            </a:r>
            <a:endParaRPr lang="en-US" sz="1800" b="0" i="0" dirty="0">
              <a:solidFill>
                <a:srgbClr val="222222"/>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3] </a:t>
            </a:r>
            <a:r>
              <a:rPr lang="en-US" sz="1800" dirty="0" smtClean="0">
                <a:solidFill>
                  <a:srgbClr val="222222"/>
                </a:solidFill>
                <a:latin typeface="Times New Roman" panose="02020603050405020304" pitchFamily="18" charset="0"/>
                <a:cs typeface="Times New Roman" panose="02020603050405020304" pitchFamily="18" charset="0"/>
              </a:rPr>
              <a:t>Laurence </a:t>
            </a:r>
            <a:r>
              <a:rPr lang="en-US" sz="1800" dirty="0" err="1" smtClean="0">
                <a:solidFill>
                  <a:srgbClr val="222222"/>
                </a:solidFill>
                <a:latin typeface="Times New Roman" panose="02020603050405020304" pitchFamily="18" charset="0"/>
                <a:cs typeface="Times New Roman" panose="02020603050405020304" pitchFamily="18" charset="0"/>
              </a:rPr>
              <a:t>Moroney</a:t>
            </a:r>
            <a:r>
              <a:rPr lang="en-US" sz="1800" dirty="0" smtClean="0">
                <a:solidFill>
                  <a:srgbClr val="222222"/>
                </a:solidFill>
                <a:latin typeface="Times New Roman" panose="02020603050405020304" pitchFamily="18" charset="0"/>
                <a:cs typeface="Times New Roman" panose="02020603050405020304" pitchFamily="18" charset="0"/>
              </a:rPr>
              <a:t> –</a:t>
            </a:r>
            <a:r>
              <a:rPr lang="en-US" sz="1800" b="0" i="0" dirty="0" smtClean="0">
                <a:solidFill>
                  <a:srgbClr val="222222"/>
                </a:solidFill>
                <a:effectLst/>
                <a:latin typeface="Times New Roman" panose="02020603050405020304" pitchFamily="18" charset="0"/>
                <a:cs typeface="Times New Roman" panose="02020603050405020304" pitchFamily="18" charset="0"/>
              </a:rPr>
              <a:t> “A Programmer’s Guide to AI and ML for Coders”</a:t>
            </a:r>
          </a:p>
          <a:p>
            <a:pPr marL="0" indent="0" algn="just">
              <a:lnSpc>
                <a:spcPct val="100000"/>
              </a:lnSpc>
              <a:buNone/>
            </a:pPr>
            <a:r>
              <a:rPr lang="en-IN" sz="1800" dirty="0" smtClean="0">
                <a:solidFill>
                  <a:srgbClr val="222222"/>
                </a:solidFill>
                <a:latin typeface="Times New Roman" panose="02020603050405020304" pitchFamily="18" charset="0"/>
                <a:cs typeface="Times New Roman" panose="02020603050405020304" pitchFamily="18" charset="0"/>
              </a:rPr>
              <a:t>[4] </a:t>
            </a:r>
            <a:r>
              <a:rPr lang="it-IT" sz="1800" dirty="0" smtClean="0">
                <a:solidFill>
                  <a:srgbClr val="222222"/>
                </a:solidFill>
                <a:latin typeface="Times New Roman" panose="02020603050405020304" pitchFamily="18" charset="0"/>
                <a:cs typeface="Times New Roman" panose="02020603050405020304" pitchFamily="18" charset="0"/>
              </a:rPr>
              <a:t>Reddygari Sandhya Rani , R Rumana , R. Prema – “</a:t>
            </a:r>
            <a:r>
              <a:rPr lang="en-US" sz="1800" dirty="0" smtClean="0">
                <a:solidFill>
                  <a:srgbClr val="222222"/>
                </a:solidFill>
                <a:latin typeface="Times New Roman" panose="02020603050405020304" pitchFamily="18" charset="0"/>
                <a:cs typeface="Times New Roman" panose="02020603050405020304" pitchFamily="18" charset="0"/>
              </a:rPr>
              <a:t>Sign Language Recognition 					          for The Deaf and Dumb”</a:t>
            </a:r>
          </a:p>
          <a:p>
            <a:pPr marL="0" indent="0" algn="just">
              <a:lnSpc>
                <a:spcPct val="100000"/>
              </a:lnSpc>
              <a:buNone/>
            </a:pPr>
            <a:r>
              <a:rPr lang="it-IT" sz="1800" dirty="0" smtClean="0">
                <a:solidFill>
                  <a:srgbClr val="222222"/>
                </a:solidFill>
                <a:latin typeface="Times New Roman" panose="02020603050405020304" pitchFamily="18" charset="0"/>
                <a:cs typeface="Times New Roman" panose="02020603050405020304" pitchFamily="18" charset="0"/>
              </a:rPr>
              <a:t>[5] Sukanya Dessai, Siddhi Naik – “Indian Sign Language Recognition System”</a:t>
            </a:r>
          </a:p>
          <a:p>
            <a:pPr marL="0" indent="0" algn="just">
              <a:lnSpc>
                <a:spcPct val="100000"/>
              </a:lnSpc>
              <a:buNone/>
            </a:pPr>
            <a:r>
              <a:rPr lang="it-IT" sz="1800" dirty="0" smtClean="0">
                <a:solidFill>
                  <a:srgbClr val="222222"/>
                </a:solidFill>
                <a:latin typeface="Times New Roman" panose="02020603050405020304" pitchFamily="18" charset="0"/>
                <a:cs typeface="Times New Roman" panose="02020603050405020304" pitchFamily="18" charset="0"/>
              </a:rPr>
              <a:t>[6] Anil Sonawane , Vinit Shahane , Onkar Devkar , Prof. Ghadage R. – </a:t>
            </a:r>
            <a:br>
              <a:rPr lang="it-IT" sz="1800" dirty="0" smtClean="0">
                <a:solidFill>
                  <a:srgbClr val="222222"/>
                </a:solidFill>
                <a:latin typeface="Times New Roman" panose="02020603050405020304" pitchFamily="18" charset="0"/>
                <a:cs typeface="Times New Roman" panose="02020603050405020304" pitchFamily="18" charset="0"/>
              </a:rPr>
            </a:br>
            <a:r>
              <a:rPr lang="it-IT" sz="1800" dirty="0" smtClean="0">
                <a:solidFill>
                  <a:srgbClr val="222222"/>
                </a:solidFill>
                <a:latin typeface="Times New Roman" panose="02020603050405020304" pitchFamily="18" charset="0"/>
                <a:cs typeface="Times New Roman" panose="02020603050405020304" pitchFamily="18" charset="0"/>
              </a:rPr>
              <a:t>“</a:t>
            </a:r>
            <a:r>
              <a:rPr lang="en-US" sz="1800" dirty="0" err="1" smtClean="0">
                <a:solidFill>
                  <a:srgbClr val="222222"/>
                </a:solidFill>
                <a:latin typeface="Times New Roman" panose="02020603050405020304" pitchFamily="18" charset="0"/>
                <a:cs typeface="Times New Roman" panose="02020603050405020304" pitchFamily="18" charset="0"/>
              </a:rPr>
              <a:t>Convolutional</a:t>
            </a:r>
            <a:r>
              <a:rPr lang="en-US" sz="1800" dirty="0" smtClean="0">
                <a:solidFill>
                  <a:srgbClr val="222222"/>
                </a:solidFill>
                <a:latin typeface="Times New Roman" panose="02020603050405020304" pitchFamily="18" charset="0"/>
                <a:cs typeface="Times New Roman" panose="02020603050405020304" pitchFamily="18" charset="0"/>
              </a:rPr>
              <a:t> Neural Network Based Bidirectional Sign Language Translation System”</a:t>
            </a:r>
          </a:p>
          <a:p>
            <a:pPr marL="0" indent="0" algn="just">
              <a:lnSpc>
                <a:spcPct val="100000"/>
              </a:lnSpc>
              <a:buNone/>
            </a:pPr>
            <a:r>
              <a:rPr lang="en-IN" sz="1800" dirty="0" smtClean="0">
                <a:solidFill>
                  <a:srgbClr val="222222"/>
                </a:solidFill>
                <a:latin typeface="Times New Roman" panose="02020603050405020304" pitchFamily="18" charset="0"/>
                <a:cs typeface="Times New Roman" panose="02020603050405020304" pitchFamily="18" charset="0"/>
              </a:rPr>
              <a:t>[7] </a:t>
            </a:r>
            <a:r>
              <a:rPr lang="en-US" sz="1800" dirty="0" smtClean="0">
                <a:hlinkClick r:id="rId3" tooltip="https://en.wikipedia.org/wiki/Convolutional_neural_nework"/>
              </a:rPr>
              <a:t>https://en.wikipedia.org/wiki/Convolutional_neural_nework</a:t>
            </a:r>
            <a:endParaRPr lang="en-US" sz="1800" dirty="0" smtClean="0"/>
          </a:p>
          <a:p>
            <a:pPr marL="0" indent="0" algn="just">
              <a:lnSpc>
                <a:spcPct val="100000"/>
              </a:lnSpc>
              <a:buNone/>
            </a:pPr>
            <a:r>
              <a:rPr lang="en-IN" sz="1800" dirty="0" smtClean="0">
                <a:solidFill>
                  <a:srgbClr val="222222"/>
                </a:solidFill>
                <a:latin typeface="Times New Roman" panose="02020603050405020304" pitchFamily="18" charset="0"/>
                <a:cs typeface="Times New Roman" panose="02020603050405020304" pitchFamily="18" charset="0"/>
              </a:rPr>
              <a:t>[8] </a:t>
            </a:r>
            <a:r>
              <a:rPr lang="en-US" sz="1800" dirty="0" smtClean="0">
                <a:hlinkClick r:id="rId4" tooltip="https://opencv.org/"/>
              </a:rPr>
              <a:t>https://opencv.org/</a:t>
            </a:r>
            <a:endParaRPr lang="en-US" sz="1800" dirty="0" smtClean="0">
              <a:solidFill>
                <a:srgbClr val="222222"/>
              </a:solidFill>
              <a:latin typeface="Times New Roman" panose="02020603050405020304" pitchFamily="18" charset="0"/>
              <a:cs typeface="Times New Roman" panose="02020603050405020304" pitchFamily="18" charset="0"/>
            </a:endParaRPr>
          </a:p>
          <a:p>
            <a:pPr marL="0" indent="0" algn="just">
              <a:lnSpc>
                <a:spcPct val="100000"/>
              </a:lnSpc>
              <a:buNone/>
            </a:pPr>
            <a:endParaRPr lang="it-IT" sz="1800" dirty="0" smtClean="0">
              <a:solidFill>
                <a:srgbClr val="222222"/>
              </a:solidFill>
              <a:latin typeface="Times New Roman" panose="02020603050405020304" pitchFamily="18" charset="0"/>
              <a:cs typeface="Times New Roman" panose="02020603050405020304" pitchFamily="18" charset="0"/>
            </a:endParaRPr>
          </a:p>
          <a:p>
            <a:pPr marL="0" indent="0" algn="just">
              <a:lnSpc>
                <a:spcPct val="100000"/>
              </a:lnSpc>
              <a:buNone/>
            </a:pPr>
            <a:endParaRPr lang="it-IT" sz="1800" dirty="0" smtClean="0">
              <a:solidFill>
                <a:srgbClr val="222222"/>
              </a:solidFill>
              <a:latin typeface="Times New Roman" panose="02020603050405020304" pitchFamily="18" charset="0"/>
              <a:cs typeface="Times New Roman" panose="02020603050405020304" pitchFamily="18" charset="0"/>
            </a:endParaRPr>
          </a:p>
          <a:p>
            <a:pPr marL="0" indent="0" algn="just">
              <a:lnSpc>
                <a:spcPct val="100000"/>
              </a:lnSpc>
              <a:buNone/>
            </a:pPr>
            <a:endParaRPr lang="it-IT" sz="1800" dirty="0" smtClean="0">
              <a:solidFill>
                <a:srgbClr val="222222"/>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1800" b="0" i="0" dirty="0">
              <a:solidFill>
                <a:srgbClr val="22222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4"/>
          <p:cNvSpPr>
            <a:spLocks noGrp="1"/>
          </p:cNvSpPr>
          <p:nvPr>
            <p:ph type="title"/>
          </p:nvPr>
        </p:nvSpPr>
        <p:spPr>
          <a:xfrm>
            <a:off x="628650" y="2283518"/>
            <a:ext cx="7886700" cy="1325563"/>
          </a:xfrm>
        </p:spPr>
        <p:txBody>
          <a:bodyPr/>
          <a:lstStyle/>
          <a:p>
            <a:pPr algn="ctr"/>
            <a:r>
              <a:rPr lang="en-US" dirty="0">
                <a:solidFill>
                  <a:schemeClr val="accent1">
                    <a:lumMod val="50000"/>
                  </a:schemeClr>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a:xfrm>
            <a:off x="628650" y="365126"/>
            <a:ext cx="7886700" cy="938157"/>
          </a:xfrm>
        </p:spPr>
        <p:txBody>
          <a:bodyPr>
            <a:normAutofit/>
          </a:bodyPr>
          <a:lstStyle/>
          <a:p>
            <a:r>
              <a:rPr lang="en-US" sz="3600" b="1" dirty="0">
                <a:solidFill>
                  <a:schemeClr val="accent2">
                    <a:lumMod val="75000"/>
                  </a:schemeClr>
                </a:solidFill>
                <a:latin typeface="Times New Roman" panose="02020603050405020304" pitchFamily="18" charset="0"/>
                <a:cs typeface="Times New Roman" panose="02020603050405020304" pitchFamily="18" charset="0"/>
              </a:rPr>
              <a:t>Introduction</a:t>
            </a: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048600" name="Vertical Text Placeholder 1"/>
          <p:cNvSpPr>
            <a:spLocks noGrp="1"/>
          </p:cNvSpPr>
          <p:nvPr>
            <p:ph type="body" orient="vert" idx="1"/>
          </p:nvPr>
        </p:nvSpPr>
        <p:spPr>
          <a:xfrm>
            <a:off x="628650" y="1333500"/>
            <a:ext cx="7886700" cy="4968000"/>
          </a:xfrm>
        </p:spPr>
        <p:txBody>
          <a:bodyPr vert="horz">
            <a:normAutofit/>
          </a:bodyPr>
          <a:lstStyle/>
          <a:p>
            <a:pPr>
              <a:buNone/>
            </a:pPr>
            <a:endParaRPr lang="en-US" sz="2400" b="1" dirty="0" smtClean="0">
              <a:solidFill>
                <a:schemeClr val="accent2">
                  <a:lumMod val="75000"/>
                </a:schemeClr>
              </a:solidFill>
              <a:latin typeface="Times New Roman" panose="02020603050405020304" pitchFamily="18" charset="0"/>
              <a:cs typeface="Times New Roman" panose="02020603050405020304" pitchFamily="18" charset="0"/>
            </a:endParaRPr>
          </a:p>
          <a:p>
            <a:pPr>
              <a:buNone/>
            </a:pPr>
            <a:endParaRPr lang="en-US" sz="2400" b="1" dirty="0" smtClean="0">
              <a:solidFill>
                <a:schemeClr val="accent2">
                  <a:lumMod val="75000"/>
                </a:schemeClr>
              </a:solidFill>
              <a:latin typeface="Times New Roman" panose="02020603050405020304" pitchFamily="18" charset="0"/>
              <a:cs typeface="Times New Roman" panose="02020603050405020304" pitchFamily="18" charset="0"/>
            </a:endParaRPr>
          </a:p>
          <a:p>
            <a:pPr>
              <a:buNone/>
            </a:pPr>
            <a:r>
              <a:rPr lang="en-US" sz="2400" b="1" dirty="0" err="1" smtClean="0">
                <a:solidFill>
                  <a:schemeClr val="accent2">
                    <a:lumMod val="75000"/>
                  </a:schemeClr>
                </a:solidFill>
                <a:latin typeface="Times New Roman" panose="02020603050405020304" pitchFamily="18" charset="0"/>
                <a:cs typeface="Times New Roman" panose="02020603050405020304" pitchFamily="18" charset="0"/>
              </a:rPr>
              <a:t>Convolutional</a:t>
            </a:r>
            <a:r>
              <a:rPr lang="en-US" sz="2400" b="1" dirty="0" smtClean="0">
                <a:solidFill>
                  <a:schemeClr val="accent2">
                    <a:lumMod val="75000"/>
                  </a:schemeClr>
                </a:solidFill>
                <a:latin typeface="Times New Roman" panose="02020603050405020304" pitchFamily="18" charset="0"/>
                <a:cs typeface="Times New Roman" panose="02020603050405020304" pitchFamily="18" charset="0"/>
              </a:rPr>
              <a:t> Neural Network:</a:t>
            </a:r>
            <a:r>
              <a:rPr lang="en-US" b="1"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000" dirty="0" smtClean="0"/>
              <a:t>	</a:t>
            </a:r>
          </a:p>
          <a:p>
            <a:pPr algn="just">
              <a:buNone/>
            </a:pPr>
            <a:r>
              <a:rPr lang="en-US" sz="2000" dirty="0" smtClean="0"/>
              <a:t>	A </a:t>
            </a:r>
            <a:r>
              <a:rPr lang="en-US" sz="2000" dirty="0" err="1" smtClean="0"/>
              <a:t>Convolutional</a:t>
            </a:r>
            <a:r>
              <a:rPr lang="en-US" sz="2000" dirty="0" smtClean="0"/>
              <a:t> Neural Network (CNN) is a type of artificial neural network designed specifically for image recognition and processing. CNNs are particularly effective in tasks involving visual data, such as image classification, object detection, and image segmentation. They have revolutionized the field of computer vision and have been instrumental in achieving state-of-the-art performance in various image-related tasks.</a:t>
            </a:r>
            <a:endParaRPr lang="en-IN" sz="1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extBox 4"/>
          <p:cNvSpPr txBox="1"/>
          <p:nvPr/>
        </p:nvSpPr>
        <p:spPr>
          <a:xfrm>
            <a:off x="695325" y="693420"/>
            <a:ext cx="7905750" cy="6339840"/>
          </a:xfrm>
          <a:prstGeom prst="rect">
            <a:avLst/>
          </a:prstGeom>
          <a:noFill/>
        </p:spPr>
        <p:txBody>
          <a:bodyPr wrap="square" rtlCol="0">
            <a:spAutoFit/>
          </a:bodyPr>
          <a:lstStyle/>
          <a:p>
            <a:pPr algn="just"/>
            <a:r>
              <a:rPr lang="en-US" sz="2400" b="1" dirty="0" smtClean="0">
                <a:solidFill>
                  <a:schemeClr val="accent2">
                    <a:lumMod val="75000"/>
                  </a:schemeClr>
                </a:solidFill>
                <a:latin typeface="Times New Roman" panose="02020603050405020304" pitchFamily="18" charset="0"/>
                <a:cs typeface="Times New Roman" panose="02020603050405020304" pitchFamily="18" charset="0"/>
              </a:rPr>
              <a:t>Problem Statement:</a:t>
            </a:r>
          </a:p>
          <a:p>
            <a:pPr algn="just"/>
            <a:endParaRPr lang="en-US" sz="2400" b="1" dirty="0">
              <a:solidFill>
                <a:schemeClr val="accent2">
                  <a:lumMod val="75000"/>
                </a:schemeClr>
              </a:solidFill>
              <a:latin typeface="Times New Roman" panose="02020603050405020304" pitchFamily="18" charset="0"/>
              <a:cs typeface="Times New Roman" panose="02020603050405020304" pitchFamily="18" charset="0"/>
            </a:endParaRPr>
          </a:p>
          <a:p>
            <a:pPr algn="just">
              <a:buFont typeface="Arial" pitchFamily="34" charset="0"/>
              <a:buChar char="•"/>
            </a:pPr>
            <a:r>
              <a:rPr lang="en-US" sz="2000" dirty="0" smtClean="0"/>
              <a:t> The project's significance lies in its potential to transform lives. Deaf and Hard of Hearing individuals often face challenges in accessing information and participating fully in various aspects of life. </a:t>
            </a:r>
          </a:p>
          <a:p>
            <a:pPr algn="just"/>
            <a:endParaRPr lang="en-US" sz="2000" dirty="0" smtClean="0"/>
          </a:p>
          <a:p>
            <a:pPr algn="just">
              <a:buFont typeface="Arial" pitchFamily="34" charset="0"/>
              <a:buChar char="•"/>
            </a:pPr>
            <a:r>
              <a:rPr lang="en-US" sz="2000" dirty="0" smtClean="0"/>
              <a:t> Our system, through its ability to convert sign language into text and speech, offers a powerful tool for communication and integration. </a:t>
            </a:r>
          </a:p>
          <a:p>
            <a:pPr algn="just"/>
            <a:endParaRPr lang="en-US" sz="2000" dirty="0" smtClean="0"/>
          </a:p>
          <a:p>
            <a:pPr algn="just">
              <a:buFont typeface="Arial" pitchFamily="34" charset="0"/>
              <a:buChar char="•"/>
            </a:pPr>
            <a:r>
              <a:rPr lang="en-US" sz="2000" dirty="0" smtClean="0"/>
              <a:t> It opens doors to educational opportunities, facilitates effective communication in workplaces, and enhances social interactions. </a:t>
            </a:r>
          </a:p>
          <a:p>
            <a:pPr algn="just"/>
            <a:endParaRPr lang="en-US" sz="2000" dirty="0" smtClean="0"/>
          </a:p>
          <a:p>
            <a:pPr algn="just">
              <a:buFont typeface="Arial" pitchFamily="34" charset="0"/>
              <a:buChar char="•"/>
            </a:pPr>
            <a:r>
              <a:rPr lang="en-US" sz="2000" dirty="0" smtClean="0"/>
              <a:t> This project represents not only a technical achievement but also a commitment to fostering inclusivity and understanding in our society, emphasizing that everyone, regardless of their hearing abilities, deserves to be an active and engaged part of our diverse world.</a:t>
            </a:r>
          </a:p>
          <a:p>
            <a:pPr algn="just"/>
            <a:endParaRPr lang="en-US" sz="2400" b="1" dirty="0" smtClean="0">
              <a:solidFill>
                <a:schemeClr val="accent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628650" y="365127"/>
            <a:ext cx="7886700" cy="823594"/>
          </a:xfrm>
        </p:spPr>
        <p:txBody>
          <a:bodyPr>
            <a:normAutofit/>
          </a:bodyPr>
          <a:lstStyle/>
          <a:p>
            <a:r>
              <a:rPr lang="en-IN" sz="4000" b="1" dirty="0" smtClean="0">
                <a:solidFill>
                  <a:schemeClr val="accent2">
                    <a:lumMod val="75000"/>
                  </a:schemeClr>
                </a:solidFill>
                <a:latin typeface="Times New Roman" panose="02020603050405020304" pitchFamily="18" charset="0"/>
                <a:cs typeface="Times New Roman" panose="02020603050405020304" pitchFamily="18" charset="0"/>
              </a:rPr>
              <a:t>Objectives</a:t>
            </a:r>
            <a:endParaRPr lang="en-US" sz="4000" dirty="0"/>
          </a:p>
        </p:txBody>
      </p:sp>
      <p:sp>
        <p:nvSpPr>
          <p:cNvPr id="1048606" name="TextBox 4"/>
          <p:cNvSpPr txBox="1"/>
          <p:nvPr/>
        </p:nvSpPr>
        <p:spPr>
          <a:xfrm>
            <a:off x="640080" y="1625600"/>
            <a:ext cx="7904480" cy="5158740"/>
          </a:xfrm>
          <a:prstGeom prst="rect">
            <a:avLst/>
          </a:prstGeom>
          <a:noFill/>
        </p:spPr>
        <p:txBody>
          <a:bodyPr wrap="square" rtlCol="0">
            <a:spAutoFit/>
          </a:bodyPr>
          <a:lstStyle/>
          <a:p>
            <a:pPr algn="just">
              <a:buFont typeface="Arial" pitchFamily="34" charset="0"/>
              <a:buChar char="•"/>
            </a:pPr>
            <a:r>
              <a:rPr lang="en-IN" sz="2000" dirty="0" smtClean="0"/>
              <a:t> </a:t>
            </a:r>
            <a:r>
              <a:rPr lang="en-IN" sz="2000" b="1" dirty="0" smtClean="0"/>
              <a:t>Sign Language Recognition </a:t>
            </a:r>
            <a:r>
              <a:rPr lang="en-IN" sz="2000" dirty="0" smtClean="0"/>
              <a:t>- </a:t>
            </a:r>
            <a:r>
              <a:rPr lang="en-US" sz="2000" dirty="0" smtClean="0"/>
              <a:t>To create a robust machine learning model capable of accurately </a:t>
            </a:r>
            <a:r>
              <a:rPr lang="en-US" sz="2000" dirty="0" err="1" smtClean="0"/>
              <a:t>recognising</a:t>
            </a:r>
            <a:r>
              <a:rPr lang="en-US" sz="2000" dirty="0" smtClean="0"/>
              <a:t> a wide range of sign language gestures, ensuring precision and </a:t>
            </a:r>
            <a:r>
              <a:rPr lang="en-US" sz="2000" dirty="0" err="1" smtClean="0"/>
              <a:t>reliablity</a:t>
            </a:r>
            <a:r>
              <a:rPr lang="en-US" sz="2000" dirty="0" smtClean="0"/>
              <a:t> in the </a:t>
            </a:r>
            <a:r>
              <a:rPr lang="en-US" sz="2000" dirty="0" err="1" smtClean="0"/>
              <a:t>converison</a:t>
            </a:r>
            <a:r>
              <a:rPr lang="en-US" sz="2000" dirty="0" smtClean="0"/>
              <a:t> process.</a:t>
            </a:r>
            <a:br>
              <a:rPr lang="en-US" sz="2000" dirty="0" smtClean="0"/>
            </a:br>
            <a:endParaRPr lang="en-US" sz="2000" dirty="0" smtClean="0"/>
          </a:p>
          <a:p>
            <a:pPr algn="just">
              <a:buFont typeface="Arial" pitchFamily="34" charset="0"/>
              <a:buChar char="•"/>
            </a:pPr>
            <a:r>
              <a:rPr lang="en-IN" sz="2000" dirty="0" smtClean="0"/>
              <a:t> </a:t>
            </a:r>
            <a:r>
              <a:rPr lang="en-US" sz="2000" b="1" dirty="0" smtClean="0"/>
              <a:t>English Text Generation </a:t>
            </a:r>
            <a:r>
              <a:rPr lang="en-US" sz="2000" dirty="0" smtClean="0"/>
              <a:t>- To develop a natural language processing component that can seamlessly convert recognized sign language gestures into clear and </a:t>
            </a:r>
            <a:r>
              <a:rPr lang="en-US" sz="2000" dirty="0" err="1" smtClean="0"/>
              <a:t>choerent</a:t>
            </a:r>
            <a:r>
              <a:rPr lang="en-US" sz="2000" dirty="0" smtClean="0"/>
              <a:t> </a:t>
            </a:r>
            <a:r>
              <a:rPr lang="en-US" sz="2000" dirty="0" err="1" smtClean="0"/>
              <a:t>english</a:t>
            </a:r>
            <a:r>
              <a:rPr lang="en-US" sz="2000" dirty="0" smtClean="0"/>
              <a:t> text, </a:t>
            </a:r>
            <a:r>
              <a:rPr lang="en-US" sz="2000" dirty="0" err="1" smtClean="0"/>
              <a:t>preservving</a:t>
            </a:r>
            <a:r>
              <a:rPr lang="en-US" sz="2000" dirty="0" smtClean="0"/>
              <a:t> the intended meaning and </a:t>
            </a:r>
            <a:r>
              <a:rPr lang="en-US" sz="2000" dirty="0" err="1" smtClean="0"/>
              <a:t>naunces</a:t>
            </a:r>
            <a:r>
              <a:rPr lang="en-US" sz="2000" dirty="0" smtClean="0"/>
              <a:t>.</a:t>
            </a:r>
          </a:p>
          <a:p>
            <a:pPr algn="just">
              <a:buFont typeface="Arial" pitchFamily="34" charset="0"/>
              <a:buChar char="•"/>
            </a:pPr>
            <a:endParaRPr lang="en-IN" sz="2000" dirty="0" smtClean="0"/>
          </a:p>
          <a:p>
            <a:pPr algn="just">
              <a:buFont typeface="Arial" pitchFamily="34" charset="0"/>
              <a:buChar char="•"/>
            </a:pPr>
            <a:r>
              <a:rPr lang="en-US" sz="2000" b="1" dirty="0" smtClean="0"/>
              <a:t> Speech Synthesis </a:t>
            </a:r>
            <a:r>
              <a:rPr lang="en-US" sz="2000" dirty="0" smtClean="0"/>
              <a:t>- To integrate text-to-speech synthesis technology that enables the conversion of the generated </a:t>
            </a:r>
            <a:r>
              <a:rPr lang="en-US" sz="2000" dirty="0" err="1" smtClean="0"/>
              <a:t>english</a:t>
            </a:r>
            <a:r>
              <a:rPr lang="en-US" sz="2000" dirty="0" smtClean="0"/>
              <a:t> text into natural sounding speech, ensuring effecting communication with the hearing word.</a:t>
            </a:r>
          </a:p>
          <a:p>
            <a:endParaRPr lang="en-IN" dirty="0" smtClean="0"/>
          </a:p>
          <a:p>
            <a:pPr>
              <a:buFont typeface="Arial" pitchFamily="34" charset="0"/>
              <a:buChar char="•"/>
            </a:pPr>
            <a:endParaRPr lang="en-IN" dirty="0" smtClean="0"/>
          </a:p>
          <a:p>
            <a:pPr>
              <a:buFont typeface="Arial" pitchFamily="34" charset="0"/>
              <a:buChar char="•"/>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628650" y="365127"/>
            <a:ext cx="7886700" cy="965834"/>
          </a:xfrm>
        </p:spPr>
        <p:txBody>
          <a:bodyPr/>
          <a:lstStyle/>
          <a:p>
            <a:r>
              <a:rPr lang="en-IN" b="1" dirty="0" smtClean="0">
                <a:solidFill>
                  <a:schemeClr val="accent2">
                    <a:lumMod val="75000"/>
                  </a:schemeClr>
                </a:solidFill>
                <a:latin typeface="Times New Roman" panose="02020603050405020304" pitchFamily="18" charset="0"/>
                <a:cs typeface="Times New Roman" panose="02020603050405020304" pitchFamily="18" charset="0"/>
              </a:rPr>
              <a:t>Libraries Used</a:t>
            </a:r>
            <a:endParaRPr lang="en-US" dirty="0"/>
          </a:p>
        </p:txBody>
      </p:sp>
      <p:sp>
        <p:nvSpPr>
          <p:cNvPr id="1048608" name="TextBox 3"/>
          <p:cNvSpPr txBox="1"/>
          <p:nvPr/>
        </p:nvSpPr>
        <p:spPr>
          <a:xfrm>
            <a:off x="792480" y="1259840"/>
            <a:ext cx="7498080" cy="5958840"/>
          </a:xfrm>
          <a:prstGeom prst="rect">
            <a:avLst/>
          </a:prstGeom>
          <a:noFill/>
        </p:spPr>
        <p:txBody>
          <a:bodyPr wrap="square" rtlCol="0">
            <a:spAutoFit/>
          </a:bodyPr>
          <a:lstStyle/>
          <a:p>
            <a:pPr>
              <a:buFont typeface="Arial" pitchFamily="34" charset="0"/>
              <a:buChar char="•"/>
            </a:pPr>
            <a:r>
              <a:rPr lang="en-US" sz="3600" dirty="0" smtClean="0"/>
              <a:t> </a:t>
            </a:r>
            <a:r>
              <a:rPr lang="en-US" sz="2800" b="1" dirty="0" err="1" smtClean="0">
                <a:latin typeface="Times New Roman" pitchFamily="18" charset="0"/>
                <a:cs typeface="Times New Roman" pitchFamily="18" charset="0"/>
              </a:rPr>
              <a:t>CVZone</a:t>
            </a:r>
            <a:r>
              <a:rPr lang="en-US" sz="2800" b="1" dirty="0" smtClean="0">
                <a:latin typeface="Times New Roman" pitchFamily="18" charset="0"/>
                <a:cs typeface="Times New Roman" pitchFamily="18" charset="0"/>
              </a:rPr>
              <a:t>:</a:t>
            </a:r>
            <a:endParaRPr lang="en-US" sz="3600" b="1" dirty="0" smtClean="0">
              <a:latin typeface="Times New Roman" pitchFamily="18" charset="0"/>
              <a:cs typeface="Times New Roman" pitchFamily="18" charset="0"/>
            </a:endParaRPr>
          </a:p>
          <a:p>
            <a:pPr lvl="1"/>
            <a:r>
              <a:rPr lang="en-IN" dirty="0" smtClean="0"/>
              <a:t>	It refers to a Python library created by the Computer Vision Zone (</a:t>
            </a:r>
            <a:r>
              <a:rPr lang="en-IN" dirty="0" err="1" smtClean="0"/>
              <a:t>CVZone</a:t>
            </a:r>
            <a:r>
              <a:rPr lang="en-IN" dirty="0" smtClean="0"/>
              <a:t>) community. The </a:t>
            </a:r>
            <a:r>
              <a:rPr lang="en-IN" dirty="0" err="1" smtClean="0"/>
              <a:t>CVZone</a:t>
            </a:r>
            <a:r>
              <a:rPr lang="en-IN" dirty="0" smtClean="0"/>
              <a:t> library serves as an extension to </a:t>
            </a:r>
            <a:r>
              <a:rPr lang="en-IN" dirty="0" err="1" smtClean="0"/>
              <a:t>OpenCV</a:t>
            </a:r>
            <a:r>
              <a:rPr lang="en-IN" dirty="0" smtClean="0"/>
              <a:t> (Open Source Computer Vision Library) and provides additional functionalities to make it easier for developers to work on computer vision projects.</a:t>
            </a:r>
            <a:endParaRPr lang="en-US" sz="3600" b="1" dirty="0" smtClean="0"/>
          </a:p>
          <a:p>
            <a:pPr>
              <a:buFont typeface="Arial" pitchFamily="34" charset="0"/>
              <a:buChar char="•"/>
            </a:pPr>
            <a:r>
              <a:rPr lang="en-US" sz="3600" dirty="0" smtClean="0"/>
              <a:t> </a:t>
            </a:r>
            <a:endParaRPr lang="en-US" sz="2800" b="1" dirty="0" smtClean="0">
              <a:latin typeface="Times New Roman" pitchFamily="18" charset="0"/>
              <a:cs typeface="Times New Roman" pitchFamily="18" charset="0"/>
            </a:endParaRPr>
          </a:p>
          <a:p>
            <a:r>
              <a:rPr lang="en-US" sz="3600" b="1" dirty="0" smtClean="0">
                <a:latin typeface="Times New Roman" pitchFamily="18" charset="0"/>
                <a:cs typeface="Times New Roman" pitchFamily="18" charset="0"/>
              </a:rPr>
              <a:t>	</a:t>
            </a:r>
            <a:r>
              <a:rPr lang="en-US" dirty="0" err="1" smtClean="0"/>
              <a:t>OpenCV</a:t>
            </a:r>
            <a:r>
              <a:rPr lang="en-US" dirty="0" smtClean="0"/>
              <a:t>(Open Source Computer Vision) or CV2 is an open source</a:t>
            </a:r>
          </a:p>
          <a:p>
            <a:r>
              <a:rPr lang="en-US" dirty="0" smtClean="0"/>
              <a:t>library of programming functions used for real-time computer-vision. It is mainly used for image processing, video capture and analysis for features like face and object recognition. It is written in C++ which is its primary interface, however bindings are available for Python, Java, MATLAB/OCTAVE.</a:t>
            </a:r>
            <a:endParaRPr lang="en-US" sz="3600" dirty="0" smtClean="0"/>
          </a:p>
          <a:p>
            <a:endParaRPr lang="en-US" sz="3600" b="1" dirty="0" smtClean="0">
              <a:latin typeface="Times New Roman" pitchFamily="18" charset="0"/>
              <a:cs typeface="Times New Roman" pitchFamily="18" charset="0"/>
            </a:endParaRPr>
          </a:p>
          <a:p>
            <a:endParaRPr lang="en-US" sz="3600" dirty="0" smtClean="0"/>
          </a:p>
          <a:p>
            <a:endParaRPr lang="en-US" dirty="0" smtClean="0"/>
          </a:p>
          <a:p>
            <a:endParaRPr lang="en-US" dirty="0"/>
          </a:p>
        </p:txBody>
      </p:sp>
      <p:pic>
        <p:nvPicPr>
          <p:cNvPr id="2097153" name="Picture 4" descr="C:\Users\areax\Downloads\download.png"/>
          <p:cNvPicPr>
            <a:picLocks/>
          </p:cNvPicPr>
          <p:nvPr/>
        </p:nvPicPr>
        <p:blipFill>
          <a:blip r:embed="rId2"/>
          <a:srcRect/>
          <a:stretch>
            <a:fillRect/>
          </a:stretch>
        </p:blipFill>
        <p:spPr bwMode="auto">
          <a:xfrm>
            <a:off x="1099184" y="1334770"/>
            <a:ext cx="2009775" cy="473710"/>
          </a:xfrm>
          <a:prstGeom prst="rect">
            <a:avLst/>
          </a:prstGeom>
          <a:noFill/>
          <a:ln w="9525">
            <a:noFill/>
            <a:miter lim="800000"/>
            <a:headEnd/>
            <a:tailEnd/>
          </a:ln>
        </p:spPr>
      </p:pic>
      <p:pic>
        <p:nvPicPr>
          <p:cNvPr id="2097154" name="Picture 5" descr="C:\Users\areax\Downloads\OpenCV_logo_black-2.png"/>
          <p:cNvPicPr>
            <a:picLocks/>
          </p:cNvPicPr>
          <p:nvPr/>
        </p:nvPicPr>
        <p:blipFill>
          <a:blip r:embed="rId3"/>
          <a:srcRect/>
          <a:stretch>
            <a:fillRect/>
          </a:stretch>
        </p:blipFill>
        <p:spPr bwMode="auto">
          <a:xfrm>
            <a:off x="815974" y="3177540"/>
            <a:ext cx="962025" cy="1181100"/>
          </a:xfrm>
          <a:prstGeom prst="rect">
            <a:avLst/>
          </a:prstGeom>
          <a:noFill/>
          <a:ln w="9525">
            <a:noFill/>
            <a:miter lim="800000"/>
            <a:headEnd/>
            <a:tailEnd/>
          </a:ln>
        </p:spPr>
      </p:pic>
    </p:spTree>
  </p:cSld>
  <p:clrMapOvr>
    <a:masterClrMapping/>
  </p:clrMapOvr>
  <p:transition>
    <p:wheel spokes="8"/>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618490" y="0"/>
            <a:ext cx="7886700" cy="1118234"/>
          </a:xfrm>
        </p:spPr>
        <p:txBody>
          <a:bodyPr/>
          <a:lstStyle/>
          <a:p>
            <a:r>
              <a:rPr lang="en-IN" b="1" dirty="0" smtClean="0">
                <a:solidFill>
                  <a:schemeClr val="accent2">
                    <a:lumMod val="75000"/>
                  </a:schemeClr>
                </a:solidFill>
                <a:latin typeface="Times New Roman" panose="02020603050405020304" pitchFamily="18" charset="0"/>
                <a:cs typeface="Times New Roman" panose="02020603050405020304" pitchFamily="18" charset="0"/>
              </a:rPr>
              <a:t>Libraries Used</a:t>
            </a:r>
            <a:endParaRPr lang="en-US" dirty="0"/>
          </a:p>
        </p:txBody>
      </p:sp>
      <p:sp>
        <p:nvSpPr>
          <p:cNvPr id="1048610" name="TextBox 3"/>
          <p:cNvSpPr txBox="1"/>
          <p:nvPr/>
        </p:nvSpPr>
        <p:spPr>
          <a:xfrm>
            <a:off x="721360" y="873760"/>
            <a:ext cx="7924800" cy="7294305"/>
          </a:xfrm>
          <a:prstGeom prst="rect">
            <a:avLst/>
          </a:prstGeom>
          <a:noFill/>
        </p:spPr>
        <p:txBody>
          <a:bodyPr wrap="square" rtlCol="0">
            <a:spAutoFit/>
          </a:bodyPr>
          <a:lstStyle/>
          <a:p>
            <a:pPr algn="just">
              <a:buFont typeface="Arial" pitchFamily="34" charset="0"/>
              <a:buChar char="•"/>
            </a:pPr>
            <a:r>
              <a:rPr lang="en-US" sz="3600" dirty="0" smtClean="0"/>
              <a:t> </a:t>
            </a:r>
          </a:p>
          <a:p>
            <a:pPr algn="just"/>
            <a:r>
              <a:rPr lang="en-US" sz="3600" dirty="0" smtClean="0"/>
              <a:t>	</a:t>
            </a:r>
            <a:r>
              <a:rPr lang="en-US" dirty="0" err="1" smtClean="0"/>
              <a:t>MediaPipe</a:t>
            </a:r>
            <a:r>
              <a:rPr lang="en-US" dirty="0" smtClean="0"/>
              <a:t> is an open-source framework developed by Google that provides a comprehensive set of tools for building applications with real-time perception capabilities, particularly in the fields of computer vision and machine learning. </a:t>
            </a:r>
          </a:p>
          <a:p>
            <a:pPr algn="just"/>
            <a:r>
              <a:rPr lang="en-US" dirty="0" smtClean="0"/>
              <a:t>	It allows developers to build complex pipelines for processing multimedia data using modular components called graphs. These graphs are composed of reusable building blocks, making it easier to create and experiment with different configurations.</a:t>
            </a:r>
          </a:p>
          <a:p>
            <a:pPr algn="just"/>
            <a:endParaRPr lang="en-US" dirty="0" smtClean="0"/>
          </a:p>
          <a:p>
            <a:pPr algn="just">
              <a:buFont typeface="Arial" pitchFamily="34" charset="0"/>
              <a:buChar char="•"/>
            </a:pPr>
            <a:r>
              <a:rPr lang="en-US" sz="3600" dirty="0" smtClean="0"/>
              <a:t> </a:t>
            </a:r>
          </a:p>
          <a:p>
            <a:pPr algn="just"/>
            <a:r>
              <a:rPr lang="en-US" sz="3600" dirty="0" smtClean="0"/>
              <a:t>	</a:t>
            </a:r>
            <a:r>
              <a:rPr lang="en-US" dirty="0" err="1" smtClean="0"/>
              <a:t>Keras</a:t>
            </a:r>
            <a:r>
              <a:rPr lang="en-US" dirty="0" smtClean="0"/>
              <a:t> is a high-level neural networks library written in python that works as a wrapper to </a:t>
            </a:r>
            <a:r>
              <a:rPr lang="en-US" dirty="0" err="1" smtClean="0"/>
              <a:t>TensorFlow</a:t>
            </a:r>
            <a:r>
              <a:rPr lang="en-US" dirty="0" smtClean="0"/>
              <a:t>. It is used in cases where we want to quickly build and test the neural network with minimal lines of code. It contains implementations of commonly used neural network elements like layers, objective, activation functions, optimizers, and tools to make working with images and text data easier.</a:t>
            </a:r>
          </a:p>
          <a:p>
            <a:pPr algn="just"/>
            <a:endParaRPr lang="en-US" sz="3600" dirty="0" smtClean="0"/>
          </a:p>
          <a:p>
            <a:pPr algn="just"/>
            <a:r>
              <a:rPr lang="en-US" sz="3600" dirty="0" smtClean="0"/>
              <a:t>	</a:t>
            </a:r>
          </a:p>
          <a:p>
            <a:pPr algn="just"/>
            <a:endParaRPr lang="en-US" sz="3600" dirty="0"/>
          </a:p>
        </p:txBody>
      </p:sp>
      <p:pic>
        <p:nvPicPr>
          <p:cNvPr id="2097155" name="Picture 5" descr="C:\Users\areax\Downloads\1_Hgg6bLceoIjubE2hBiJK4g.png"/>
          <p:cNvPicPr>
            <a:picLocks/>
          </p:cNvPicPr>
          <p:nvPr/>
        </p:nvPicPr>
        <p:blipFill>
          <a:blip r:embed="rId2" cstate="print"/>
          <a:srcRect/>
          <a:stretch>
            <a:fillRect/>
          </a:stretch>
        </p:blipFill>
        <p:spPr bwMode="auto">
          <a:xfrm>
            <a:off x="928370" y="833120"/>
            <a:ext cx="2444750" cy="711200"/>
          </a:xfrm>
          <a:prstGeom prst="rect">
            <a:avLst/>
          </a:prstGeom>
          <a:noFill/>
          <a:ln w="9525">
            <a:noFill/>
            <a:miter lim="800000"/>
            <a:headEnd/>
            <a:tailEnd/>
          </a:ln>
        </p:spPr>
      </p:pic>
      <p:pic>
        <p:nvPicPr>
          <p:cNvPr id="2097156" name="Picture 6" descr="C:\Users\areax\Downloads\logo.png"/>
          <p:cNvPicPr>
            <a:picLocks/>
          </p:cNvPicPr>
          <p:nvPr/>
        </p:nvPicPr>
        <p:blipFill>
          <a:blip r:embed="rId3" cstate="print"/>
          <a:srcRect/>
          <a:stretch>
            <a:fillRect/>
          </a:stretch>
        </p:blipFill>
        <p:spPr bwMode="auto">
          <a:xfrm>
            <a:off x="1061084" y="4191000"/>
            <a:ext cx="1804035" cy="584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628650" y="365127"/>
            <a:ext cx="7886700" cy="1047114"/>
          </a:xfrm>
        </p:spPr>
        <p:txBody>
          <a:bodyPr/>
          <a:lstStyle/>
          <a:p>
            <a:r>
              <a:rPr lang="en-IN" b="1" dirty="0" smtClean="0">
                <a:solidFill>
                  <a:schemeClr val="accent2">
                    <a:lumMod val="75000"/>
                  </a:schemeClr>
                </a:solidFill>
                <a:latin typeface="Times New Roman" panose="02020603050405020304" pitchFamily="18" charset="0"/>
                <a:cs typeface="Times New Roman" panose="02020603050405020304" pitchFamily="18" charset="0"/>
              </a:rPr>
              <a:t>Libraries Used</a:t>
            </a:r>
            <a:endParaRPr lang="en-US" dirty="0"/>
          </a:p>
        </p:txBody>
      </p:sp>
      <p:sp>
        <p:nvSpPr>
          <p:cNvPr id="1048612" name="TextBox 3"/>
          <p:cNvSpPr txBox="1"/>
          <p:nvPr/>
        </p:nvSpPr>
        <p:spPr>
          <a:xfrm>
            <a:off x="599440" y="2021840"/>
            <a:ext cx="8036560" cy="3416320"/>
          </a:xfrm>
          <a:prstGeom prst="rect">
            <a:avLst/>
          </a:prstGeom>
          <a:noFill/>
        </p:spPr>
        <p:txBody>
          <a:bodyPr wrap="square" rtlCol="0">
            <a:spAutoFit/>
          </a:bodyPr>
          <a:lstStyle/>
          <a:p>
            <a:pPr>
              <a:buFont typeface="Arial" pitchFamily="34" charset="0"/>
              <a:buChar char="•"/>
            </a:pPr>
            <a:r>
              <a:rPr lang="en-US" sz="3600" dirty="0" smtClean="0"/>
              <a:t> </a:t>
            </a:r>
          </a:p>
          <a:p>
            <a:pPr algn="just"/>
            <a:r>
              <a:rPr lang="en-US" sz="3600" dirty="0" smtClean="0"/>
              <a:t>	</a:t>
            </a:r>
            <a:r>
              <a:rPr lang="en-US" dirty="0" err="1" smtClean="0"/>
              <a:t>TensorFlow</a:t>
            </a:r>
            <a:r>
              <a:rPr lang="en-US" dirty="0" smtClean="0"/>
              <a:t> is an open source software library for numerical computation. First we define the nodes of the computation graph, and then inside a session, the actual computation takes place. It is widely used in Machine Learning.</a:t>
            </a:r>
          </a:p>
          <a:p>
            <a:pPr algn="just"/>
            <a:r>
              <a:rPr lang="en-US" dirty="0" smtClean="0"/>
              <a:t>	Overall, </a:t>
            </a:r>
            <a:r>
              <a:rPr lang="en-US" dirty="0" err="1" smtClean="0"/>
              <a:t>TensorFlow</a:t>
            </a:r>
            <a:r>
              <a:rPr lang="en-US" dirty="0" smtClean="0"/>
              <a:t> has become a cornerstone in the field of machine learning, providing a powerful and flexible framework for building, training, and deploying a wide variety of machine learning models.</a:t>
            </a:r>
          </a:p>
          <a:p>
            <a:endParaRPr lang="en-US" sz="3600" dirty="0" smtClean="0"/>
          </a:p>
          <a:p>
            <a:pPr lvl="1"/>
            <a:endParaRPr lang="en-US" dirty="0" smtClean="0"/>
          </a:p>
        </p:txBody>
      </p:sp>
      <p:pic>
        <p:nvPicPr>
          <p:cNvPr id="2097157" name="Picture 4" descr="C:\Users\areax\Downloads\tensorflow-new1255.jpg"/>
          <p:cNvPicPr>
            <a:picLocks/>
          </p:cNvPicPr>
          <p:nvPr/>
        </p:nvPicPr>
        <p:blipFill>
          <a:blip r:embed="rId2" cstate="print">
            <a:clrChange>
              <a:clrFrom>
                <a:srgbClr val="FFFFF6"/>
              </a:clrFrom>
              <a:clrTo>
                <a:srgbClr val="FFFFF6">
                  <a:alpha val="0"/>
                </a:srgbClr>
              </a:clrTo>
            </a:clrChange>
          </a:blip>
          <a:srcRect/>
          <a:stretch>
            <a:fillRect/>
          </a:stretch>
        </p:blipFill>
        <p:spPr bwMode="auto">
          <a:xfrm>
            <a:off x="923924" y="2049780"/>
            <a:ext cx="2459356" cy="58166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628650" y="365127"/>
            <a:ext cx="7886700" cy="1047114"/>
          </a:xfrm>
        </p:spPr>
        <p:txBody>
          <a:bodyPr/>
          <a:lstStyle/>
          <a:p>
            <a:r>
              <a:rPr lang="en-IN" b="1" dirty="0" smtClean="0">
                <a:solidFill>
                  <a:schemeClr val="accent2">
                    <a:lumMod val="75000"/>
                  </a:schemeClr>
                </a:solidFill>
                <a:latin typeface="Times New Roman" panose="02020603050405020304" pitchFamily="18" charset="0"/>
                <a:cs typeface="Times New Roman" panose="02020603050405020304" pitchFamily="18" charset="0"/>
              </a:rPr>
              <a:t>Libraries Used</a:t>
            </a:r>
            <a:endParaRPr lang="en-US" dirty="0"/>
          </a:p>
        </p:txBody>
      </p:sp>
      <p:sp>
        <p:nvSpPr>
          <p:cNvPr id="1048612" name="TextBox 3"/>
          <p:cNvSpPr txBox="1"/>
          <p:nvPr/>
        </p:nvSpPr>
        <p:spPr>
          <a:xfrm>
            <a:off x="599440" y="2021840"/>
            <a:ext cx="8036560" cy="3139321"/>
          </a:xfrm>
          <a:prstGeom prst="rect">
            <a:avLst/>
          </a:prstGeom>
          <a:noFill/>
        </p:spPr>
        <p:txBody>
          <a:bodyPr wrap="square" rtlCol="0">
            <a:spAutoFit/>
          </a:bodyPr>
          <a:lstStyle/>
          <a:p>
            <a:pPr>
              <a:buFont typeface="Arial" pitchFamily="34" charset="0"/>
              <a:buChar char="•"/>
            </a:pPr>
            <a:r>
              <a:rPr lang="en-US" sz="3600" dirty="0" smtClean="0"/>
              <a:t> </a:t>
            </a:r>
            <a:r>
              <a:rPr lang="en-US" sz="3600" dirty="0" err="1" smtClean="0"/>
              <a:t>Tkinter</a:t>
            </a:r>
            <a:endParaRPr lang="en-US" sz="3600" dirty="0" smtClean="0"/>
          </a:p>
          <a:p>
            <a:pPr algn="just"/>
            <a:r>
              <a:rPr lang="en-US" sz="3600" dirty="0" smtClean="0"/>
              <a:t>	</a:t>
            </a:r>
            <a:r>
              <a:rPr lang="en-US" dirty="0" smtClean="0"/>
              <a:t> </a:t>
            </a:r>
            <a:r>
              <a:rPr lang="en-US" dirty="0" err="1" smtClean="0"/>
              <a:t>Tkinter</a:t>
            </a:r>
            <a:r>
              <a:rPr lang="en-US" dirty="0" smtClean="0"/>
              <a:t> is a standard Python library for creating graphical user interfaces (GUIs). It provides a set of tools and widgets (graphical elements) that enable developers to build desktop applications with a graphical user interface. </a:t>
            </a:r>
            <a:r>
              <a:rPr lang="en-US" dirty="0" err="1" smtClean="0"/>
              <a:t>Tkinter</a:t>
            </a:r>
            <a:r>
              <a:rPr lang="en-US" dirty="0" smtClean="0"/>
              <a:t> is based on the </a:t>
            </a:r>
            <a:r>
              <a:rPr lang="en-US" dirty="0" err="1" smtClean="0"/>
              <a:t>Tk</a:t>
            </a:r>
            <a:r>
              <a:rPr lang="en-US" dirty="0" smtClean="0"/>
              <a:t> GUI toolkit, which originated as a part of the </a:t>
            </a:r>
            <a:r>
              <a:rPr lang="en-US" dirty="0" err="1" smtClean="0"/>
              <a:t>Tcl</a:t>
            </a:r>
            <a:r>
              <a:rPr lang="en-US" dirty="0" smtClean="0"/>
              <a:t> (Tool Command Language) scripting language.</a:t>
            </a:r>
          </a:p>
          <a:p>
            <a:endParaRPr lang="en-US" sz="3600" dirty="0" smtClean="0"/>
          </a:p>
          <a:p>
            <a:pPr lvl="1"/>
            <a:endParaRPr lang="en-US" dirty="0" smtClean="0"/>
          </a:p>
        </p:txBody>
      </p:sp>
    </p:spTree>
  </p:cSld>
  <p:clrMapOvr>
    <a:masterClrMapping/>
  </p:clrMapOvr>
</p:sld>
</file>

<file path=ppt/theme/theme1.xml><?xml version="1.0" encoding="utf-8"?>
<a:theme xmlns:a="http://schemas.openxmlformats.org/drawingml/2006/main" name="final">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895</Words>
  <Application>Microsoft Office PowerPoint</Application>
  <PresentationFormat>On-screen Show (4:3)</PresentationFormat>
  <Paragraphs>176</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final</vt:lpstr>
      <vt:lpstr>Sign Language Translation using Convolutional Neural Network</vt:lpstr>
      <vt:lpstr>Contents</vt:lpstr>
      <vt:lpstr>Introduction</vt:lpstr>
      <vt:lpstr>Slide 4</vt:lpstr>
      <vt:lpstr>Objectives</vt:lpstr>
      <vt:lpstr>Libraries Used</vt:lpstr>
      <vt:lpstr>Libraries Used</vt:lpstr>
      <vt:lpstr>Libraries Used</vt:lpstr>
      <vt:lpstr>Libraries Used</vt:lpstr>
      <vt:lpstr>Flowchart</vt:lpstr>
      <vt:lpstr>Algorithm</vt:lpstr>
      <vt:lpstr>Algorithm</vt:lpstr>
      <vt:lpstr>Functions</vt:lpstr>
      <vt:lpstr>Functions</vt:lpstr>
      <vt:lpstr>Functions</vt:lpstr>
      <vt:lpstr>Results</vt:lpstr>
      <vt:lpstr>Results</vt:lpstr>
      <vt:lpstr>Results</vt:lpstr>
      <vt:lpstr>Training and Testing</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BIOTECHNOLOGY  AS BUSINESS CATALYST  FOR GROWTH</dc:title>
  <dc:creator>user</dc:creator>
  <cp:lastModifiedBy>Harsh Gupta</cp:lastModifiedBy>
  <cp:revision>4</cp:revision>
  <dcterms:created xsi:type="dcterms:W3CDTF">2017-01-04T20:05:38Z</dcterms:created>
  <dcterms:modified xsi:type="dcterms:W3CDTF">2023-12-26T07:42:09Z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393445d968f345e3ae2cfce2d5a411b9</vt:lpwstr>
  </property>
</Properties>
</file>