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53C59-9D60-194E-AC56-056B69AEC640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7BF52-0F2E-5E40-A32F-F001B76C4982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E7EE9-7B6D-44ED-998B-3E7445C4842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58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BF52-0F2E-5E40-A32F-F001B76C4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BF52-0F2E-5E40-A32F-F001B76C4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8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1" y="2350800"/>
            <a:ext cx="7919999" cy="4297651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lvl="0"/>
            <a:r>
              <a:rPr lang="sv-SE" dirty="0"/>
              <a:t>Skriv in din text eller klicka på ikonerna nedan för att infoga objekt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421F6-1C34-4AC3-8630-00CE47162612}" type="slidenum">
              <a:rPr lang="sv-SE" smtClean="0"/>
              <a:t>‹nr›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7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C696-0059-F14E-979F-7B5CE490EFA5}" type="datetimeFigureOut">
              <a:rPr lang="pl-PL" smtClean="0"/>
              <a:t>28.04.18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119C-830A-0641-8AB1-2F2551790729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Python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PoleTekstowe 3"/>
          <p:cNvSpPr txBox="1"/>
          <p:nvPr/>
        </p:nvSpPr>
        <p:spPr>
          <a:xfrm>
            <a:off x="5919291" y="5670634"/>
            <a:ext cx="194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Mirosław Ochodek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3811"/>
            <a:ext cx="8229600" cy="1143000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Obraz 3" descr="screen_5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" y="1147071"/>
            <a:ext cx="9144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manipulation with Pandas</a:t>
            </a:r>
          </a:p>
          <a:p>
            <a:pPr lvl="1"/>
            <a:r>
              <a:rPr lang="en-US" dirty="0" smtClean="0"/>
              <a:t>Loading </a:t>
            </a:r>
            <a:r>
              <a:rPr lang="en-US" dirty="0" err="1" smtClean="0"/>
              <a:t>csv</a:t>
            </a:r>
            <a:r>
              <a:rPr lang="en-US" dirty="0" smtClean="0"/>
              <a:t> files into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1"/>
            <a:r>
              <a:rPr lang="en-US" dirty="0" smtClean="0"/>
              <a:t>Inspecting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1"/>
            <a:r>
              <a:rPr lang="en-US" dirty="0" smtClean="0"/>
              <a:t>Selecting columns / rows</a:t>
            </a:r>
          </a:p>
          <a:p>
            <a:pPr lvl="1"/>
            <a:r>
              <a:rPr lang="en-US" dirty="0" smtClean="0"/>
              <a:t>Filtering rows </a:t>
            </a:r>
          </a:p>
          <a:p>
            <a:pPr lvl="1"/>
            <a:r>
              <a:rPr lang="en-US" dirty="0" smtClean="0"/>
              <a:t>Removing rows / columns</a:t>
            </a:r>
          </a:p>
          <a:p>
            <a:pPr lvl="1"/>
            <a:r>
              <a:rPr lang="en-US" dirty="0" smtClean="0"/>
              <a:t>Merging </a:t>
            </a:r>
            <a:r>
              <a:rPr lang="en-US" dirty="0" err="1" smtClean="0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Classification, categorical features, validation</a:t>
            </a:r>
          </a:p>
          <a:p>
            <a:pPr lvl="1"/>
            <a:r>
              <a:rPr lang="en-US" dirty="0" smtClean="0"/>
              <a:t>Converting categorical variables</a:t>
            </a:r>
          </a:p>
          <a:p>
            <a:pPr lvl="2"/>
            <a:r>
              <a:rPr lang="en-US" dirty="0" smtClean="0"/>
              <a:t>One-hot encoding</a:t>
            </a:r>
          </a:p>
          <a:p>
            <a:pPr lvl="2"/>
            <a:r>
              <a:rPr lang="en-US" dirty="0" smtClean="0"/>
              <a:t>Integer </a:t>
            </a:r>
          </a:p>
          <a:p>
            <a:pPr lvl="1"/>
            <a:r>
              <a:rPr lang="en-US" dirty="0" smtClean="0"/>
              <a:t>Training a classifier</a:t>
            </a:r>
          </a:p>
          <a:p>
            <a:pPr lvl="1"/>
            <a:r>
              <a:rPr lang="en-US" dirty="0" smtClean="0"/>
              <a:t>Evaluating prediction quality of a classifier</a:t>
            </a:r>
          </a:p>
          <a:p>
            <a:pPr lvl="2"/>
            <a:r>
              <a:rPr lang="en-US" dirty="0" smtClean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6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Classification, text dates</a:t>
            </a:r>
          </a:p>
          <a:p>
            <a:pPr lvl="1"/>
            <a:r>
              <a:rPr lang="en-US" dirty="0" smtClean="0"/>
              <a:t>Working with dates as features</a:t>
            </a:r>
          </a:p>
          <a:p>
            <a:pPr lvl="1"/>
            <a:r>
              <a:rPr lang="en-US" dirty="0" smtClean="0"/>
              <a:t>Working with textual features</a:t>
            </a:r>
          </a:p>
          <a:p>
            <a:pPr lvl="2"/>
            <a:r>
              <a:rPr lang="en-US" dirty="0" smtClean="0"/>
              <a:t>Bag of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0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solve that problem?</a:t>
            </a:r>
            <a:endParaRPr lang="en-US" dirty="0"/>
          </a:p>
        </p:txBody>
      </p:sp>
      <p:sp>
        <p:nvSpPr>
          <p:cNvPr id="4" name="Zagięty narożnik 3"/>
          <p:cNvSpPr/>
          <p:nvPr/>
        </p:nvSpPr>
        <p:spPr>
          <a:xfrm>
            <a:off x="2222569" y="2664952"/>
            <a:ext cx="1712285" cy="1553611"/>
          </a:xfrm>
          <a:prstGeom prst="foldedCorner">
            <a:avLst>
              <a:gd name="adj" fmla="val 319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Defect report</a:t>
            </a:r>
            <a:endParaRPr lang="en-US" sz="2800" dirty="0"/>
          </a:p>
        </p:txBody>
      </p:sp>
      <p:sp>
        <p:nvSpPr>
          <p:cNvPr id="5" name="Strzałka w prawo 4"/>
          <p:cNvSpPr/>
          <p:nvPr/>
        </p:nvSpPr>
        <p:spPr>
          <a:xfrm>
            <a:off x="714397" y="3095881"/>
            <a:ext cx="1396560" cy="6917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leTekstowe 6"/>
          <p:cNvSpPr txBox="1"/>
          <p:nvPr/>
        </p:nvSpPr>
        <p:spPr>
          <a:xfrm>
            <a:off x="3934854" y="3870183"/>
            <a:ext cx="2004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will be </a:t>
            </a:r>
          </a:p>
          <a:p>
            <a:r>
              <a:rPr lang="en-US" sz="2400" b="1" dirty="0" smtClean="0"/>
              <a:t>its resolution?</a:t>
            </a:r>
            <a:endParaRPr lang="en-US" sz="2400" b="1" dirty="0"/>
          </a:p>
        </p:txBody>
      </p:sp>
      <p:sp>
        <p:nvSpPr>
          <p:cNvPr id="8" name="Strzałka w prawo 7"/>
          <p:cNvSpPr/>
          <p:nvPr/>
        </p:nvSpPr>
        <p:spPr>
          <a:xfrm>
            <a:off x="4195674" y="3095881"/>
            <a:ext cx="1396560" cy="6917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Tekstowe 8"/>
          <p:cNvSpPr txBox="1"/>
          <p:nvPr/>
        </p:nvSpPr>
        <p:spPr>
          <a:xfrm>
            <a:off x="6033534" y="2480381"/>
            <a:ext cx="23153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'FIXED', </a:t>
            </a:r>
          </a:p>
          <a:p>
            <a:r>
              <a:rPr lang="en-US" sz="2400" b="1" dirty="0" smtClean="0"/>
              <a:t>'WORKSFORME', </a:t>
            </a:r>
          </a:p>
          <a:p>
            <a:r>
              <a:rPr lang="en-US" sz="2400" b="1" dirty="0" smtClean="0"/>
              <a:t>'WONTFIX', </a:t>
            </a:r>
          </a:p>
          <a:p>
            <a:r>
              <a:rPr lang="en-US" sz="2400" b="1" dirty="0" smtClean="0"/>
              <a:t>'DUPLICATE', </a:t>
            </a:r>
          </a:p>
          <a:p>
            <a:r>
              <a:rPr lang="en-US" sz="2400" b="1" dirty="0" smtClean="0"/>
              <a:t>'INVALID'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07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1673752"/>
            <a:ext cx="9144000" cy="2206361"/>
          </a:xfrm>
          <a:prstGeom prst="rect">
            <a:avLst/>
          </a:prstGeom>
          <a:solidFill>
            <a:schemeClr val="accent3">
              <a:alpha val="4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0" y="3878581"/>
            <a:ext cx="9144000" cy="2206361"/>
          </a:xfrm>
          <a:prstGeom prst="rect">
            <a:avLst/>
          </a:prstGeom>
          <a:solidFill>
            <a:schemeClr val="accent5">
              <a:alpha val="51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vs. </a:t>
            </a:r>
            <a:r>
              <a:rPr lang="en-US" dirty="0" smtClean="0"/>
              <a:t>algorithmic approach 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FC9-86C4-A34D-A02B-1138CE4E23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Zaokrąglony prostokąt 2"/>
          <p:cNvSpPr/>
          <p:nvPr/>
        </p:nvSpPr>
        <p:spPr>
          <a:xfrm>
            <a:off x="38484" y="3136110"/>
            <a:ext cx="1433599" cy="12955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Problem </a:t>
            </a:r>
            <a:r>
              <a:rPr lang="en-US" sz="2400" dirty="0" smtClean="0"/>
              <a:t>classify defects</a:t>
            </a:r>
            <a:endParaRPr lang="en-US" sz="2400" dirty="0"/>
          </a:p>
        </p:txBody>
      </p:sp>
      <p:sp>
        <p:nvSpPr>
          <p:cNvPr id="7" name="Zaokrąglony prostokąt 6"/>
          <p:cNvSpPr/>
          <p:nvPr/>
        </p:nvSpPr>
        <p:spPr>
          <a:xfrm>
            <a:off x="1664863" y="2095534"/>
            <a:ext cx="2672116" cy="12955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Design an algorithm</a:t>
            </a:r>
          </a:p>
          <a:p>
            <a:pPr algn="ctr"/>
            <a:r>
              <a:rPr lang="en-US" sz="2400" dirty="0"/>
              <a:t>t</a:t>
            </a:r>
            <a:r>
              <a:rPr lang="en-US" sz="2400" dirty="0" smtClean="0"/>
              <a:t>o classify defects</a:t>
            </a:r>
            <a:endParaRPr lang="en-US" sz="2400" dirty="0"/>
          </a:p>
        </p:txBody>
      </p:sp>
      <p:sp>
        <p:nvSpPr>
          <p:cNvPr id="9" name="Zaokrąglony prostokąt 8"/>
          <p:cNvSpPr/>
          <p:nvPr/>
        </p:nvSpPr>
        <p:spPr>
          <a:xfrm>
            <a:off x="7658687" y="3080195"/>
            <a:ext cx="1286961" cy="12955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</a:t>
            </a:r>
            <a:endParaRPr lang="en-US" sz="2400" dirty="0"/>
          </a:p>
        </p:txBody>
      </p:sp>
      <p:sp>
        <p:nvSpPr>
          <p:cNvPr id="10" name="Zaokrąglony prostokąt 9"/>
          <p:cNvSpPr/>
          <p:nvPr/>
        </p:nvSpPr>
        <p:spPr>
          <a:xfrm>
            <a:off x="1202000" y="4415805"/>
            <a:ext cx="1460008" cy="12955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Zaokrąglony prostokąt 10"/>
          <p:cNvSpPr/>
          <p:nvPr/>
        </p:nvSpPr>
        <p:spPr>
          <a:xfrm>
            <a:off x="4569880" y="4439924"/>
            <a:ext cx="1462814" cy="1295596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Algorithm to classify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Strzałka w prawo 14"/>
          <p:cNvSpPr/>
          <p:nvPr/>
        </p:nvSpPr>
        <p:spPr>
          <a:xfrm>
            <a:off x="2708630" y="4873184"/>
            <a:ext cx="491852" cy="410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15"/>
          <p:cNvSpPr/>
          <p:nvPr/>
        </p:nvSpPr>
        <p:spPr>
          <a:xfrm rot="1800000">
            <a:off x="6800875" y="2954497"/>
            <a:ext cx="621538" cy="410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16"/>
          <p:cNvSpPr/>
          <p:nvPr/>
        </p:nvSpPr>
        <p:spPr>
          <a:xfrm>
            <a:off x="1527496" y="3582010"/>
            <a:ext cx="406417" cy="410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aokrąglony prostokąt 18"/>
          <p:cNvSpPr/>
          <p:nvPr/>
        </p:nvSpPr>
        <p:spPr>
          <a:xfrm>
            <a:off x="5038638" y="2187948"/>
            <a:ext cx="1480542" cy="12955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</a:t>
            </a:r>
            <a:r>
              <a:rPr lang="en-US" sz="2400" dirty="0" smtClean="0"/>
              <a:t>Defect</a:t>
            </a:r>
            <a:endParaRPr lang="en-US" sz="2400" dirty="0"/>
          </a:p>
        </p:txBody>
      </p:sp>
      <p:sp>
        <p:nvSpPr>
          <p:cNvPr id="20" name="Zaokrąglony prostokąt 19"/>
          <p:cNvSpPr/>
          <p:nvPr/>
        </p:nvSpPr>
        <p:spPr>
          <a:xfrm>
            <a:off x="6479256" y="4427106"/>
            <a:ext cx="1254385" cy="12955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</a:t>
            </a:r>
            <a:r>
              <a:rPr lang="en-US" sz="2400" dirty="0" smtClean="0"/>
              <a:t>Defect</a:t>
            </a:r>
            <a:endParaRPr lang="en-US" sz="2400" dirty="0"/>
          </a:p>
        </p:txBody>
      </p:sp>
      <p:sp>
        <p:nvSpPr>
          <p:cNvPr id="21" name="Strzałka w prawo 20"/>
          <p:cNvSpPr/>
          <p:nvPr/>
        </p:nvSpPr>
        <p:spPr>
          <a:xfrm>
            <a:off x="5966444" y="4877602"/>
            <a:ext cx="491852" cy="410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21"/>
          <p:cNvSpPr/>
          <p:nvPr/>
        </p:nvSpPr>
        <p:spPr>
          <a:xfrm>
            <a:off x="4390531" y="2594275"/>
            <a:ext cx="662808" cy="410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oleTekstowe 22"/>
          <p:cNvSpPr txBox="1"/>
          <p:nvPr/>
        </p:nvSpPr>
        <p:spPr>
          <a:xfrm>
            <a:off x="6470768" y="1708332"/>
            <a:ext cx="276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Algorithmic (traditional)</a:t>
            </a:r>
            <a:endParaRPr lang="en-US" sz="2000" b="1" dirty="0"/>
          </a:p>
        </p:txBody>
      </p:sp>
      <p:sp>
        <p:nvSpPr>
          <p:cNvPr id="24" name="PoleTekstowe 23"/>
          <p:cNvSpPr txBox="1"/>
          <p:nvPr/>
        </p:nvSpPr>
        <p:spPr>
          <a:xfrm>
            <a:off x="125079" y="5646751"/>
            <a:ext cx="208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Machine Learning</a:t>
            </a:r>
            <a:endParaRPr lang="en-US" sz="2000" b="1" dirty="0"/>
          </a:p>
        </p:txBody>
      </p:sp>
      <p:pic>
        <p:nvPicPr>
          <p:cNvPr id="25" name="Obraz 24" descr="004339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86" y="2837949"/>
            <a:ext cx="1148281" cy="1174802"/>
          </a:xfrm>
          <a:prstGeom prst="rect">
            <a:avLst/>
          </a:prstGeom>
        </p:spPr>
      </p:pic>
      <p:pic>
        <p:nvPicPr>
          <p:cNvPr id="26" name="Obraz 25" descr="004339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78" y="5166727"/>
            <a:ext cx="1150384" cy="1174802"/>
          </a:xfrm>
          <a:prstGeom prst="rect">
            <a:avLst/>
          </a:prstGeom>
        </p:spPr>
      </p:pic>
      <p:sp>
        <p:nvSpPr>
          <p:cNvPr id="27" name="Zaokrąglony prostokąt 26"/>
          <p:cNvSpPr/>
          <p:nvPr/>
        </p:nvSpPr>
        <p:spPr>
          <a:xfrm>
            <a:off x="3223162" y="4439928"/>
            <a:ext cx="904458" cy="1295596"/>
          </a:xfrm>
          <a:prstGeom prst="roundRect">
            <a:avLst>
              <a:gd name="adj" fmla="val 3527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ML</a:t>
            </a:r>
            <a:endParaRPr lang="en-US" sz="3200" dirty="0"/>
          </a:p>
        </p:txBody>
      </p:sp>
      <p:sp>
        <p:nvSpPr>
          <p:cNvPr id="28" name="Strzałka w prawo 27"/>
          <p:cNvSpPr/>
          <p:nvPr/>
        </p:nvSpPr>
        <p:spPr>
          <a:xfrm>
            <a:off x="4155539" y="4863442"/>
            <a:ext cx="491852" cy="410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załka w prawo 28"/>
          <p:cNvSpPr/>
          <p:nvPr/>
        </p:nvSpPr>
        <p:spPr>
          <a:xfrm rot="19313784">
            <a:off x="7794628" y="4578950"/>
            <a:ext cx="621538" cy="4104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ML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4FC9-86C4-A34D-A02B-1138CE4E23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392385" y="1992937"/>
            <a:ext cx="8216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“Machine </a:t>
            </a:r>
            <a:r>
              <a:rPr lang="en-US" sz="2400" dirty="0"/>
              <a:t>learning is the subfield of computer science that </a:t>
            </a:r>
            <a:r>
              <a:rPr lang="en-US" sz="2400" b="1" dirty="0" smtClean="0"/>
              <a:t>gives </a:t>
            </a:r>
            <a:r>
              <a:rPr lang="en-US" sz="2400" b="1" dirty="0"/>
              <a:t>computers the ability to learn without being explicitly </a:t>
            </a:r>
            <a:r>
              <a:rPr lang="en-US" sz="2400" b="1" dirty="0" smtClean="0"/>
              <a:t>programmed</a:t>
            </a:r>
            <a:r>
              <a:rPr lang="en-US" sz="2400" dirty="0" smtClean="0"/>
              <a:t>”  </a:t>
            </a:r>
          </a:p>
          <a:p>
            <a:pPr algn="r"/>
            <a:r>
              <a:rPr lang="en-US" sz="2400" dirty="0" smtClean="0"/>
              <a:t>Arthur Samuel</a:t>
            </a:r>
          </a:p>
        </p:txBody>
      </p:sp>
      <p:sp>
        <p:nvSpPr>
          <p:cNvPr id="6" name="Prostokąt 5"/>
          <p:cNvSpPr/>
          <p:nvPr/>
        </p:nvSpPr>
        <p:spPr>
          <a:xfrm>
            <a:off x="392385" y="3903892"/>
            <a:ext cx="8074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"A computer program is </a:t>
            </a:r>
            <a:r>
              <a:rPr lang="en-US" sz="2400" b="1" dirty="0"/>
              <a:t>said to learn from experience E </a:t>
            </a:r>
            <a:r>
              <a:rPr lang="en-US" sz="2400" dirty="0"/>
              <a:t>with respect to some </a:t>
            </a:r>
            <a:r>
              <a:rPr lang="en-US" sz="2400" b="1" dirty="0"/>
              <a:t>class of tasks T </a:t>
            </a:r>
            <a:r>
              <a:rPr lang="en-US" sz="2400" dirty="0"/>
              <a:t>and </a:t>
            </a:r>
            <a:r>
              <a:rPr lang="en-US" sz="2400" b="1" dirty="0"/>
              <a:t>performance measure P</a:t>
            </a:r>
            <a:r>
              <a:rPr lang="en-US" sz="2400" dirty="0"/>
              <a:t>, if its </a:t>
            </a:r>
            <a:r>
              <a:rPr lang="en-US" sz="2400" b="1" dirty="0"/>
              <a:t>performance at tasks in T</a:t>
            </a:r>
            <a:r>
              <a:rPr lang="en-US" sz="2400" dirty="0"/>
              <a:t>, as measured by P, </a:t>
            </a:r>
            <a:r>
              <a:rPr lang="en-US" sz="2400" b="1" dirty="0"/>
              <a:t>improves with experience E</a:t>
            </a:r>
            <a:r>
              <a:rPr lang="en-US" sz="2400" dirty="0" smtClean="0"/>
              <a:t>.”</a:t>
            </a:r>
          </a:p>
          <a:p>
            <a:pPr algn="r"/>
            <a:r>
              <a:rPr lang="en-US" sz="2400" dirty="0" smtClean="0"/>
              <a:t>Tom Mitchell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0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data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30400" y="1951132"/>
            <a:ext cx="8229600" cy="701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Eclipse defects reports</a:t>
            </a:r>
            <a:endParaRPr lang="en-US" sz="2400" dirty="0"/>
          </a:p>
        </p:txBody>
      </p:sp>
      <p:pic>
        <p:nvPicPr>
          <p:cNvPr id="5" name="Obraz 4" descr="screen_5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/>
          <a:stretch/>
        </p:blipFill>
        <p:spPr>
          <a:xfrm>
            <a:off x="113396" y="3806170"/>
            <a:ext cx="8905868" cy="1272860"/>
          </a:xfrm>
          <a:prstGeom prst="rect">
            <a:avLst/>
          </a:prstGeom>
        </p:spPr>
      </p:pic>
      <p:sp>
        <p:nvSpPr>
          <p:cNvPr id="6" name="Nawias klamrowy zamykający 5"/>
          <p:cNvSpPr/>
          <p:nvPr/>
        </p:nvSpPr>
        <p:spPr>
          <a:xfrm rot="16200000">
            <a:off x="3884999" y="-372104"/>
            <a:ext cx="464925" cy="80081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2921919" y="2939446"/>
            <a:ext cx="2627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Features, attributes (X)</a:t>
            </a:r>
            <a:endParaRPr lang="en-US" sz="2000" dirty="0"/>
          </a:p>
        </p:txBody>
      </p:sp>
      <p:sp>
        <p:nvSpPr>
          <p:cNvPr id="8" name="Nawias klamrowy zamykający 7"/>
          <p:cNvSpPr/>
          <p:nvPr/>
        </p:nvSpPr>
        <p:spPr>
          <a:xfrm rot="16200000">
            <a:off x="8444486" y="3296853"/>
            <a:ext cx="464925" cy="6846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8056673" y="2756291"/>
            <a:ext cx="1033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</a:t>
            </a:r>
          </a:p>
          <a:p>
            <a:r>
              <a:rPr lang="en-US" b="1" dirty="0" smtClean="0"/>
              <a:t>class (y)</a:t>
            </a:r>
            <a:endParaRPr lang="en-US" dirty="0"/>
          </a:p>
        </p:txBody>
      </p:sp>
      <p:sp>
        <p:nvSpPr>
          <p:cNvPr id="10" name="Zaokrąglony prostokąt 9"/>
          <p:cNvSpPr/>
          <p:nvPr/>
        </p:nvSpPr>
        <p:spPr>
          <a:xfrm>
            <a:off x="90716" y="3871631"/>
            <a:ext cx="8008131" cy="120739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aokrąglony prostokąt 10"/>
          <p:cNvSpPr/>
          <p:nvPr/>
        </p:nvSpPr>
        <p:spPr>
          <a:xfrm>
            <a:off x="8132867" y="3864424"/>
            <a:ext cx="968640" cy="12073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</a:t>
            </a:r>
            <a:r>
              <a:rPr lang="en-US" dirty="0" smtClean="0"/>
              <a:t>tasks solved </a:t>
            </a:r>
            <a:r>
              <a:rPr lang="en-US" dirty="0" smtClean="0"/>
              <a:t>by Machine </a:t>
            </a:r>
            <a:r>
              <a:rPr lang="en-US" dirty="0" smtClean="0"/>
              <a:t>Learning algorithms</a:t>
            </a:r>
            <a:endParaRPr lang="en-US" dirty="0"/>
          </a:p>
        </p:txBody>
      </p:sp>
      <p:sp>
        <p:nvSpPr>
          <p:cNvPr id="7" name="Zaokrąglony prostokąt 6"/>
          <p:cNvSpPr/>
          <p:nvPr/>
        </p:nvSpPr>
        <p:spPr>
          <a:xfrm>
            <a:off x="2684388" y="2321811"/>
            <a:ext cx="1298899" cy="70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8" name="Zaokrąglony prostokąt 7"/>
          <p:cNvSpPr/>
          <p:nvPr/>
        </p:nvSpPr>
        <p:spPr>
          <a:xfrm>
            <a:off x="5433812" y="2294625"/>
            <a:ext cx="1569457" cy="70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9" name="Zaokrąglony prostokąt 8"/>
          <p:cNvSpPr/>
          <p:nvPr/>
        </p:nvSpPr>
        <p:spPr>
          <a:xfrm>
            <a:off x="3645378" y="3692842"/>
            <a:ext cx="1298899" cy="70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0" name="Zaokrąglony prostokąt 9"/>
          <p:cNvSpPr/>
          <p:nvPr/>
        </p:nvSpPr>
        <p:spPr>
          <a:xfrm>
            <a:off x="1585226" y="3704136"/>
            <a:ext cx="1298899" cy="70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1" name="Zaokrąglony prostokąt 10"/>
          <p:cNvSpPr/>
          <p:nvPr/>
        </p:nvSpPr>
        <p:spPr>
          <a:xfrm>
            <a:off x="235770" y="5306064"/>
            <a:ext cx="899564" cy="70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12" name="Zaokrąglony prostokąt 11"/>
          <p:cNvSpPr/>
          <p:nvPr/>
        </p:nvSpPr>
        <p:spPr>
          <a:xfrm>
            <a:off x="1265403" y="5304532"/>
            <a:ext cx="792434" cy="70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Multi-class</a:t>
            </a:r>
            <a:endParaRPr lang="en-US" dirty="0"/>
          </a:p>
        </p:txBody>
      </p:sp>
      <p:sp>
        <p:nvSpPr>
          <p:cNvPr id="13" name="Zaokrąglony prostokąt 12"/>
          <p:cNvSpPr/>
          <p:nvPr/>
        </p:nvSpPr>
        <p:spPr>
          <a:xfrm>
            <a:off x="2640114" y="5315827"/>
            <a:ext cx="1005263" cy="70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Multi-label</a:t>
            </a:r>
            <a:endParaRPr lang="en-US" dirty="0"/>
          </a:p>
        </p:txBody>
      </p:sp>
      <p:sp>
        <p:nvSpPr>
          <p:cNvPr id="14" name="Zaokrąglony prostokąt 13"/>
          <p:cNvSpPr/>
          <p:nvPr/>
        </p:nvSpPr>
        <p:spPr>
          <a:xfrm>
            <a:off x="5626242" y="3691312"/>
            <a:ext cx="1377027" cy="70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5" name="PoleTekstowe 14"/>
          <p:cNvSpPr txBox="1"/>
          <p:nvPr/>
        </p:nvSpPr>
        <p:spPr>
          <a:xfrm>
            <a:off x="6946698" y="3553269"/>
            <a:ext cx="6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800" dirty="0" smtClean="0"/>
              <a:t>…</a:t>
            </a:r>
            <a:endParaRPr lang="en-US" sz="4800" dirty="0"/>
          </a:p>
        </p:txBody>
      </p:sp>
      <p:sp>
        <p:nvSpPr>
          <p:cNvPr id="16" name="PoleTekstowe 15"/>
          <p:cNvSpPr txBox="1"/>
          <p:nvPr/>
        </p:nvSpPr>
        <p:spPr>
          <a:xfrm>
            <a:off x="7003269" y="2179175"/>
            <a:ext cx="6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800" dirty="0" smtClean="0"/>
              <a:t>…</a:t>
            </a:r>
            <a:endParaRPr lang="en-US" sz="4800" dirty="0"/>
          </a:p>
        </p:txBody>
      </p:sp>
      <p:cxnSp>
        <p:nvCxnSpPr>
          <p:cNvPr id="18" name="Łącznik prosty ze strzałką 17"/>
          <p:cNvCxnSpPr>
            <a:endCxn id="10" idx="0"/>
          </p:cNvCxnSpPr>
          <p:nvPr/>
        </p:nvCxnSpPr>
        <p:spPr>
          <a:xfrm flipH="1">
            <a:off x="2234676" y="3040162"/>
            <a:ext cx="622900" cy="663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endCxn id="9" idx="0"/>
          </p:cNvCxnSpPr>
          <p:nvPr/>
        </p:nvCxnSpPr>
        <p:spPr>
          <a:xfrm>
            <a:off x="3800479" y="3027334"/>
            <a:ext cx="494348" cy="665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endCxn id="11" idx="0"/>
          </p:cNvCxnSpPr>
          <p:nvPr/>
        </p:nvCxnSpPr>
        <p:spPr>
          <a:xfrm flipH="1">
            <a:off x="685552" y="4399896"/>
            <a:ext cx="950100" cy="906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1635649" y="4399896"/>
            <a:ext cx="31361" cy="933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>
            <a:endCxn id="13" idx="0"/>
          </p:cNvCxnSpPr>
          <p:nvPr/>
        </p:nvCxnSpPr>
        <p:spPr>
          <a:xfrm>
            <a:off x="2674767" y="4412725"/>
            <a:ext cx="467979" cy="903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endCxn id="14" idx="0"/>
          </p:cNvCxnSpPr>
          <p:nvPr/>
        </p:nvCxnSpPr>
        <p:spPr>
          <a:xfrm>
            <a:off x="6311683" y="3001678"/>
            <a:ext cx="3073" cy="689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flipH="1">
            <a:off x="3956919" y="1821532"/>
            <a:ext cx="1190566" cy="587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endCxn id="8" idx="0"/>
          </p:cNvCxnSpPr>
          <p:nvPr/>
        </p:nvCxnSpPr>
        <p:spPr>
          <a:xfrm>
            <a:off x="5349535" y="1808703"/>
            <a:ext cx="869006" cy="485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oleTekstowe 36"/>
          <p:cNvSpPr txBox="1"/>
          <p:nvPr/>
        </p:nvSpPr>
        <p:spPr>
          <a:xfrm>
            <a:off x="1100191" y="2501397"/>
            <a:ext cx="156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 y are known</a:t>
            </a:r>
            <a:endParaRPr lang="en-US" dirty="0"/>
          </a:p>
        </p:txBody>
      </p:sp>
      <p:sp>
        <p:nvSpPr>
          <p:cNvPr id="38" name="PoleTekstowe 37"/>
          <p:cNvSpPr txBox="1"/>
          <p:nvPr/>
        </p:nvSpPr>
        <p:spPr>
          <a:xfrm>
            <a:off x="6318276" y="1845516"/>
            <a:ext cx="16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X is known</a:t>
            </a:r>
            <a:endParaRPr lang="en-US" dirty="0"/>
          </a:p>
        </p:txBody>
      </p:sp>
      <p:sp>
        <p:nvSpPr>
          <p:cNvPr id="39" name="PoleTekstowe 38"/>
          <p:cNvSpPr txBox="1"/>
          <p:nvPr/>
        </p:nvSpPr>
        <p:spPr>
          <a:xfrm>
            <a:off x="3903999" y="4448140"/>
            <a:ext cx="130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is numeric</a:t>
            </a:r>
            <a:endParaRPr lang="en-US" dirty="0"/>
          </a:p>
        </p:txBody>
      </p:sp>
      <p:sp>
        <p:nvSpPr>
          <p:cNvPr id="40" name="PoleTekstowe 39"/>
          <p:cNvSpPr txBox="1"/>
          <p:nvPr/>
        </p:nvSpPr>
        <p:spPr>
          <a:xfrm>
            <a:off x="5433812" y="4525107"/>
            <a:ext cx="232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label similar X?</a:t>
            </a:r>
            <a:endParaRPr lang="en-US" dirty="0"/>
          </a:p>
        </p:txBody>
      </p:sp>
      <p:sp>
        <p:nvSpPr>
          <p:cNvPr id="41" name="PoleTekstowe 40"/>
          <p:cNvSpPr txBox="1"/>
          <p:nvPr/>
        </p:nvSpPr>
        <p:spPr>
          <a:xfrm>
            <a:off x="38701" y="3766741"/>
            <a:ext cx="156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 is categorical</a:t>
            </a:r>
          </a:p>
          <a:p>
            <a:pPr algn="ctr"/>
            <a:r>
              <a:rPr lang="en-US" dirty="0" smtClean="0"/>
              <a:t>(class)</a:t>
            </a:r>
            <a:endParaRPr lang="en-US" dirty="0"/>
          </a:p>
        </p:txBody>
      </p:sp>
      <p:sp>
        <p:nvSpPr>
          <p:cNvPr id="42" name="PoleTekstowe 41"/>
          <p:cNvSpPr txBox="1"/>
          <p:nvPr/>
        </p:nvSpPr>
        <p:spPr>
          <a:xfrm>
            <a:off x="235770" y="611267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of classes</a:t>
            </a:r>
            <a:endParaRPr lang="en-US" dirty="0"/>
          </a:p>
        </p:txBody>
      </p:sp>
      <p:sp>
        <p:nvSpPr>
          <p:cNvPr id="43" name="PoleTekstowe 42"/>
          <p:cNvSpPr txBox="1"/>
          <p:nvPr/>
        </p:nvSpPr>
        <p:spPr>
          <a:xfrm>
            <a:off x="2119250" y="6098315"/>
            <a:ext cx="2405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Every X can be assigned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 more than one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 data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30400" y="1951132"/>
            <a:ext cx="8229600" cy="701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Eclipse defects reports</a:t>
            </a:r>
            <a:endParaRPr lang="en-US" sz="2400" dirty="0"/>
          </a:p>
        </p:txBody>
      </p:sp>
      <p:pic>
        <p:nvPicPr>
          <p:cNvPr id="5" name="Obraz 4" descr="screen_5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/>
          <a:stretch/>
        </p:blipFill>
        <p:spPr>
          <a:xfrm>
            <a:off x="113396" y="3806170"/>
            <a:ext cx="8905868" cy="1272860"/>
          </a:xfrm>
          <a:prstGeom prst="rect">
            <a:avLst/>
          </a:prstGeom>
        </p:spPr>
      </p:pic>
      <p:sp>
        <p:nvSpPr>
          <p:cNvPr id="6" name="Nawias klamrowy zamykający 5"/>
          <p:cNvSpPr/>
          <p:nvPr/>
        </p:nvSpPr>
        <p:spPr>
          <a:xfrm rot="16200000">
            <a:off x="3884999" y="-372104"/>
            <a:ext cx="464925" cy="80081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2921919" y="2939446"/>
            <a:ext cx="2627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Features, attributes (X)</a:t>
            </a:r>
            <a:endParaRPr lang="en-US" sz="2000" dirty="0"/>
          </a:p>
        </p:txBody>
      </p:sp>
      <p:sp>
        <p:nvSpPr>
          <p:cNvPr id="8" name="Nawias klamrowy zamykający 7"/>
          <p:cNvSpPr/>
          <p:nvPr/>
        </p:nvSpPr>
        <p:spPr>
          <a:xfrm rot="16200000">
            <a:off x="8444486" y="3296853"/>
            <a:ext cx="464925" cy="6846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8056673" y="2756291"/>
            <a:ext cx="1033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Decision</a:t>
            </a:r>
          </a:p>
          <a:p>
            <a:r>
              <a:rPr lang="en-US" b="1" dirty="0" smtClean="0"/>
              <a:t>class (y)</a:t>
            </a:r>
            <a:endParaRPr lang="en-US" dirty="0"/>
          </a:p>
        </p:txBody>
      </p:sp>
      <p:sp>
        <p:nvSpPr>
          <p:cNvPr id="10" name="Zaokrąglony prostokąt 9"/>
          <p:cNvSpPr/>
          <p:nvPr/>
        </p:nvSpPr>
        <p:spPr>
          <a:xfrm>
            <a:off x="90716" y="3871631"/>
            <a:ext cx="8008131" cy="120739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aokrąglony prostokąt 10"/>
          <p:cNvSpPr/>
          <p:nvPr/>
        </p:nvSpPr>
        <p:spPr>
          <a:xfrm>
            <a:off x="8132867" y="3864424"/>
            <a:ext cx="968640" cy="120739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/>
          <p:cNvSpPr/>
          <p:nvPr/>
        </p:nvSpPr>
        <p:spPr>
          <a:xfrm>
            <a:off x="1271474" y="5556744"/>
            <a:ext cx="572444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Multiclass classification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43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process of working with supervised ML problems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2"/>
          </p:nvPr>
        </p:nvSpPr>
        <p:spPr>
          <a:xfrm>
            <a:off x="684001" y="1991619"/>
            <a:ext cx="7919999" cy="419132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the problem (e.g., we would like to predict Severity of TR...)</a:t>
            </a:r>
          </a:p>
          <a:p>
            <a:pPr marL="0" indent="0">
              <a:buNone/>
            </a:pPr>
            <a:r>
              <a:rPr lang="en-US" dirty="0"/>
              <a:t>Repeat steps </a:t>
            </a:r>
            <a:r>
              <a:rPr lang="en-US" dirty="0" smtClean="0"/>
              <a:t>2-</a:t>
            </a:r>
            <a:r>
              <a:rPr lang="en-US" dirty="0"/>
              <a:t>5 until satisfied with the results </a:t>
            </a:r>
            <a:r>
              <a:rPr lang="en-US" dirty="0" smtClean="0"/>
              <a:t>(in next iterations some steps can be omitted):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Collect sample of labeled data (y is known)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Feature engineering (what could be the X to predict y?)</a:t>
            </a:r>
          </a:p>
          <a:p>
            <a:pPr lvl="1"/>
            <a:r>
              <a:rPr lang="en-US" dirty="0" smtClean="0"/>
              <a:t>Feature directly available in collected data (e.g., defect priority is collected)</a:t>
            </a:r>
          </a:p>
          <a:p>
            <a:pPr lvl="1"/>
            <a:r>
              <a:rPr lang="en-US" dirty="0" smtClean="0"/>
              <a:t>New features extracted from existing data (e.g., Time being handled = Now </a:t>
            </a:r>
            <a:r>
              <a:rPr lang="mr-IN" dirty="0" smtClean="0"/>
              <a:t>–</a:t>
            </a:r>
            <a:r>
              <a:rPr lang="en-US" dirty="0" smtClean="0"/>
              <a:t> Submitted on)</a:t>
            </a:r>
          </a:p>
          <a:p>
            <a:pPr lvl="1"/>
            <a:r>
              <a:rPr lang="en-US" dirty="0" smtClean="0"/>
              <a:t>Feature selection (which features are important?)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ML Algorithm selection and tuning of parameters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Validation </a:t>
            </a:r>
            <a:r>
              <a:rPr lang="mr-IN" dirty="0" smtClean="0"/>
              <a:t>–</a:t>
            </a:r>
            <a:r>
              <a:rPr lang="en-US" dirty="0" smtClean="0"/>
              <a:t> what is the prediction quality (e.g., accuracy)?</a:t>
            </a:r>
          </a:p>
          <a:p>
            <a:pPr lvl="1"/>
            <a:r>
              <a:rPr lang="en-US" dirty="0" smtClean="0"/>
              <a:t>Split available data into training data and test data (many techniques)</a:t>
            </a:r>
          </a:p>
          <a:p>
            <a:pPr lvl="1"/>
            <a:r>
              <a:rPr lang="en-US" dirty="0" smtClean="0"/>
              <a:t>Evaluate the prediction quality on training data and unseen data</a:t>
            </a:r>
          </a:p>
        </p:txBody>
      </p:sp>
      <p:sp>
        <p:nvSpPr>
          <p:cNvPr id="2" name="Prostokąt 1"/>
          <p:cNvSpPr/>
          <p:nvPr/>
        </p:nvSpPr>
        <p:spPr>
          <a:xfrm>
            <a:off x="657962" y="6169043"/>
            <a:ext cx="5965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Train algorithm on all available data and use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3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3.6 </a:t>
            </a:r>
          </a:p>
          <a:p>
            <a:pPr lvl="1"/>
            <a:r>
              <a:rPr lang="en-US" sz="1800" dirty="0" smtClean="0"/>
              <a:t>(recommended installing Anaconda if don’t have experience with Python)</a:t>
            </a:r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ip install pandas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</a:t>
            </a:r>
            <a:r>
              <a:rPr lang="en-US" sz="1800" dirty="0" err="1" smtClean="0"/>
              <a:t>jupyter</a:t>
            </a:r>
            <a:endParaRPr lang="en-US" sz="1800" dirty="0" smtClean="0"/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506</Words>
  <Application>Microsoft Macintosh PowerPoint</Application>
  <PresentationFormat>Pokaz na ekranie (4:3)</PresentationFormat>
  <Paragraphs>108</Paragraphs>
  <Slides>13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Machine Learning in Python</vt:lpstr>
      <vt:lpstr>How can we solve that problem?</vt:lpstr>
      <vt:lpstr>Machine learning vs. algorithmic approach </vt:lpstr>
      <vt:lpstr>Definition of ML</vt:lpstr>
      <vt:lpstr>Defects data</vt:lpstr>
      <vt:lpstr>Typical tasks solved by Machine Learning algorithms</vt:lpstr>
      <vt:lpstr>Defects data</vt:lpstr>
      <vt:lpstr>Typical process of working with supervised ML problems</vt:lpstr>
      <vt:lpstr>Environment</vt:lpstr>
      <vt:lpstr>Jupyter notebook</vt:lpstr>
      <vt:lpstr>Lesson 01</vt:lpstr>
      <vt:lpstr>Lesson 02</vt:lpstr>
      <vt:lpstr>Lesson 03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Mirosław Ochodek</dc:creator>
  <cp:lastModifiedBy>Mirosław Ochodek</cp:lastModifiedBy>
  <cp:revision>33</cp:revision>
  <dcterms:created xsi:type="dcterms:W3CDTF">2018-04-28T15:22:52Z</dcterms:created>
  <dcterms:modified xsi:type="dcterms:W3CDTF">2018-04-28T21:34:01Z</dcterms:modified>
</cp:coreProperties>
</file>