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11" r:id="rId3"/>
    <p:sldId id="297" r:id="rId4"/>
    <p:sldId id="309" r:id="rId5"/>
    <p:sldId id="312" r:id="rId6"/>
    <p:sldId id="315" r:id="rId7"/>
    <p:sldId id="316" r:id="rId8"/>
    <p:sldId id="314" r:id="rId9"/>
    <p:sldId id="317" r:id="rId10"/>
    <p:sldId id="318" r:id="rId11"/>
    <p:sldId id="319" r:id="rId12"/>
    <p:sldId id="32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B1CFC9-C2F5-46D7-A381-55DE1282BD37}">
          <p14:sldIdLst>
            <p14:sldId id="311"/>
            <p14:sldId id="297"/>
            <p14:sldId id="309"/>
            <p14:sldId id="312"/>
            <p14:sldId id="315"/>
            <p14:sldId id="316"/>
            <p14:sldId id="314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마호 마호" initials="마마" lastIdx="2" clrIdx="0">
    <p:extLst>
      <p:ext uri="{19B8F6BF-5375-455C-9EA6-DF929625EA0E}">
        <p15:presenceInfo xmlns:p15="http://schemas.microsoft.com/office/powerpoint/2012/main" userId="4dd9833746114e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F24"/>
    <a:srgbClr val="DA2127"/>
    <a:srgbClr val="F8F8F8"/>
    <a:srgbClr val="FBFBFB"/>
    <a:srgbClr val="D9D9D9"/>
    <a:srgbClr val="E7E6E6"/>
    <a:srgbClr val="CB1F24"/>
    <a:srgbClr val="C71E23"/>
    <a:srgbClr val="E6E6E6"/>
    <a:srgbClr val="8A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198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08FA0-10EA-4106-BF5F-0FDDB8D46A63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9C466-5DD7-4471-B93C-DA887477F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B9BA9-3E22-476B-9297-74A9EC2D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BD72D-84E0-4885-BF12-5608E64FB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4BA8-6628-4B22-9A2F-B2FC545E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45C7-7FF0-4BEE-9098-64D5336E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A72D2-72F2-49C6-AEFA-B2F4D902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5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B6506-D25F-49B8-88B2-68C29FB2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BE959-B73D-4FE6-9943-9723FD20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6287A-7726-4EE1-A533-00AA9DD3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06B1A-5C4C-462C-A116-4BCA3ECF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F2E0A-6782-4B3D-84E3-FCCFC199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C4853-2FAA-48CB-9B06-2628553F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5D96C-19C0-42AF-B659-27D1264D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3953F-404B-4F94-B8D6-1BA524BE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6687-1799-41F2-8E21-9FE2FF64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B8995-CDA9-4301-8CB1-948C6C4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48DC5-43DE-4DE0-A9AE-0E5C0EA30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5D41-E265-4B16-A01D-D741E12D8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6F643-7A1C-4FF5-96F8-2260C2ED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B9A3-E21F-4CB1-8BD3-9CF3B06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A8D7C-7A58-47D0-B9AA-935E088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B527-E25F-4F21-B2C0-C5BEC2A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846D0-9937-4714-AF3A-8BB79767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4E25-31D0-4BBB-9737-D8ED3925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E0232-8177-44DF-9E9A-F213CC37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EF260-80CB-4C04-A710-B356965B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23B45-F4DF-48A8-BB7E-2BAA40F5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F6B19-694E-4E16-91AC-325E6622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E0B53-07B7-429A-9AD4-00D9B10A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1A0AB-008D-448D-83F5-3AAF9A89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47573-01D7-464C-B428-5DE5653A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0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CFB92-7FB9-4901-BB48-5007EB9A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096DE-74DA-449F-A296-250EBDA5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DE75E-5A1E-43A1-9A96-2F16F4ED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71B14-1743-4CCF-9905-55D14E9D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AB978-C80B-497E-971E-D23D80DF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FAD5F-2ED4-4966-AADD-7E10E93C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8ED7-5183-48E4-9FDC-93F329D5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00D74-27C5-4489-AFF8-01E2F5558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5D8CB-E4C4-409B-8E93-29A5D704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78E389-6467-4DE1-9615-397389F3C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5C83F-8588-44BC-8353-817CC7C7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7512-BD2D-47A4-9EC7-A9DBA3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58C5A9-F460-4E9E-84DE-1C90328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D8D42A-1460-484A-ADA8-B505304D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93439-CB48-4E0D-8865-9E63B431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C192A2-C324-4DD1-A2BC-DF09658A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37460-DB7C-4451-953D-EA028F88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EAD24-698D-4EB5-A22A-A232C57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36922C-6C20-4E93-8A57-744E35B0FE98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C018FA-39C5-4CE4-891E-BDB6D9D75480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B3C539C-DA76-401D-A1D9-66F3F7E073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E9BE2-C8FD-4EDF-99A2-D36AEFD0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5809E-3958-4CE1-A58D-90DEAAEB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BBBE9-A8CE-49F3-956C-5DAC249F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143B3-5B2D-49D5-AB23-5CD00D0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8D8B2-709D-43CB-B432-2E99180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6CB6F-F667-4480-B624-697F52A4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1A7E-BF8E-4467-AF90-AE6429F1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44EE4-9A9C-417A-A54A-2DAAFE2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EC248-A08C-4B16-A2FF-60540777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1922A-BBD9-42B5-B738-BC72038D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67318-46CC-40FE-B20F-F44CF7F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C189C-39C4-42A7-A712-77592548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D2380-9E1E-4A88-8C17-F6BA1983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1F064-9720-434E-998D-26188D69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B4D5A-0093-47F3-A1E6-5B9FBB6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B4E28-41B6-42BB-9C60-FF5B895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8689D-2F08-4FE5-BEDA-F5C49773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0B94-8E52-42A1-BD87-8B3997CD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259A5-7A6B-4801-BBE8-DFDB5100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85D24-BF87-42EC-94F9-4D131F80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FD6-E8ED-4BA6-AF0D-C75D902E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2D9B9-E73D-4D4F-8E9E-E46AA38B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FDFCF-1652-4ECF-9CEA-4775E4E4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C81CF-9050-401A-A4C4-CF09E63C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E0CD9-3181-4FB1-AA1C-59E44E0F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79187-D820-41F6-AE86-830D1158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797B7-165E-4966-A27B-FFDD5E44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BC6FC4-310B-430B-9EFE-1A046D08B89F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EB7C77-9E5C-441C-BCA2-0C8705C21945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E79629-2315-42FF-9F37-918424AA74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70A9-7C08-4282-A418-154C2578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4891F-69C4-40DB-AB16-FACD89F3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A26A-12F4-4884-AB4B-4F3D65D0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EB74-37CA-47CC-9FC9-7DE8D171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EA32C-DA4E-486A-B0F7-6D68951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735AB-D88F-4ADE-825B-37120901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1854E-0F66-4E4B-877A-52CA5877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43E20-F1EE-4440-9D84-77E25F7F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34C0B-6501-4EC5-8A17-D790202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0932F-9006-4230-A511-CABD4545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30FCA-3EB0-4664-B3F1-89B5377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D5297-C94B-41D4-931D-A60A6E2F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13BA4-2204-4FE4-BD01-9AD79470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61EE3-B691-4DEA-B8DF-3B20B94B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647A3-5F2F-414F-9F3D-F9D62ED8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90B920-0B39-425C-BDF0-3A8361F1D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50F217-E43F-42F8-B3DA-7B613022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2C3757-6C0D-426D-B516-ED3310E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7E570-3207-4938-9E69-C1B88F63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BC6FC4-310B-430B-9EFE-1A046D08B89F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EB7C77-9E5C-441C-BCA2-0C8705C21945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E79629-2315-42FF-9F37-918424AA74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DC23D7-4383-4687-BC9C-4F720CCDB384}"/>
              </a:ext>
            </a:extLst>
          </p:cNvPr>
          <p:cNvSpPr/>
          <p:nvPr userDrawn="1"/>
        </p:nvSpPr>
        <p:spPr>
          <a:xfrm>
            <a:off x="0" y="6477153"/>
            <a:ext cx="12192000" cy="390471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2C8B2-9787-423C-A72F-38E0F4617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7"/>
          <a:stretch/>
        </p:blipFill>
        <p:spPr>
          <a:xfrm>
            <a:off x="152400" y="6509438"/>
            <a:ext cx="1528762" cy="3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86CAC-014C-4602-8F39-24328506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181D-E754-4A69-AD6F-50804B32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82ED7-C8AB-45E1-AB54-982FBEC8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35649-8474-41C8-8BCD-F69F0E3D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114E0-F84D-4611-803A-BA03F90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DFC07-D056-465B-9D5E-4509AC61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0436-5DC6-4626-8B92-6A08769E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0E06D3-E5FF-41A5-8C32-2E78B2E9D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FCA74-2287-4D1A-9671-0A391539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C9C0E-8EA1-4523-A06C-D15B61F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9F12C-C704-404F-A290-59EFBF7C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44390-F8D9-4D3D-86EB-5251648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9EE10-B686-4472-9DC4-97FC02FC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4595-1FF5-4DAF-9CB9-BDD6D1EC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6E50B-F94B-4FFD-B2E8-C5E04359B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39A8-7AAE-4CEF-B813-0AAC8DB7C6D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5DE7-0248-4AE0-9F91-8D53C5D3E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F6227-EC92-4672-8FE5-C2D51757B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0C1FE9-0A05-4172-8EFB-E952A95D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927E4-9B8D-440C-B9AA-631FF0C5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FB799-8A9D-437D-B7FF-790A9576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7393-B9E2-43EF-B61F-97C6FEFEB07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E42C9-EA16-49B7-8C26-52A39199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51F92-A0BE-4974-BC5D-2CF6C9DE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CAB64-D8DD-4114-9636-E08294FEC852}"/>
              </a:ext>
            </a:extLst>
          </p:cNvPr>
          <p:cNvSpPr txBox="1"/>
          <p:nvPr/>
        </p:nvSpPr>
        <p:spPr>
          <a:xfrm>
            <a:off x="429019" y="1586373"/>
            <a:ext cx="1133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err="1"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MobileNet</a:t>
            </a:r>
            <a:r>
              <a:rPr lang="en-US" altLang="ko-KR" sz="3600" b="1" dirty="0"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600" b="1" dirty="0"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모델을 이용한 강아지 치주염 상태 분류</a:t>
            </a:r>
            <a:endParaRPr lang="en-US" altLang="ko-KR" sz="3600" b="1" dirty="0">
              <a:latin typeface="Arial Black" panose="020B0A040201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황윤호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박해광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조현수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조준표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이효준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정설영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5CCB6-6D9A-4414-AC1F-3C26B480A3CA}"/>
              </a:ext>
            </a:extLst>
          </p:cNvPr>
          <p:cNvSpPr txBox="1"/>
          <p:nvPr/>
        </p:nvSpPr>
        <p:spPr>
          <a:xfrm>
            <a:off x="820579" y="4255964"/>
            <a:ext cx="1055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경북대학교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IT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대학 컴퓨터학부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황윤호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0A477-F619-1EDC-A7C9-2C6A4A918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69" y="5267409"/>
            <a:ext cx="3448621" cy="10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342581" y="1392273"/>
            <a:ext cx="960120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8CAFB-A86C-16B4-5CF2-5A914515E9B1}"/>
              </a:ext>
            </a:extLst>
          </p:cNvPr>
          <p:cNvSpPr txBox="1"/>
          <p:nvPr/>
        </p:nvSpPr>
        <p:spPr>
          <a:xfrm>
            <a:off x="342581" y="1951672"/>
            <a:ext cx="109657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명조"/>
              </a:rPr>
              <a:t>최종적인 실험 결과</a:t>
            </a:r>
            <a:endParaRPr lang="en-US" altLang="ko-KR" sz="2400" dirty="0">
              <a:latin typeface="휴먼명조"/>
            </a:endParaRPr>
          </a:p>
          <a:p>
            <a:r>
              <a:rPr lang="en-US" altLang="ko-KR" dirty="0">
                <a:latin typeface="휴먼명조"/>
              </a:rPr>
              <a:t>	</a:t>
            </a:r>
            <a:r>
              <a:rPr lang="ko-KR" altLang="en-US" dirty="0">
                <a:latin typeface="휴먼명조"/>
              </a:rPr>
              <a:t>실험 테이블을 따라서 진행하였을 때</a:t>
            </a:r>
            <a:endParaRPr lang="en-US" altLang="ko-KR" dirty="0">
              <a:latin typeface="휴먼명조"/>
            </a:endParaRPr>
          </a:p>
          <a:p>
            <a:endParaRPr lang="en-US" altLang="ko-KR" dirty="0">
              <a:latin typeface="휴먼명조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필터 미사용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이미지 사이즈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448,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배치사이즈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3, Dropout 0.25,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 셋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9:1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적용한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64.41%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가장 나은 결과를 도출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r>
              <a:rPr lang="ko-KR" altLang="en-US" sz="2400" kern="0" dirty="0">
                <a:solidFill>
                  <a:srgbClr val="000000"/>
                </a:solidFill>
                <a:latin typeface="휴먼명조"/>
              </a:rPr>
              <a:t>개선 방안 및 연구 방향성</a:t>
            </a:r>
            <a:endParaRPr lang="en-US" altLang="ko-KR" sz="2400" kern="0" dirty="0">
              <a:solidFill>
                <a:srgbClr val="000000"/>
              </a:solidFill>
              <a:latin typeface="휴먼명조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더욱 우수한 정확도 성능을 확보하기 위해 모델 구조 재설계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양질의 데이터 수집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이미지 필터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기술 적용 등 추가적인 후속 연구를 통해 개선할 수 있을 것으로 기대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8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342581" y="1392273"/>
            <a:ext cx="960120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8CAFB-A86C-16B4-5CF2-5A914515E9B1}"/>
              </a:ext>
            </a:extLst>
          </p:cNvPr>
          <p:cNvSpPr txBox="1"/>
          <p:nvPr/>
        </p:nvSpPr>
        <p:spPr>
          <a:xfrm>
            <a:off x="711415" y="2665730"/>
            <a:ext cx="10965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kern="0" spc="0" dirty="0">
                <a:solidFill>
                  <a:srgbClr val="000000"/>
                </a:solidFill>
                <a:effectLst/>
                <a:latin typeface="휴먼명조"/>
              </a:rPr>
              <a:t>Thank you!</a:t>
            </a:r>
            <a:endParaRPr lang="ko-KR" altLang="en-US" sz="72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3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732046C-B59C-4157-AAE2-7939940F709C}"/>
              </a:ext>
            </a:extLst>
          </p:cNvPr>
          <p:cNvGrpSpPr/>
          <p:nvPr/>
        </p:nvGrpSpPr>
        <p:grpSpPr>
          <a:xfrm>
            <a:off x="6297613" y="1580064"/>
            <a:ext cx="5454650" cy="495300"/>
            <a:chOff x="5899150" y="1894319"/>
            <a:chExt cx="5454650" cy="4953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61419A0-79A1-4A5C-8957-C6C14E0024DE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F0EB26-48F3-4429-95B2-A3F2C051D4B0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0172EC-A694-4FE0-8768-07E6D5886FBD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F35EC-0E85-48CA-984F-B1E5B98B5A0A}"/>
              </a:ext>
            </a:extLst>
          </p:cNvPr>
          <p:cNvGrpSpPr/>
          <p:nvPr/>
        </p:nvGrpSpPr>
        <p:grpSpPr>
          <a:xfrm>
            <a:off x="6297613" y="2380707"/>
            <a:ext cx="5454650" cy="495300"/>
            <a:chOff x="5899150" y="1894319"/>
            <a:chExt cx="5454650" cy="4953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37C9A2C-88D8-45AC-B6BF-624085A6BA20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685E9D-E3C7-457C-A68E-7646347AED83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 방법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CDB8D-A01C-47CC-A15E-B1F8298F0948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52BA04-A58E-4297-B03C-C6EAB014BA1B}"/>
              </a:ext>
            </a:extLst>
          </p:cNvPr>
          <p:cNvGrpSpPr/>
          <p:nvPr/>
        </p:nvGrpSpPr>
        <p:grpSpPr>
          <a:xfrm>
            <a:off x="6297613" y="3181350"/>
            <a:ext cx="5454650" cy="495300"/>
            <a:chOff x="5899150" y="1894319"/>
            <a:chExt cx="5454650" cy="49530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567865F-DF2C-447E-B74F-5437CBB1C26B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2EBAA4-E00F-49F7-8A0B-A9E89E4C1891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 모델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54A659-5E75-41C9-8C85-AB3F9683920B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27E7EA4-FFEC-4CCD-84D9-956C60DB656F}"/>
              </a:ext>
            </a:extLst>
          </p:cNvPr>
          <p:cNvGrpSpPr/>
          <p:nvPr/>
        </p:nvGrpSpPr>
        <p:grpSpPr>
          <a:xfrm>
            <a:off x="6297613" y="3981993"/>
            <a:ext cx="5454650" cy="495300"/>
            <a:chOff x="5899150" y="1894319"/>
            <a:chExt cx="5454650" cy="4953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2556328-D447-4835-AB73-9315FEB776C8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827241-3C6B-4B5A-A3FB-87C6CA5FE53E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평가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556426-76DE-4B50-B202-AF1BB94B797A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62EF87-8E5C-4E0B-B547-C26E33EFB1F8}"/>
              </a:ext>
            </a:extLst>
          </p:cNvPr>
          <p:cNvGrpSpPr/>
          <p:nvPr/>
        </p:nvGrpSpPr>
        <p:grpSpPr>
          <a:xfrm>
            <a:off x="6297613" y="4782637"/>
            <a:ext cx="5454650" cy="495300"/>
            <a:chOff x="5899150" y="1894319"/>
            <a:chExt cx="5454650" cy="4953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181C9EE-ADBB-466A-A7F7-AB6B490CE189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73271D-10E0-4DC5-9F71-7F991EE248BB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F6C67D-818A-4A34-BDD2-56DB512B2B63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</a:t>
              </a:r>
              <a:endParaRPr lang="ko-KR" altLang="en-US" sz="20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0CF9B364-4BCE-4ABF-8F3A-1829AF4134E8}"/>
              </a:ext>
            </a:extLst>
          </p:cNvPr>
          <p:cNvSpPr/>
          <p:nvPr/>
        </p:nvSpPr>
        <p:spPr>
          <a:xfrm>
            <a:off x="3251200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6D90E80-3C3F-4E25-955E-68FC0ADD8138}"/>
              </a:ext>
            </a:extLst>
          </p:cNvPr>
          <p:cNvSpPr/>
          <p:nvPr/>
        </p:nvSpPr>
        <p:spPr>
          <a:xfrm>
            <a:off x="-17462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17065-47D1-4599-B7F0-24E6F95346C6}"/>
              </a:ext>
            </a:extLst>
          </p:cNvPr>
          <p:cNvSpPr txBox="1"/>
          <p:nvPr/>
        </p:nvSpPr>
        <p:spPr>
          <a:xfrm>
            <a:off x="217805" y="3013502"/>
            <a:ext cx="42799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목차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56CC0D6-B0BC-460D-B090-32D35A494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3" y="173734"/>
            <a:ext cx="725403" cy="225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97" y="141810"/>
            <a:ext cx="1295403" cy="2896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89FBE6-403E-4A1E-BFEA-E482C05AAE1E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1295400" y="1761106"/>
            <a:ext cx="9601200" cy="399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최근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인 가구가 증가함에 따라 반려동물을 기르는 가구는 꾸준히 늘어나고 있다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의료 지식이 부족한 사람들은 반려동물이 아플 때 어디가 아픈지 정확히 알기가 어렵다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90500" algn="just" fontAlgn="base">
              <a:lnSpc>
                <a:spcPct val="160000"/>
              </a:lnSpc>
            </a:pPr>
            <a:endParaRPr lang="en-US" altLang="ko-KR" sz="1800" kern="0" spc="-60" dirty="0">
              <a:solidFill>
                <a:srgbClr val="000000"/>
              </a:solidFill>
              <a:latin typeface="휴먼명조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RGB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카메라를 통해 강아지 치아 이미지 촬영 후 모바일 환경에 구동 목적으로 개발된 </a:t>
            </a:r>
            <a:r>
              <a:rPr lang="en-US" altLang="ko-KR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Mobilenet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기반으로 일상에서 쓰는 모바일 휴대폰에 적용 가능한 강아지 치주염 분류 모델을 개발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1813432" y="374448"/>
            <a:ext cx="824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연구방법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수집과 데이터셋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327213" y="1451742"/>
            <a:ext cx="9601200" cy="569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60" dirty="0">
                <a:solidFill>
                  <a:srgbClr val="000000"/>
                </a:solidFill>
                <a:effectLst/>
                <a:latin typeface="휴먼명조"/>
              </a:rPr>
              <a:t>데이터 수집 방법</a:t>
            </a:r>
            <a:endParaRPr lang="en-US" altLang="ko-KR" sz="2000" kern="0" spc="-60" dirty="0">
              <a:solidFill>
                <a:srgbClr val="000000"/>
              </a:solidFill>
              <a:effectLst/>
              <a:latin typeface="휴먼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60" dirty="0">
                <a:solidFill>
                  <a:srgbClr val="000000"/>
                </a:solidFill>
                <a:effectLst/>
                <a:latin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</a:rPr>
              <a:t>동물병원에서  촬영하여 수집한 사진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</a:rPr>
              <a:t>웹 포털에서 키워드 검색을 통한 이미지 수집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latin typeface="휴먼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latin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정상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치주염 초기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치주염 중기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치주염 말기로 총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4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가지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Class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 구분하여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임상 수의사를 통해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Labeling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작업을 수행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총 이미지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671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장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indent="127000" algn="just" fontAlgn="base">
              <a:lnSpc>
                <a:spcPct val="150000"/>
              </a:lnSpc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ko-KR" altLang="en-US" sz="1800" kern="0" spc="-60" dirty="0">
                <a:solidFill>
                  <a:srgbClr val="000000"/>
                </a:solidFill>
                <a:latin typeface="휴먼명조"/>
              </a:rPr>
              <a:t>데이터 셋 구축</a:t>
            </a:r>
            <a:endParaRPr lang="en-US" altLang="ko-KR" sz="1800" kern="0" spc="-60" dirty="0">
              <a:solidFill>
                <a:srgbClr val="000000"/>
              </a:solidFill>
              <a:latin typeface="휴먼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학습용 데이터셋과 검증 데이터셋은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9:1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과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8:2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 나눴다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indent="127000" algn="just" fontAlgn="base">
              <a:lnSpc>
                <a:spcPct val="15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각 데이터셋은 비율에 따라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671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장 데이터에서 완전 무작위 추출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indent="127000" algn="just" fontAlgn="base">
              <a:lnSpc>
                <a:spcPct val="15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81198-845F-FF50-8EC4-FBEF20FB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15" y="1451742"/>
            <a:ext cx="284797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E0C8D5-18B3-0DDB-D4BE-653FC3FA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900014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1813432" y="374448"/>
            <a:ext cx="824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연구방법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실험 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457199" y="1650341"/>
            <a:ext cx="9601200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6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endParaRPr lang="en-US" altLang="ko-KR" sz="20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indent="127000" algn="just" fontAlgn="base">
              <a:lnSpc>
                <a:spcPct val="150000"/>
              </a:lnSpc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indent="127000" algn="just" fontAlgn="base">
              <a:lnSpc>
                <a:spcPct val="150000"/>
              </a:lnSpc>
            </a:pPr>
            <a:endParaRPr lang="en-US" altLang="ko-KR" sz="1800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최적의 강아지 치주염 분류 모델 구축하기 위해 필터 적용여부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</a:p>
          <a:p>
            <a:pPr indent="127000" algn="just" fontAlgn="base">
              <a:lnSpc>
                <a:spcPct val="150000"/>
              </a:lnSpc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이미지 크기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배치 사이즈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드랍아웃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비율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데이터셋 비율 등 실험 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조건을 바꿔가면 비교 실험할 실험 테이블 구축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latin typeface="휴먼명조"/>
            </a:endParaRPr>
          </a:p>
          <a:p>
            <a:pPr indent="127000" algn="just" fontAlgn="base">
              <a:lnSpc>
                <a:spcPct val="15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AA151D-14E1-ACA5-BC90-6D3C867A0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86" y="1337752"/>
            <a:ext cx="442021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1813432" y="374448"/>
            <a:ext cx="824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연구방법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 필터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457199" y="1466570"/>
            <a:ext cx="9601200" cy="597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6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endParaRPr lang="en-US" altLang="ko-KR" sz="20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ko-KR" altLang="en-US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사용한 필터의 종류</a:t>
            </a:r>
            <a:endParaRPr lang="en-US" altLang="ko-KR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첫 번째 실험 조건 내 사용된 이미지 필터는 </a:t>
            </a:r>
            <a:r>
              <a:rPr lang="en-US" altLang="ko-KR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Sharpning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filter</a:t>
            </a: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latin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Sharpning</a:t>
            </a:r>
            <a:r>
              <a:rPr lang="en-US" altLang="ko-KR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filter</a:t>
            </a:r>
            <a:r>
              <a:rPr lang="ko-KR" altLang="en-US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특징</a:t>
            </a:r>
            <a:endParaRPr lang="en-US" altLang="ko-KR" kern="0" spc="-60" dirty="0">
              <a:solidFill>
                <a:srgbClr val="000000"/>
              </a:solidFill>
              <a:latin typeface="휴먼명조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고주파 통과 필터에서 발생하는 낮은 공간 주파수 성분 손실의 문제점을 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보완하여서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Edge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같이 고주파 성분이 많이 포함된 세밀한 부분을 강조하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기 위해서 주로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latin typeface="휴먼명조"/>
            </a:endParaRPr>
          </a:p>
          <a:p>
            <a:pPr indent="127000" algn="just" fontAlgn="base">
              <a:lnSpc>
                <a:spcPct val="15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20E4B-8D16-3246-1FAA-A52E4DE7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76" y="1827174"/>
            <a:ext cx="2839111" cy="2583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0D589-5BF2-14AA-FBD0-47EAADE190B1}"/>
              </a:ext>
            </a:extLst>
          </p:cNvPr>
          <p:cNvSpPr txBox="1"/>
          <p:nvPr/>
        </p:nvSpPr>
        <p:spPr>
          <a:xfrm>
            <a:off x="8890000" y="4551184"/>
            <a:ext cx="25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3x3 </a:t>
            </a:r>
            <a:r>
              <a:rPr lang="en-US" altLang="ko-KR" dirty="0" err="1"/>
              <a:t>sharpning</a:t>
            </a:r>
            <a:r>
              <a:rPr lang="en-US" altLang="ko-KR" dirty="0"/>
              <a:t> filer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 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342581" y="1392273"/>
            <a:ext cx="960120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5E1E2-41B7-56B4-7FB0-97019AF2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81" y="1451742"/>
            <a:ext cx="7018294" cy="4653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5FE14-8E99-431C-F62D-B1ABEB4DEBDA}"/>
              </a:ext>
            </a:extLst>
          </p:cNvPr>
          <p:cNvSpPr txBox="1"/>
          <p:nvPr/>
        </p:nvSpPr>
        <p:spPr>
          <a:xfrm>
            <a:off x="7716644" y="1451742"/>
            <a:ext cx="4132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endParaRPr lang="en-US" altLang="ko-KR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Python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라이브러리 </a:t>
            </a:r>
            <a:r>
              <a:rPr lang="en-US" altLang="ko-KR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Keras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내 구성된 </a:t>
            </a:r>
            <a:r>
              <a:rPr lang="en-US" altLang="ko-KR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Mobilenet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사용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endParaRPr lang="en-US" altLang="ko-KR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성능 향상을 위해서 </a:t>
            </a:r>
            <a:r>
              <a:rPr lang="en-US" altLang="ko-KR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Imagenet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통한 전이학습 적용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학습용 데이터에 대한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과적합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(Overfitting)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방지하기 위해서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Dropout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적용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endParaRPr lang="en-US" altLang="ko-KR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endParaRPr lang="en-US" altLang="ko-KR" kern="0" spc="-60" dirty="0">
              <a:solidFill>
                <a:srgbClr val="000000"/>
              </a:solidFill>
              <a:latin typeface="휴먼명조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 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342581" y="1392273"/>
            <a:ext cx="9601200" cy="53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60" dirty="0" err="1">
                <a:solidFill>
                  <a:srgbClr val="000000"/>
                </a:solidFill>
                <a:effectLst/>
                <a:latin typeface="한양신명조"/>
              </a:rPr>
              <a:t>하이퍼</a:t>
            </a:r>
            <a:r>
              <a:rPr lang="ko-KR" altLang="en-US" kern="0" spc="-60" dirty="0">
                <a:solidFill>
                  <a:srgbClr val="000000"/>
                </a:solidFill>
                <a:effectLst/>
                <a:latin typeface="한양신명조"/>
              </a:rPr>
              <a:t> 파라미터</a:t>
            </a:r>
            <a:endParaRPr lang="en-US" altLang="ko-KR" kern="0" spc="-60" dirty="0">
              <a:solidFill>
                <a:srgbClr val="000000"/>
              </a:solidFill>
              <a:latin typeface="한양신명조"/>
            </a:endParaRPr>
          </a:p>
          <a:p>
            <a:pPr marL="0" marR="0" indent="1270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	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categorical cross-entropy, </a:t>
            </a:r>
            <a:r>
              <a:rPr lang="en-US" altLang="ko-KR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adam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epoch 50, learning rate 0.0005</a:t>
            </a:r>
          </a:p>
          <a:p>
            <a:pPr marL="0" marR="0" indent="1270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L="0" marR="0" indent="1270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60" dirty="0">
                <a:solidFill>
                  <a:srgbClr val="000000"/>
                </a:solidFill>
                <a:latin typeface="휴먼명조"/>
                <a:ea typeface="휴먼명조"/>
              </a:rPr>
              <a:t>실험 방법</a:t>
            </a:r>
            <a:endParaRPr lang="en-US" altLang="ko-KR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필터의 유무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이미지 사이즈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배치사이즈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Dropout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비율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 셋 비율을 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각각 조정을 통해 비교하여 진행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L="190500" algn="l" fontAlgn="base">
              <a:lnSpc>
                <a:spcPct val="16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실험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조건별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순서대로 결과에 따라 더 나은 성능을 낸 조건을 선택 적용하고</a:t>
            </a:r>
            <a:endParaRPr lang="en-US" altLang="ko-KR" sz="1400" kern="0" spc="-6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L="190500" algn="l" fontAlgn="base">
              <a:lnSpc>
                <a:spcPct val="160000"/>
              </a:lnSpc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	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 다음 조건을 적용 후 비교하는 절차로 진행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A3DD7-B824-98FE-57CB-D30CE8AC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371" y="1492189"/>
            <a:ext cx="4219048" cy="11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141071-6948-442E-85E1-BC40CAE06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84" y="2891873"/>
            <a:ext cx="2638706" cy="27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0EC77-099D-4CEF-922B-CE44D02DF0FA}"/>
              </a:ext>
            </a:extLst>
          </p:cNvPr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E6040-F98D-44BB-B778-C7FF4E5EE23E}"/>
              </a:ext>
            </a:extLst>
          </p:cNvPr>
          <p:cNvSpPr txBox="1"/>
          <p:nvPr/>
        </p:nvSpPr>
        <p:spPr>
          <a:xfrm>
            <a:off x="342581" y="1392273"/>
            <a:ext cx="960120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803392-D53A-4F4A-9E62-DC5863ED33B9}"/>
              </a:ext>
            </a:extLst>
          </p:cNvPr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F2A5A9-FC86-4538-9D23-8D33AE720E12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56706-6332-981B-3575-7778E5CC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1" y="1392273"/>
            <a:ext cx="10424658" cy="2889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8CAFB-A86C-16B4-5CF2-5A914515E9B1}"/>
              </a:ext>
            </a:extLst>
          </p:cNvPr>
          <p:cNvSpPr txBox="1"/>
          <p:nvPr/>
        </p:nvSpPr>
        <p:spPr>
          <a:xfrm>
            <a:off x="883671" y="4404732"/>
            <a:ext cx="10424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실험은 같은 조건으로 총 </a:t>
            </a:r>
            <a:r>
              <a:rPr lang="en-US" altLang="ko-KR" dirty="0"/>
              <a:t>5</a:t>
            </a:r>
            <a:r>
              <a:rPr lang="ko-KR" altLang="en-US" dirty="0"/>
              <a:t>회 씩 실시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회의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Best accuracy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*의 평균이 더 높은 실험 조건을 유지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endParaRPr lang="en-US" altLang="ko-KR" kern="0" spc="-60" dirty="0">
              <a:solidFill>
                <a:srgbClr val="000000"/>
              </a:solidFill>
              <a:latin typeface="휴먼명조"/>
            </a:endParaRPr>
          </a:p>
          <a:p>
            <a:endParaRPr lang="en-US" altLang="ko-KR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r>
              <a:rPr lang="ko-KR" altLang="en-US" dirty="0"/>
              <a:t>*</a:t>
            </a:r>
            <a:r>
              <a:rPr lang="en-US" altLang="ko-KR" sz="16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5</a:t>
            </a:r>
            <a:r>
              <a:rPr lang="ko-KR" altLang="en-US" sz="16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회 학습의 각각의 </a:t>
            </a:r>
            <a:r>
              <a:rPr lang="en-US" altLang="ko-KR" sz="16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Accuracy</a:t>
            </a:r>
            <a:r>
              <a:rPr lang="ko-KR" altLang="en-US" sz="16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최고 값을 </a:t>
            </a:r>
            <a:r>
              <a:rPr lang="en-US" altLang="ko-KR" sz="16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Best accuracy</a:t>
            </a:r>
            <a:endParaRPr lang="ko-KR" altLang="en-US" sz="16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471</Words>
  <Application>Microsoft Office PowerPoint</Application>
  <PresentationFormat>와이드스크린</PresentationFormat>
  <Paragraphs>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나눔스퀘어</vt:lpstr>
      <vt:lpstr>나눔스퀘어 ExtraBold</vt:lpstr>
      <vt:lpstr>맑은 고딕</vt:lpstr>
      <vt:lpstr>바탕</vt:lpstr>
      <vt:lpstr>한양신명조</vt:lpstr>
      <vt:lpstr>휴먼명조</vt:lpstr>
      <vt:lpstr>Arial</vt:lpstr>
      <vt:lpstr>Arial Black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마호 마호</cp:lastModifiedBy>
  <cp:revision>183</cp:revision>
  <dcterms:created xsi:type="dcterms:W3CDTF">2018-05-29T13:08:36Z</dcterms:created>
  <dcterms:modified xsi:type="dcterms:W3CDTF">2022-11-21T10:52:17Z</dcterms:modified>
</cp:coreProperties>
</file>