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57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9" r:id="rId14"/>
    <p:sldId id="262" r:id="rId15"/>
    <p:sldId id="269" r:id="rId16"/>
    <p:sldId id="270" r:id="rId17"/>
    <p:sldId id="272" r:id="rId18"/>
    <p:sldId id="273" r:id="rId19"/>
    <p:sldId id="271" r:id="rId20"/>
    <p:sldId id="274" r:id="rId21"/>
    <p:sldId id="275" r:id="rId22"/>
    <p:sldId id="276" r:id="rId23"/>
    <p:sldId id="277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7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F5B73-3696-43EE-AC6E-FFB2071201C5}" v="6755" dt="2021-06-09T15:57:48.817"/>
    <p1510:client id="{E8D8E6CD-097A-42CB-AD49-CAEBD92F8E17}" v="2642" dt="2021-06-10T09:52:24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11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98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17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12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24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2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48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8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51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51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7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247120-91DC-4009-A843-32BC8A878145}"/>
              </a:ext>
            </a:extLst>
          </p:cNvPr>
          <p:cNvSpPr/>
          <p:nvPr/>
        </p:nvSpPr>
        <p:spPr>
          <a:xfrm>
            <a:off x="-1859" y="-21605"/>
            <a:ext cx="12229169" cy="6895169"/>
          </a:xfrm>
          <a:prstGeom prst="rect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55272EE-2A37-4528-A05B-1DAD5613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9" y="-589703"/>
            <a:ext cx="5413353" cy="66491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F709E9-0BD1-49B8-8A32-D522141F05FD}"/>
              </a:ext>
            </a:extLst>
          </p:cNvPr>
          <p:cNvSpPr txBox="1"/>
          <p:nvPr/>
        </p:nvSpPr>
        <p:spPr>
          <a:xfrm>
            <a:off x="6582239" y="584742"/>
            <a:ext cx="45362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u="sng" dirty="0">
                <a:solidFill>
                  <a:schemeClr val="bg1"/>
                </a:solidFill>
                <a:latin typeface="Comic Sans MS"/>
                <a:ea typeface="Malgun Gothic"/>
                <a:cs typeface="Calibri"/>
              </a:rPr>
              <a:t>Network </a:t>
            </a:r>
            <a:r>
              <a:rPr lang="ko-KR" altLang="en-US" sz="2400" u="sng" dirty="0" err="1">
                <a:solidFill>
                  <a:schemeClr val="bg1"/>
                </a:solidFill>
                <a:latin typeface="Comic Sans MS"/>
                <a:ea typeface="Malgun Gothic"/>
                <a:cs typeface="Calibri"/>
              </a:rPr>
              <a:t>programming</a:t>
            </a:r>
            <a:r>
              <a:rPr lang="ko-KR" altLang="en-US" sz="2400" u="sng" dirty="0">
                <a:solidFill>
                  <a:schemeClr val="bg1"/>
                </a:solidFill>
                <a:latin typeface="Comic Sans MS"/>
                <a:ea typeface="Malgun Gothic"/>
                <a:cs typeface="Calibri"/>
              </a:rPr>
              <a:t>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E1D95-9355-441E-BC9E-7A72015F58DB}"/>
              </a:ext>
            </a:extLst>
          </p:cNvPr>
          <p:cNvSpPr txBox="1"/>
          <p:nvPr/>
        </p:nvSpPr>
        <p:spPr>
          <a:xfrm>
            <a:off x="10249363" y="1441992"/>
            <a:ext cx="9738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mic Sans MS"/>
                <a:ea typeface="Malgun Gothic"/>
                <a:cs typeface="Calibri"/>
              </a:rPr>
              <a:t>5조</a:t>
            </a:r>
            <a:endParaRPr lang="ko-KR" sz="2000">
              <a:solidFill>
                <a:schemeClr val="bg1"/>
              </a:solidFill>
              <a:latin typeface="Comic Sans MS"/>
              <a:ea typeface="맑은 고딕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57243C-DA52-44A6-972C-F2206584DFEE}"/>
              </a:ext>
            </a:extLst>
          </p:cNvPr>
          <p:cNvGrpSpPr/>
          <p:nvPr/>
        </p:nvGrpSpPr>
        <p:grpSpPr>
          <a:xfrm>
            <a:off x="8772988" y="3994692"/>
            <a:ext cx="3412273" cy="1055132"/>
            <a:chOff x="7029913" y="1718217"/>
            <a:chExt cx="3412273" cy="10551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BFF3A8-ECBD-478B-A2B1-C5DCA6D7C43C}"/>
                </a:ext>
              </a:extLst>
            </p:cNvPr>
            <p:cNvSpPr txBox="1"/>
            <p:nvPr/>
          </p:nvSpPr>
          <p:spPr>
            <a:xfrm>
              <a:off x="7029913" y="2404017"/>
              <a:ext cx="341227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dirty="0">
                  <a:solidFill>
                    <a:schemeClr val="bg1"/>
                  </a:solidFill>
                  <a:latin typeface="Comic Sans MS"/>
                  <a:ea typeface="+mn-lt"/>
                  <a:cs typeface="+mn-lt"/>
                </a:rPr>
                <a:t>2018112892</a:t>
              </a:r>
              <a:r>
                <a:rPr lang="ko-KR" dirty="0">
                  <a:solidFill>
                    <a:schemeClr val="bg1"/>
                  </a:solidFill>
                  <a:latin typeface="Comic Sans MS"/>
                  <a:ea typeface="맑은 고딕"/>
                  <a:cs typeface="Calibri"/>
                </a:rPr>
                <a:t> </a:t>
              </a:r>
              <a:r>
                <a:rPr lang="ko-KR" altLang="en-US" dirty="0" err="1">
                  <a:solidFill>
                    <a:schemeClr val="bg1"/>
                  </a:solidFill>
                  <a:latin typeface="Comic Sans MS"/>
                  <a:ea typeface="Malgun Gothic"/>
                  <a:cs typeface="Calibri"/>
                </a:rPr>
                <a:t>황윤호</a:t>
              </a:r>
              <a:endParaRPr lang="ko-KR" altLang="en-US">
                <a:solidFill>
                  <a:schemeClr val="bg1"/>
                </a:solidFill>
                <a:latin typeface="Comic Sans MS"/>
                <a:ea typeface="Malgun Gothic"/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162596-A67C-422C-B27F-54235C5D3301}"/>
                </a:ext>
              </a:extLst>
            </p:cNvPr>
            <p:cNvSpPr txBox="1"/>
            <p:nvPr/>
          </p:nvSpPr>
          <p:spPr>
            <a:xfrm>
              <a:off x="7029913" y="1718217"/>
              <a:ext cx="341227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Comic Sans MS"/>
                  <a:ea typeface="Malgun Gothic"/>
                  <a:cs typeface="Calibri"/>
                </a:rPr>
                <a:t>2017113223 이승우</a:t>
              </a:r>
              <a:endParaRPr lang="ko-KR">
                <a:solidFill>
                  <a:schemeClr val="bg1"/>
                </a:solidFill>
                <a:latin typeface="Comic Sans MS"/>
                <a:ea typeface="맑은 고딕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AC1B16-160A-435A-B431-AD41A915828E}"/>
                </a:ext>
              </a:extLst>
            </p:cNvPr>
            <p:cNvSpPr txBox="1"/>
            <p:nvPr/>
          </p:nvSpPr>
          <p:spPr>
            <a:xfrm>
              <a:off x="7029913" y="2089692"/>
              <a:ext cx="341227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dirty="0">
                  <a:solidFill>
                    <a:schemeClr val="bg1"/>
                  </a:solidFill>
                  <a:latin typeface="Comic Sans MS"/>
                  <a:ea typeface="+mn-lt"/>
                  <a:cs typeface="+mn-lt"/>
                </a:rPr>
                <a:t>2017114482</a:t>
              </a:r>
              <a:r>
                <a:rPr lang="ko-KR" dirty="0">
                  <a:solidFill>
                    <a:schemeClr val="bg1"/>
                  </a:solidFill>
                  <a:latin typeface="Comic Sans MS"/>
                  <a:ea typeface="맑은 고딕"/>
                  <a:cs typeface="Calibri"/>
                </a:rPr>
                <a:t> </a:t>
              </a:r>
              <a:r>
                <a:rPr lang="ko-KR" altLang="en-US" dirty="0">
                  <a:solidFill>
                    <a:schemeClr val="bg1"/>
                  </a:solidFill>
                  <a:latin typeface="Comic Sans MS"/>
                  <a:ea typeface="Malgun Gothic"/>
                  <a:cs typeface="Calibri"/>
                </a:rPr>
                <a:t>나현준</a:t>
              </a:r>
              <a:endParaRPr lang="ko-KR">
                <a:solidFill>
                  <a:schemeClr val="bg1"/>
                </a:solidFill>
                <a:latin typeface="Comic Sans MS"/>
                <a:ea typeface="맑은 고딕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D9C331C-7752-4F88-ABF5-E1E26CD50905}"/>
              </a:ext>
            </a:extLst>
          </p:cNvPr>
          <p:cNvSpPr txBox="1"/>
          <p:nvPr/>
        </p:nvSpPr>
        <p:spPr>
          <a:xfrm>
            <a:off x="7953838" y="2594517"/>
            <a:ext cx="2431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Comic Sans MS"/>
                <a:ea typeface="Malgun Gothic"/>
                <a:cs typeface="Calibri"/>
              </a:rPr>
              <a:t>Mafia</a:t>
            </a:r>
            <a:r>
              <a:rPr lang="ko-KR" altLang="en-US" sz="2000" dirty="0">
                <a:solidFill>
                  <a:schemeClr val="bg1"/>
                </a:solidFill>
                <a:latin typeface="Comic Sans MS"/>
                <a:ea typeface="Malgun Gothic"/>
                <a:cs typeface="Calibri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Comic Sans MS"/>
                <a:ea typeface="Malgun Gothic"/>
                <a:cs typeface="Calibri"/>
              </a:rPr>
              <a:t>Game</a:t>
            </a:r>
            <a:r>
              <a:rPr lang="ko-KR" altLang="en-US" sz="2000" dirty="0">
                <a:solidFill>
                  <a:schemeClr val="bg1"/>
                </a:solidFill>
                <a:latin typeface="Comic Sans MS"/>
                <a:ea typeface="Malgun Gothic"/>
                <a:cs typeface="Calibri"/>
              </a:rPr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서버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85141B5-3CF0-45E2-8879-E3F0879F6C66}"/>
              </a:ext>
            </a:extLst>
          </p:cNvPr>
          <p:cNvSpPr txBox="1"/>
          <p:nvPr/>
        </p:nvSpPr>
        <p:spPr>
          <a:xfrm>
            <a:off x="1589809" y="1080655"/>
            <a:ext cx="16097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mainThread</a:t>
            </a:r>
            <a:endParaRPr lang="ko-KR" altLang="en-US" sz="2000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DC6935C-EDD3-4025-A514-713C96DF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73" y="2531459"/>
            <a:ext cx="5657850" cy="3309560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D479FE6-7D69-4BA5-85E2-3B6F34835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186" y="2443293"/>
            <a:ext cx="5000625" cy="360711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C50542-5912-4634-9F11-C1D187CBDE4E}"/>
              </a:ext>
            </a:extLst>
          </p:cNvPr>
          <p:cNvCxnSpPr/>
          <p:nvPr/>
        </p:nvCxnSpPr>
        <p:spPr>
          <a:xfrm flipH="1">
            <a:off x="1647823" y="1988993"/>
            <a:ext cx="1103168" cy="5160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45F1C1-3A20-4B49-99DA-D2BAD19FD0FA}"/>
              </a:ext>
            </a:extLst>
          </p:cNvPr>
          <p:cNvSpPr txBox="1"/>
          <p:nvPr/>
        </p:nvSpPr>
        <p:spPr>
          <a:xfrm>
            <a:off x="2689513" y="1814946"/>
            <a:ext cx="4284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밤 동안 마피아 능력 사용 결과 처리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9B0E82-BA35-46ED-8C19-743C1B93D5B6}"/>
              </a:ext>
            </a:extLst>
          </p:cNvPr>
          <p:cNvCxnSpPr/>
          <p:nvPr/>
        </p:nvCxnSpPr>
        <p:spPr>
          <a:xfrm flipH="1">
            <a:off x="7120369" y="2006310"/>
            <a:ext cx="1137804" cy="4641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5C6F3F-F4ED-4248-A3AE-CD1BDA36AA29}"/>
              </a:ext>
            </a:extLst>
          </p:cNvPr>
          <p:cNvSpPr txBox="1"/>
          <p:nvPr/>
        </p:nvSpPr>
        <p:spPr>
          <a:xfrm>
            <a:off x="8144741" y="1676399"/>
            <a:ext cx="33146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클라이언트가 방 입장 시</a:t>
            </a:r>
            <a:endParaRPr 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원하는 방 입장 시키기</a:t>
            </a:r>
            <a:endParaRPr 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8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서버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85141B5-3CF0-45E2-8879-E3F0879F6C66}"/>
              </a:ext>
            </a:extLst>
          </p:cNvPr>
          <p:cNvSpPr txBox="1"/>
          <p:nvPr/>
        </p:nvSpPr>
        <p:spPr>
          <a:xfrm>
            <a:off x="1543050" y="1143866"/>
            <a:ext cx="16097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mainThread</a:t>
            </a:r>
            <a:endParaRPr lang="ko-KR" altLang="en-US" sz="2000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CA46EB8-6C08-4E0A-8F05-7424C18E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61" y="2245437"/>
            <a:ext cx="4152900" cy="4124057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B6278F4-C7AE-4B80-A7AC-DC87986106BB}"/>
              </a:ext>
            </a:extLst>
          </p:cNvPr>
          <p:cNvCxnSpPr/>
          <p:nvPr/>
        </p:nvCxnSpPr>
        <p:spPr>
          <a:xfrm flipH="1">
            <a:off x="1760392" y="1893742"/>
            <a:ext cx="765464" cy="334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440433-D89C-417B-9E99-FE3F9B64AE3D}"/>
              </a:ext>
            </a:extLst>
          </p:cNvPr>
          <p:cNvSpPr txBox="1"/>
          <p:nvPr/>
        </p:nvSpPr>
        <p:spPr>
          <a:xfrm>
            <a:off x="2473037" y="1667739"/>
            <a:ext cx="25613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보낼 데이터 생성 함수</a:t>
            </a:r>
          </a:p>
        </p:txBody>
      </p:sp>
      <p:pic>
        <p:nvPicPr>
          <p:cNvPr id="9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5A8D9CDD-0DCB-4E4E-B853-48C04BB5C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560" y="1601265"/>
            <a:ext cx="3721677" cy="477249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0B8DD1-AEA9-4F92-8775-D22722D4C4FE}"/>
              </a:ext>
            </a:extLst>
          </p:cNvPr>
          <p:cNvCxnSpPr>
            <a:cxnSpLocks/>
          </p:cNvCxnSpPr>
          <p:nvPr/>
        </p:nvCxnSpPr>
        <p:spPr>
          <a:xfrm flipV="1">
            <a:off x="4889787" y="1846983"/>
            <a:ext cx="836468" cy="3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2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서버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85141B5-3CF0-45E2-8879-E3F0879F6C66}"/>
              </a:ext>
            </a:extLst>
          </p:cNvPr>
          <p:cNvSpPr txBox="1"/>
          <p:nvPr/>
        </p:nvSpPr>
        <p:spPr>
          <a:xfrm>
            <a:off x="1707573" y="1074593"/>
            <a:ext cx="16097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mainThread</a:t>
            </a:r>
            <a:endParaRPr lang="ko-KR" altLang="en-US" sz="2000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1681204-F0B7-4D84-A3C2-80222B408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07" y="1863939"/>
            <a:ext cx="5970444" cy="4112060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966A3D6-7B75-487A-9252-8754BF18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074" y="1861307"/>
            <a:ext cx="6021532" cy="2178125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2BD80A1-2591-4D43-B9D4-FF767B6EE7D3}"/>
              </a:ext>
            </a:extLst>
          </p:cNvPr>
          <p:cNvCxnSpPr/>
          <p:nvPr/>
        </p:nvCxnSpPr>
        <p:spPr>
          <a:xfrm flipH="1">
            <a:off x="5951390" y="2785630"/>
            <a:ext cx="644237" cy="342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6822A7-EF7B-4608-BF71-ACF9794B7689}"/>
              </a:ext>
            </a:extLst>
          </p:cNvPr>
          <p:cNvSpPr txBox="1"/>
          <p:nvPr/>
        </p:nvSpPr>
        <p:spPr>
          <a:xfrm>
            <a:off x="6577444" y="2568288"/>
            <a:ext cx="36004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게임 종료 조건 확인 하는 함수 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E437B2-633F-4C82-84A8-614D0EB31E90}"/>
              </a:ext>
            </a:extLst>
          </p:cNvPr>
          <p:cNvCxnSpPr>
            <a:cxnSpLocks/>
          </p:cNvCxnSpPr>
          <p:nvPr/>
        </p:nvCxnSpPr>
        <p:spPr>
          <a:xfrm flipH="1">
            <a:off x="2877412" y="1573357"/>
            <a:ext cx="644237" cy="342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924C07-EA69-4E2E-AB15-AA079E5299CB}"/>
              </a:ext>
            </a:extLst>
          </p:cNvPr>
          <p:cNvSpPr txBox="1"/>
          <p:nvPr/>
        </p:nvSpPr>
        <p:spPr>
          <a:xfrm>
            <a:off x="3503466" y="1356015"/>
            <a:ext cx="45183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해당 클라이언트가 속한 방 확인하는 함수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B4ECB2-16D3-4485-93CE-F88E3F1C1699}"/>
              </a:ext>
            </a:extLst>
          </p:cNvPr>
          <p:cNvCxnSpPr>
            <a:cxnSpLocks/>
          </p:cNvCxnSpPr>
          <p:nvPr/>
        </p:nvCxnSpPr>
        <p:spPr>
          <a:xfrm flipH="1" flipV="1">
            <a:off x="5016208" y="4228235"/>
            <a:ext cx="955964" cy="34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408224-D194-4944-ABE7-23D4D2E9BAF1}"/>
              </a:ext>
            </a:extLst>
          </p:cNvPr>
          <p:cNvSpPr txBox="1"/>
          <p:nvPr/>
        </p:nvSpPr>
        <p:spPr>
          <a:xfrm>
            <a:off x="5979966" y="4031674"/>
            <a:ext cx="5107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해당 방에 있는 전체 유저에게 데이터 전송 함수</a:t>
            </a:r>
          </a:p>
        </p:txBody>
      </p:sp>
    </p:spTree>
    <p:extLst>
      <p:ext uri="{BB962C8B-B14F-4D97-AF65-F5344CB8AC3E}">
        <p14:creationId xmlns:p14="http://schemas.microsoft.com/office/powerpoint/2010/main" val="284201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클라이언트구현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C13719-C20F-4F46-904D-7B9846FEEAAF}"/>
              </a:ext>
            </a:extLst>
          </p:cNvPr>
          <p:cNvSpPr/>
          <p:nvPr/>
        </p:nvSpPr>
        <p:spPr>
          <a:xfrm>
            <a:off x="1624596" y="1562294"/>
            <a:ext cx="9723763" cy="45997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kern="0" dirty="0" err="1">
                <a:solidFill>
                  <a:srgbClr val="FFFFFF"/>
                </a:solidFill>
                <a:ea typeface="맑은 고딕"/>
              </a:rPr>
              <a:t>역할</a:t>
            </a:r>
            <a:r>
              <a:rPr lang="en-US" altLang="ko-KR" sz="1600" b="1" kern="0" dirty="0">
                <a:solidFill>
                  <a:srgbClr val="FFFFFF"/>
                </a:solidFill>
                <a:ea typeface="맑은 고딕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-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수신한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 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데이터를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이용해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게임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진행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&amp;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GUI로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게임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표현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,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서버로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투표나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마피아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능력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 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결과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데이터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전송</a:t>
            </a:r>
            <a:endParaRPr lang="en-US" altLang="ko-KR" sz="1600" kern="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kern="0" dirty="0" err="1">
                <a:solidFill>
                  <a:srgbClr val="FFFFFF"/>
                </a:solidFill>
                <a:ea typeface="맑은 고딕"/>
              </a:rPr>
              <a:t>구성</a:t>
            </a:r>
            <a:endParaRPr lang="en-US" altLang="ko-KR" sz="1600" b="1" kern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-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main함수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: 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변수의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초기화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소켓생성</a:t>
            </a:r>
            <a:r>
              <a:rPr lang="en-US" altLang="ko-KR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및</a:t>
            </a:r>
            <a:r>
              <a:rPr lang="en-US" altLang="ko-KR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설정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임계영역설정</a:t>
            </a:r>
            <a:r>
              <a:rPr lang="en-US" altLang="ko-KR" sz="1600" kern="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쓰레드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정의</a:t>
            </a:r>
            <a:endParaRPr lang="ko-KR" altLang="en-US" sz="1600" kern="0" dirty="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600" kern="0" dirty="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600" kern="0" dirty="0">
                <a:solidFill>
                  <a:schemeClr val="bg1"/>
                </a:solidFill>
                <a:latin typeface="Malgun Gothic"/>
                <a:ea typeface="+mn-lt"/>
              </a:rPr>
              <a:t>- </a:t>
            </a:r>
            <a:r>
              <a:rPr lang="en-US" altLang="ko-KR" sz="1600" kern="0" dirty="0" err="1">
                <a:solidFill>
                  <a:schemeClr val="bg1"/>
                </a:solidFill>
                <a:latin typeface="Malgun Gothic"/>
                <a:ea typeface="+mn-lt"/>
              </a:rPr>
              <a:t>playGameThread</a:t>
            </a:r>
            <a:r>
              <a:rPr lang="en-US" altLang="ko-KR" sz="1600" kern="0" dirty="0">
                <a:solidFill>
                  <a:schemeClr val="bg1"/>
                </a:solidFill>
                <a:latin typeface="Malgun Gothic"/>
                <a:ea typeface="+mn-lt"/>
              </a:rPr>
              <a:t> : </a:t>
            </a:r>
            <a:r>
              <a:rPr lang="ko-KR" sz="1600" kern="0" dirty="0">
                <a:solidFill>
                  <a:schemeClr val="bg1"/>
                </a:solidFill>
                <a:latin typeface="Malgun Gothic"/>
                <a:ea typeface="Malgun Gothic"/>
              </a:rPr>
              <a:t>서버로</a:t>
            </a:r>
            <a:r>
              <a:rPr lang="en-US" altLang="ko-KR" sz="1600" kern="0" dirty="0">
                <a:solidFill>
                  <a:schemeClr val="bg1"/>
                </a:solidFill>
                <a:latin typeface="Malgun Gothic"/>
                <a:ea typeface="+mn-lt"/>
              </a:rPr>
              <a:t> </a:t>
            </a:r>
            <a:r>
              <a:rPr lang="ko-KR" sz="1600" kern="0" dirty="0">
                <a:solidFill>
                  <a:schemeClr val="bg1"/>
                </a:solidFill>
                <a:latin typeface="Malgun Gothic"/>
                <a:ea typeface="Malgun Gothic"/>
              </a:rPr>
              <a:t>받은</a:t>
            </a:r>
            <a:r>
              <a:rPr lang="en-US" altLang="ko-KR" sz="1600" kern="0" dirty="0">
                <a:solidFill>
                  <a:schemeClr val="bg1"/>
                </a:solidFill>
                <a:latin typeface="Malgun Gothic"/>
                <a:ea typeface="+mn-lt"/>
              </a:rPr>
              <a:t> </a:t>
            </a:r>
            <a:r>
              <a:rPr lang="ko-KR" sz="1600" kern="0" dirty="0">
                <a:solidFill>
                  <a:schemeClr val="bg1"/>
                </a:solidFill>
                <a:latin typeface="Malgun Gothic"/>
                <a:ea typeface="Malgun Gothic"/>
              </a:rPr>
              <a:t>데이터의</a:t>
            </a:r>
            <a:r>
              <a:rPr lang="en-US" altLang="ko-KR" sz="1600" kern="0" dirty="0">
                <a:solidFill>
                  <a:schemeClr val="bg1"/>
                </a:solidFill>
                <a:latin typeface="Malgun Gothic"/>
                <a:ea typeface="+mn-lt"/>
              </a:rPr>
              <a:t> </a:t>
            </a:r>
            <a:r>
              <a:rPr lang="ko-KR" altLang="en-US" sz="1600" kern="0" dirty="0">
                <a:solidFill>
                  <a:schemeClr val="bg1"/>
                </a:solidFill>
                <a:latin typeface="Malgun Gothic"/>
                <a:ea typeface="+mn-lt"/>
              </a:rPr>
              <a:t>상태에</a:t>
            </a:r>
            <a:r>
              <a:rPr lang="en-US" altLang="ko-KR" sz="1600" kern="0" dirty="0">
                <a:solidFill>
                  <a:schemeClr val="bg1"/>
                </a:solidFill>
                <a:latin typeface="Malgun Gothic"/>
                <a:ea typeface="+mn-lt"/>
              </a:rPr>
              <a:t> </a:t>
            </a:r>
            <a:r>
              <a:rPr lang="ko-KR" altLang="en-US" sz="1600" kern="0" dirty="0">
                <a:solidFill>
                  <a:schemeClr val="bg1"/>
                </a:solidFill>
                <a:latin typeface="Malgun Gothic"/>
                <a:ea typeface="+mn-lt"/>
              </a:rPr>
              <a:t>따라</a:t>
            </a:r>
            <a:r>
              <a:rPr lang="en-US" altLang="ko-KR" sz="1600" kern="0" dirty="0">
                <a:solidFill>
                  <a:schemeClr val="bg1"/>
                </a:solidFill>
                <a:latin typeface="Malgun Gothic"/>
                <a:ea typeface="+mn-lt"/>
              </a:rPr>
              <a:t> </a:t>
            </a:r>
            <a:r>
              <a:rPr lang="ko-KR" altLang="en-US" sz="1600" kern="0" dirty="0">
                <a:solidFill>
                  <a:schemeClr val="bg1"/>
                </a:solidFill>
                <a:latin typeface="Malgun Gothic"/>
                <a:ea typeface="+mn-lt"/>
              </a:rPr>
              <a:t>클라이언트의</a:t>
            </a:r>
            <a:r>
              <a:rPr lang="en-US" altLang="ko-KR" sz="1600" kern="0" dirty="0">
                <a:solidFill>
                  <a:schemeClr val="bg1"/>
                </a:solidFill>
                <a:latin typeface="Malgun Gothic"/>
                <a:ea typeface="+mn-lt"/>
              </a:rPr>
              <a:t> </a:t>
            </a:r>
            <a:r>
              <a:rPr lang="en-US" altLang="ko-KR" sz="1600" kern="0" dirty="0" err="1">
                <a:solidFill>
                  <a:schemeClr val="bg1"/>
                </a:solidFill>
                <a:latin typeface="Malgun Gothic"/>
                <a:ea typeface="+mn-lt"/>
              </a:rPr>
              <a:t>flag</a:t>
            </a:r>
            <a:r>
              <a:rPr lang="ko-KR" altLang="en-US" sz="1600" kern="0" dirty="0" err="1">
                <a:solidFill>
                  <a:schemeClr val="bg1"/>
                </a:solidFill>
                <a:latin typeface="Malgun Gothic"/>
                <a:ea typeface="+mn-lt"/>
              </a:rPr>
              <a:t>들을</a:t>
            </a:r>
            <a:r>
              <a:rPr lang="en-US" altLang="ko-KR" sz="1600" kern="0" dirty="0">
                <a:solidFill>
                  <a:schemeClr val="bg1"/>
                </a:solidFill>
                <a:latin typeface="Malgun Gothic"/>
                <a:ea typeface="+mn-lt"/>
              </a:rPr>
              <a:t> </a:t>
            </a:r>
            <a:r>
              <a:rPr lang="ko-KR" altLang="en-US" sz="1600" kern="0" dirty="0">
                <a:solidFill>
                  <a:schemeClr val="bg1"/>
                </a:solidFill>
                <a:latin typeface="Malgun Gothic"/>
                <a:ea typeface="+mn-lt"/>
              </a:rPr>
              <a:t>수정하여</a:t>
            </a:r>
            <a:r>
              <a:rPr lang="en-US" altLang="ko-KR" sz="1600" kern="0" dirty="0">
                <a:solidFill>
                  <a:schemeClr val="bg1"/>
                </a:solidFill>
                <a:latin typeface="Malgun Gothic"/>
                <a:ea typeface="+mn-lt"/>
              </a:rPr>
              <a:t> </a:t>
            </a:r>
            <a:r>
              <a:rPr lang="ko-KR" altLang="en-US" sz="1600" kern="0" dirty="0">
                <a:solidFill>
                  <a:schemeClr val="bg1"/>
                </a:solidFill>
                <a:latin typeface="Malgun Gothic"/>
                <a:ea typeface="+mn-lt"/>
              </a:rPr>
              <a:t>게임을</a:t>
            </a:r>
            <a:r>
              <a:rPr lang="en-US" altLang="ko-KR" sz="1600" kern="0" dirty="0">
                <a:solidFill>
                  <a:schemeClr val="bg1"/>
                </a:solidFill>
                <a:latin typeface="Malgun Gothic"/>
                <a:ea typeface="+mn-lt"/>
              </a:rPr>
              <a:t> </a:t>
            </a:r>
            <a:r>
              <a:rPr lang="ko-KR" altLang="en-US" sz="1600" kern="0" dirty="0">
                <a:solidFill>
                  <a:schemeClr val="bg1"/>
                </a:solidFill>
                <a:latin typeface="Malgun Gothic"/>
                <a:ea typeface="+mn-lt"/>
              </a:rPr>
              <a:t>진행</a:t>
            </a:r>
            <a:r>
              <a:rPr lang="en-US" altLang="ko-KR" sz="1600" kern="0" dirty="0">
                <a:solidFill>
                  <a:schemeClr val="bg1"/>
                </a:solidFill>
                <a:latin typeface="Malgun Gothic"/>
                <a:ea typeface="+mn-lt"/>
              </a:rPr>
              <a:t> </a:t>
            </a:r>
            <a:r>
              <a:rPr lang="ko-KR" altLang="en-US" sz="1600" kern="0" dirty="0">
                <a:solidFill>
                  <a:schemeClr val="bg1"/>
                </a:solidFill>
                <a:latin typeface="Malgun Gothic"/>
                <a:ea typeface="+mn-lt"/>
              </a:rPr>
              <a:t>시키는</a:t>
            </a:r>
            <a:r>
              <a:rPr lang="en-US" altLang="ko-KR" sz="1600" kern="0" dirty="0">
                <a:solidFill>
                  <a:schemeClr val="bg1"/>
                </a:solidFill>
                <a:latin typeface="Malgun Gothic"/>
                <a:ea typeface="+mn-lt"/>
              </a:rPr>
              <a:t> </a:t>
            </a:r>
            <a:r>
              <a:rPr lang="ko-KR" altLang="en-US" sz="1600" kern="0" dirty="0">
                <a:solidFill>
                  <a:schemeClr val="bg1"/>
                </a:solidFill>
                <a:latin typeface="Malgun Gothic"/>
                <a:ea typeface="+mn-lt"/>
              </a:rPr>
              <a:t>쓰레드</a:t>
            </a:r>
            <a:endParaRPr lang="ko-KR" sz="1600" kern="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600" kern="0" dirty="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맑은 고딕"/>
              </a:rPr>
              <a:t>- 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hSndThread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 : 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현재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메시지를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작성하고있는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상태를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확인하고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메시지가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어떤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정보를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담고있는지를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나타내는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trigger변수를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수정, </a:t>
            </a:r>
            <a:r>
              <a:rPr lang="ko-KR" sz="1600" kern="0" dirty="0">
                <a:solidFill>
                  <a:schemeClr val="bg1"/>
                </a:solidFill>
                <a:ea typeface="+mn-lt"/>
                <a:cs typeface="+mn-lt"/>
              </a:rPr>
              <a:t>최종적으로 해당 </a:t>
            </a:r>
            <a:r>
              <a:rPr lang="en-US" altLang="ko-KR" sz="1600" kern="0" dirty="0">
                <a:solidFill>
                  <a:schemeClr val="bg1"/>
                </a:solidFill>
                <a:ea typeface="+mn-lt"/>
                <a:cs typeface="+mn-lt"/>
              </a:rPr>
              <a:t>trigger</a:t>
            </a:r>
            <a:r>
              <a:rPr lang="ko-KR" sz="1600" kern="0" dirty="0">
                <a:solidFill>
                  <a:schemeClr val="bg1"/>
                </a:solidFill>
                <a:ea typeface="+mn-lt"/>
                <a:cs typeface="+mn-lt"/>
              </a:rPr>
              <a:t>에 알맞은 메시지를 서버로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전송</a:t>
            </a:r>
          </a:p>
          <a:p>
            <a:pPr>
              <a:lnSpc>
                <a:spcPct val="150000"/>
              </a:lnSpc>
              <a:defRPr/>
            </a:pPr>
            <a:endParaRPr lang="ko-KR" altLang="en-US" sz="1600" kern="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- 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hRcvThread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 :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서버로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alt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부터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수신한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데이터에서 상태에 따라 알맞은 처리를 하여 화면에 </a:t>
            </a:r>
            <a:r>
              <a:rPr lang="ko-KR" alt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GUI로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 출력</a:t>
            </a:r>
            <a:endParaRPr lang="en-US" altLang="ko-KR" sz="1600" kern="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kern="0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6765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클라이언트구현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85141B5-3CF0-45E2-8879-E3F0879F6C66}"/>
              </a:ext>
            </a:extLst>
          </p:cNvPr>
          <p:cNvSpPr txBox="1"/>
          <p:nvPr/>
        </p:nvSpPr>
        <p:spPr>
          <a:xfrm>
            <a:off x="1489734" y="994930"/>
            <a:ext cx="26874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playGameThread</a:t>
            </a:r>
            <a:endParaRPr lang="ko-KR" dirty="0" err="1">
              <a:solidFill>
                <a:schemeClr val="bg1"/>
              </a:solidFill>
              <a:latin typeface="Malgun Gothic"/>
              <a:ea typeface="+mn-lt"/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51E60D7-8A96-4800-B1B2-2F3002E91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37" y="1443500"/>
            <a:ext cx="7281800" cy="52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클라이언트구현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85141B5-3CF0-45E2-8879-E3F0879F6C66}"/>
              </a:ext>
            </a:extLst>
          </p:cNvPr>
          <p:cNvSpPr txBox="1"/>
          <p:nvPr/>
        </p:nvSpPr>
        <p:spPr>
          <a:xfrm>
            <a:off x="1593891" y="1211654"/>
            <a:ext cx="26874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hSndThread</a:t>
            </a:r>
            <a:endParaRPr lang="ko-KR" dirty="0" err="1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CFDB529-1D8D-4A07-91A8-8DB69B3D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808" y="1635165"/>
            <a:ext cx="6542313" cy="4938486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B522270-99EF-4B4C-AB71-26B679DBE4F9}"/>
              </a:ext>
            </a:extLst>
          </p:cNvPr>
          <p:cNvCxnSpPr/>
          <p:nvPr/>
        </p:nvCxnSpPr>
        <p:spPr>
          <a:xfrm flipH="1">
            <a:off x="4773754" y="3305175"/>
            <a:ext cx="644237" cy="342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4DCDA6-B027-4795-B3AF-A624CF8ED7F5}"/>
              </a:ext>
            </a:extLst>
          </p:cNvPr>
          <p:cNvSpPr txBox="1"/>
          <p:nvPr/>
        </p:nvSpPr>
        <p:spPr>
          <a:xfrm>
            <a:off x="5373831" y="3148447"/>
            <a:ext cx="53582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solidFill>
                  <a:schemeClr val="bg1"/>
                </a:solidFill>
                <a:latin typeface="Malgun Gothic"/>
                <a:ea typeface="Malgun Gothic"/>
              </a:rPr>
              <a:t>게임 진행 상태에 따라 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현재 트리거 상태 설정,</a:t>
            </a:r>
            <a:endParaRPr lang="ko-KR" dirty="0">
              <a:solidFill>
                <a:schemeClr val="bg1"/>
              </a:solidFill>
              <a:ea typeface="맑은 고딕" panose="020B0503020000020004" pitchFamily="34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gui로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 출력할 내용 및 서버로 보낼 데이터 설정</a:t>
            </a:r>
            <a:endParaRPr lang="ko-KR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4824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클라이언트구현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85141B5-3CF0-45E2-8879-E3F0879F6C66}"/>
              </a:ext>
            </a:extLst>
          </p:cNvPr>
          <p:cNvSpPr txBox="1"/>
          <p:nvPr/>
        </p:nvSpPr>
        <p:spPr>
          <a:xfrm>
            <a:off x="1670091" y="1047627"/>
            <a:ext cx="268741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hSndThread</a:t>
            </a:r>
            <a:endParaRPr lang="en-US" sz="20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n-US" altLang="ko-KR" sz="2000" dirty="0">
              <a:solidFill>
                <a:schemeClr val="bg1"/>
              </a:solidFill>
              <a:latin typeface="Malgun Gothic"/>
              <a:ea typeface="+mn-lt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68121B9-A91C-4A42-A6A6-E6A1A460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16723"/>
            <a:ext cx="6302828" cy="501703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A165EBF-5DAD-4AC5-B8DA-A153B40D46FA}"/>
              </a:ext>
            </a:extLst>
          </p:cNvPr>
          <p:cNvCxnSpPr/>
          <p:nvPr/>
        </p:nvCxnSpPr>
        <p:spPr>
          <a:xfrm flipH="1">
            <a:off x="5717595" y="1538721"/>
            <a:ext cx="644237" cy="342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7FBA77-2FC8-4B8D-AFE1-9E5E2F5F8D90}"/>
              </a:ext>
            </a:extLst>
          </p:cNvPr>
          <p:cNvSpPr txBox="1"/>
          <p:nvPr/>
        </p:nvSpPr>
        <p:spPr>
          <a:xfrm>
            <a:off x="6343649" y="1321379"/>
            <a:ext cx="34012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일반 채팅, 투표, 마피아 능력에 따른 보낼 데이터 생성</a:t>
            </a:r>
          </a:p>
        </p:txBody>
      </p:sp>
    </p:spTree>
    <p:extLst>
      <p:ext uri="{BB962C8B-B14F-4D97-AF65-F5344CB8AC3E}">
        <p14:creationId xmlns:p14="http://schemas.microsoft.com/office/powerpoint/2010/main" val="1214187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클라이언트구현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85141B5-3CF0-45E2-8879-E3F0879F6C66}"/>
              </a:ext>
            </a:extLst>
          </p:cNvPr>
          <p:cNvSpPr txBox="1"/>
          <p:nvPr/>
        </p:nvSpPr>
        <p:spPr>
          <a:xfrm>
            <a:off x="1671575" y="1341293"/>
            <a:ext cx="26874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hSndThread</a:t>
            </a:r>
            <a:endParaRPr lang="ko-KR" dirty="0" err="1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C51F10C-E1BB-462E-A124-D5DB9260B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89" y="2564203"/>
            <a:ext cx="9429750" cy="752475"/>
          </a:xfrm>
          <a:prstGeom prst="rect">
            <a:avLst/>
          </a:prstGeom>
        </p:spPr>
      </p:pic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D194364-BE12-42FB-90D3-92E22737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01" y="3316926"/>
            <a:ext cx="7277100" cy="11049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778B5DB-07BD-4B4A-AB65-8A804D08D6D7}"/>
              </a:ext>
            </a:extLst>
          </p:cNvPr>
          <p:cNvCxnSpPr/>
          <p:nvPr/>
        </p:nvCxnSpPr>
        <p:spPr>
          <a:xfrm flipH="1">
            <a:off x="1985526" y="2127539"/>
            <a:ext cx="644237" cy="342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22E16C-ED10-4C19-B1EA-9A5801F45310}"/>
              </a:ext>
            </a:extLst>
          </p:cNvPr>
          <p:cNvSpPr txBox="1"/>
          <p:nvPr/>
        </p:nvSpPr>
        <p:spPr>
          <a:xfrm>
            <a:off x="2654876" y="1892879"/>
            <a:ext cx="673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최종적으로 완성 된 데이터를 구조에 맞게 합친 후 서버로 전송</a:t>
            </a:r>
          </a:p>
        </p:txBody>
      </p:sp>
    </p:spTree>
    <p:extLst>
      <p:ext uri="{BB962C8B-B14F-4D97-AF65-F5344CB8AC3E}">
        <p14:creationId xmlns:p14="http://schemas.microsoft.com/office/powerpoint/2010/main" val="275626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클라이언트구현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85141B5-3CF0-45E2-8879-E3F0879F6C66}"/>
              </a:ext>
            </a:extLst>
          </p:cNvPr>
          <p:cNvSpPr txBox="1"/>
          <p:nvPr/>
        </p:nvSpPr>
        <p:spPr>
          <a:xfrm>
            <a:off x="1638671" y="1165884"/>
            <a:ext cx="26874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hRcvThread</a:t>
            </a:r>
            <a:endParaRPr lang="ko-KR" dirty="0" err="1">
              <a:solidFill>
                <a:schemeClr val="bg1"/>
              </a:solidFill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C40133B-95B3-4FC6-B6CE-8A8071E7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84" y="2044421"/>
            <a:ext cx="8305799" cy="4077424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376D3E3-3923-45E9-817E-29066287EEA2}"/>
              </a:ext>
            </a:extLst>
          </p:cNvPr>
          <p:cNvCxnSpPr/>
          <p:nvPr/>
        </p:nvCxnSpPr>
        <p:spPr>
          <a:xfrm flipH="1">
            <a:off x="3327685" y="1694585"/>
            <a:ext cx="644237" cy="342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ED1ABF-C254-42A8-A2C2-4AB6B6EE7D39}"/>
              </a:ext>
            </a:extLst>
          </p:cNvPr>
          <p:cNvSpPr txBox="1"/>
          <p:nvPr/>
        </p:nvSpPr>
        <p:spPr>
          <a:xfrm>
            <a:off x="3953739" y="1477243"/>
            <a:ext cx="6431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서버로 </a:t>
            </a:r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부터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 받은 데이터에 따라 게임을 진행 </a:t>
            </a:r>
          </a:p>
        </p:txBody>
      </p:sp>
    </p:spTree>
    <p:extLst>
      <p:ext uri="{BB962C8B-B14F-4D97-AF65-F5344CB8AC3E}">
        <p14:creationId xmlns:p14="http://schemas.microsoft.com/office/powerpoint/2010/main" val="276493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클라이언트구현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85141B5-3CF0-45E2-8879-E3F0879F6C66}"/>
              </a:ext>
            </a:extLst>
          </p:cNvPr>
          <p:cNvSpPr txBox="1"/>
          <p:nvPr/>
        </p:nvSpPr>
        <p:spPr>
          <a:xfrm>
            <a:off x="1673307" y="1087953"/>
            <a:ext cx="26874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hRcvThread</a:t>
            </a:r>
            <a:endParaRPr lang="ko-KR" dirty="0" err="1">
              <a:solidFill>
                <a:schemeClr val="bg1"/>
              </a:solidFill>
            </a:endParaRP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1ED4AC0-606E-4E6E-B3C0-3F7F9709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56" y="1520919"/>
            <a:ext cx="7325592" cy="505168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B245569-E941-4F13-9071-726D62A841C0}"/>
              </a:ext>
            </a:extLst>
          </p:cNvPr>
          <p:cNvCxnSpPr/>
          <p:nvPr/>
        </p:nvCxnSpPr>
        <p:spPr>
          <a:xfrm flipH="1">
            <a:off x="3388299" y="1633971"/>
            <a:ext cx="730827" cy="221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27808D-15DE-4A42-BC96-B3AD4BB8748D}"/>
              </a:ext>
            </a:extLst>
          </p:cNvPr>
          <p:cNvSpPr txBox="1"/>
          <p:nvPr/>
        </p:nvSpPr>
        <p:spPr>
          <a:xfrm>
            <a:off x="4100943" y="1407970"/>
            <a:ext cx="6431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게임 시작 시 </a:t>
            </a:r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부여받은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 역할 및 회의 시간, 투표시간 확인</a:t>
            </a:r>
          </a:p>
        </p:txBody>
      </p:sp>
    </p:spTree>
    <p:extLst>
      <p:ext uri="{BB962C8B-B14F-4D97-AF65-F5344CB8AC3E}">
        <p14:creationId xmlns:p14="http://schemas.microsoft.com/office/powerpoint/2010/main" val="171546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38747" y="276420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역할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및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개요</a:t>
            </a:r>
            <a:endParaRPr lang="en-US" altLang="ko-KR" sz="2800" b="1" i="1" kern="0" dirty="0" err="1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7CDEB-9C2A-4406-902B-03D5E4FFDF1A}"/>
              </a:ext>
            </a:extLst>
          </p:cNvPr>
          <p:cNvSpPr txBox="1"/>
          <p:nvPr/>
        </p:nvSpPr>
        <p:spPr>
          <a:xfrm>
            <a:off x="1085850" y="4676775"/>
            <a:ext cx="4679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solidFill>
                  <a:schemeClr val="bg1"/>
                </a:solidFill>
                <a:ea typeface="맑은 고딕"/>
              </a:rPr>
              <a:t>나현준 : 서버 구현, 최종 보고서 정리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0A7E47-32B2-4D06-B9F2-690BEBAB7585}"/>
              </a:ext>
            </a:extLst>
          </p:cNvPr>
          <p:cNvSpPr txBox="1"/>
          <p:nvPr/>
        </p:nvSpPr>
        <p:spPr>
          <a:xfrm>
            <a:off x="1085850" y="5010149"/>
            <a:ext cx="41026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solidFill>
                  <a:schemeClr val="bg1"/>
                </a:solidFill>
                <a:ea typeface="맑은 고딕"/>
              </a:rPr>
              <a:t>이승우 : 서버 구현, PPT 제작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41668C-CF0C-41D6-8E8F-44CB7241FF21}"/>
              </a:ext>
            </a:extLst>
          </p:cNvPr>
          <p:cNvSpPr txBox="1"/>
          <p:nvPr/>
        </p:nvSpPr>
        <p:spPr>
          <a:xfrm>
            <a:off x="1085850" y="5324474"/>
            <a:ext cx="4845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황윤호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 : 클라이언트 구현, 발표 영상 제작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0DE054-E91F-45F7-93CC-02C68EB441F0}"/>
              </a:ext>
            </a:extLst>
          </p:cNvPr>
          <p:cNvSpPr txBox="1"/>
          <p:nvPr/>
        </p:nvSpPr>
        <p:spPr>
          <a:xfrm>
            <a:off x="1133474" y="1238249"/>
            <a:ext cx="73056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주제 선정기준</a:t>
            </a:r>
            <a:endParaRPr lang="ko-KR" dirty="0">
              <a:solidFill>
                <a:schemeClr val="bg1"/>
              </a:solidFill>
              <a:ea typeface="맑은 고딕" panose="020B05030200000200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- 네트워크를 활용할 수 있는 </a:t>
            </a:r>
            <a:endParaRPr lang="ko-KR" dirty="0">
              <a:solidFill>
                <a:schemeClr val="bg1"/>
              </a:solidFill>
              <a:ea typeface="맑은 고딕"/>
            </a:endParaRPr>
          </a:p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  즉, 다중 접속을 사용하고 실시간 요소가 있는 게임을 구현 해보자.</a:t>
            </a:r>
          </a:p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- 마피아는 여러 명이 동시에 채팅으로 소통</a:t>
            </a:r>
          </a:p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- 하나의 서버로 1개 이상의 방을 동시에 진행 시킬 수 있도록 해보자.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F34C6E-9BFB-4967-9263-A6F0463E1296}"/>
              </a:ext>
            </a:extLst>
          </p:cNvPr>
          <p:cNvSpPr txBox="1"/>
          <p:nvPr/>
        </p:nvSpPr>
        <p:spPr>
          <a:xfrm>
            <a:off x="1085849" y="4000500"/>
            <a:ext cx="3333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작업 환경 : 깃 허브, </a:t>
            </a:r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디스코드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2E13C0-00F6-47E9-9870-D102E9A74875}"/>
              </a:ext>
            </a:extLst>
          </p:cNvPr>
          <p:cNvSpPr txBox="1"/>
          <p:nvPr/>
        </p:nvSpPr>
        <p:spPr>
          <a:xfrm>
            <a:off x="1085849" y="2762250"/>
            <a:ext cx="73056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서버모델 선정</a:t>
            </a:r>
          </a:p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- IOCP : 반복적으로 핸들을 찾을 필요 없이 클라이언트는 게임, 송신, 수신, 3개의 쓰레드만 가지고 구현 가능한 모델</a:t>
            </a:r>
          </a:p>
        </p:txBody>
      </p:sp>
    </p:spTree>
    <p:extLst>
      <p:ext uri="{BB962C8B-B14F-4D97-AF65-F5344CB8AC3E}">
        <p14:creationId xmlns:p14="http://schemas.microsoft.com/office/powerpoint/2010/main" val="4293097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클라이언트구현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85141B5-3CF0-45E2-8879-E3F0879F6C66}"/>
              </a:ext>
            </a:extLst>
          </p:cNvPr>
          <p:cNvSpPr txBox="1"/>
          <p:nvPr/>
        </p:nvSpPr>
        <p:spPr>
          <a:xfrm>
            <a:off x="1634712" y="1107992"/>
            <a:ext cx="26874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hRcvThread</a:t>
            </a:r>
            <a:endParaRPr lang="ko-KR" dirty="0" err="1">
              <a:solidFill>
                <a:schemeClr val="bg1"/>
              </a:solidFill>
            </a:endParaRP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7FEF539-7B34-4C37-8D30-4BDD94BF9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49204"/>
            <a:ext cx="5368389" cy="488675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2030ED6-8CA4-4305-9A27-13133B0D0D8B}"/>
              </a:ext>
            </a:extLst>
          </p:cNvPr>
          <p:cNvCxnSpPr/>
          <p:nvPr/>
        </p:nvCxnSpPr>
        <p:spPr>
          <a:xfrm flipH="1">
            <a:off x="5310617" y="1763858"/>
            <a:ext cx="782782" cy="51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619ACA-C989-413B-BB77-065F48AB45E4}"/>
              </a:ext>
            </a:extLst>
          </p:cNvPr>
          <p:cNvSpPr txBox="1"/>
          <p:nvPr/>
        </p:nvSpPr>
        <p:spPr>
          <a:xfrm>
            <a:off x="6092534" y="1589811"/>
            <a:ext cx="36956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낮일 경우 밤 동안 죽은 사람 확인</a:t>
            </a:r>
          </a:p>
        </p:txBody>
      </p:sp>
    </p:spTree>
    <p:extLst>
      <p:ext uri="{BB962C8B-B14F-4D97-AF65-F5344CB8AC3E}">
        <p14:creationId xmlns:p14="http://schemas.microsoft.com/office/powerpoint/2010/main" val="3543538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클라이언트구현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85141B5-3CF0-45E2-8879-E3F0879F6C66}"/>
              </a:ext>
            </a:extLst>
          </p:cNvPr>
          <p:cNvSpPr txBox="1"/>
          <p:nvPr/>
        </p:nvSpPr>
        <p:spPr>
          <a:xfrm>
            <a:off x="1704480" y="1050595"/>
            <a:ext cx="26874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hRcvThread</a:t>
            </a:r>
            <a:endParaRPr lang="ko-KR" dirty="0" err="1">
              <a:solidFill>
                <a:schemeClr val="bg1"/>
              </a:solidFill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E82F6FB-8E5F-478D-994C-856103917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53980"/>
            <a:ext cx="4910447" cy="5009566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A611682-864E-414F-99C9-B6CC8DE5C595}"/>
              </a:ext>
            </a:extLst>
          </p:cNvPr>
          <p:cNvCxnSpPr/>
          <p:nvPr/>
        </p:nvCxnSpPr>
        <p:spPr>
          <a:xfrm flipH="1" flipV="1">
            <a:off x="3933821" y="1561236"/>
            <a:ext cx="852055" cy="12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531FDA-4DBF-47A5-856E-721F4035899A}"/>
              </a:ext>
            </a:extLst>
          </p:cNvPr>
          <p:cNvSpPr txBox="1"/>
          <p:nvPr/>
        </p:nvSpPr>
        <p:spPr>
          <a:xfrm>
            <a:off x="4750375" y="1364675"/>
            <a:ext cx="6431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밤일 경우 낮에 진행한 투표에 따른 죽은 사람 확인</a:t>
            </a:r>
          </a:p>
        </p:txBody>
      </p:sp>
    </p:spTree>
    <p:extLst>
      <p:ext uri="{BB962C8B-B14F-4D97-AF65-F5344CB8AC3E}">
        <p14:creationId xmlns:p14="http://schemas.microsoft.com/office/powerpoint/2010/main" val="2747464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클라이언트구현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85141B5-3CF0-45E2-8879-E3F0879F6C66}"/>
              </a:ext>
            </a:extLst>
          </p:cNvPr>
          <p:cNvSpPr txBox="1"/>
          <p:nvPr/>
        </p:nvSpPr>
        <p:spPr>
          <a:xfrm>
            <a:off x="1706954" y="993693"/>
            <a:ext cx="26874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hRcvThread</a:t>
            </a:r>
            <a:endParaRPr lang="ko-KR" dirty="0" err="1">
              <a:solidFill>
                <a:schemeClr val="bg1"/>
              </a:solidFill>
            </a:endParaRP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A8D668A-1B7A-4A50-9DFC-FADDC020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57" y="1429002"/>
            <a:ext cx="4228605" cy="518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88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실행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05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292F730-722D-4378-8EA7-D34AD6CC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42" y="1929896"/>
            <a:ext cx="7519638" cy="3922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6FF878-4E24-4C53-BEB7-4B2C839CE5FA}"/>
              </a:ext>
            </a:extLst>
          </p:cNvPr>
          <p:cNvSpPr txBox="1"/>
          <p:nvPr/>
        </p:nvSpPr>
        <p:spPr>
          <a:xfrm>
            <a:off x="1674497" y="1439016"/>
            <a:ext cx="6431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입장 할 때 방 선택</a:t>
            </a:r>
          </a:p>
        </p:txBody>
      </p:sp>
    </p:spTree>
    <p:extLst>
      <p:ext uri="{BB962C8B-B14F-4D97-AF65-F5344CB8AC3E}">
        <p14:creationId xmlns:p14="http://schemas.microsoft.com/office/powerpoint/2010/main" val="6138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실행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05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DC15AE0-8DA9-425B-8BB1-B28D94A3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80" y="2250103"/>
            <a:ext cx="10000785" cy="3175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0E573D-E777-4ED3-9697-3ED2A56BD169}"/>
              </a:ext>
            </a:extLst>
          </p:cNvPr>
          <p:cNvSpPr txBox="1"/>
          <p:nvPr/>
        </p:nvSpPr>
        <p:spPr>
          <a:xfrm>
            <a:off x="1674497" y="1439016"/>
            <a:ext cx="6431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입장 할 때 방 선택, 현재 인원 확인</a:t>
            </a:r>
          </a:p>
        </p:txBody>
      </p:sp>
    </p:spTree>
    <p:extLst>
      <p:ext uri="{BB962C8B-B14F-4D97-AF65-F5344CB8AC3E}">
        <p14:creationId xmlns:p14="http://schemas.microsoft.com/office/powerpoint/2010/main" val="669772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실행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05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1279472-8B77-4132-A69E-A72B541D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49" y="2072685"/>
            <a:ext cx="9889272" cy="3140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7F6D58-5570-42F2-B513-589669CDDBA6}"/>
              </a:ext>
            </a:extLst>
          </p:cNvPr>
          <p:cNvSpPr txBox="1"/>
          <p:nvPr/>
        </p:nvSpPr>
        <p:spPr>
          <a:xfrm>
            <a:off x="1739546" y="1411138"/>
            <a:ext cx="6431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유저간 채팅</a:t>
            </a:r>
          </a:p>
        </p:txBody>
      </p:sp>
    </p:spTree>
    <p:extLst>
      <p:ext uri="{BB962C8B-B14F-4D97-AF65-F5344CB8AC3E}">
        <p14:creationId xmlns:p14="http://schemas.microsoft.com/office/powerpoint/2010/main" val="4094976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실행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05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3">
            <a:extLst>
              <a:ext uri="{FF2B5EF4-FFF2-40B4-BE49-F238E27FC236}">
                <a16:creationId xmlns:a16="http://schemas.microsoft.com/office/drawing/2014/main" id="{4168A3B7-C781-41D1-AA47-F9A89AA89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81" y="1749399"/>
            <a:ext cx="8839200" cy="37030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FAB70-E406-449C-ACBF-8A03127076B9}"/>
              </a:ext>
            </a:extLst>
          </p:cNvPr>
          <p:cNvSpPr txBox="1"/>
          <p:nvPr/>
        </p:nvSpPr>
        <p:spPr>
          <a:xfrm>
            <a:off x="1674497" y="1439016"/>
            <a:ext cx="6431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게임 시작, 역할 확인</a:t>
            </a:r>
          </a:p>
        </p:txBody>
      </p:sp>
    </p:spTree>
    <p:extLst>
      <p:ext uri="{BB962C8B-B14F-4D97-AF65-F5344CB8AC3E}">
        <p14:creationId xmlns:p14="http://schemas.microsoft.com/office/powerpoint/2010/main" val="4036440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실행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05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D18A79F-5948-461A-A37F-7CF23718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45" y="1793011"/>
            <a:ext cx="9071517" cy="1536781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0F7361C-ACCF-47ED-8F8C-5D7870C50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644" y="4197465"/>
            <a:ext cx="9220200" cy="1630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5B6D33-C787-4AAB-B44C-693866BEFBC5}"/>
              </a:ext>
            </a:extLst>
          </p:cNvPr>
          <p:cNvSpPr txBox="1"/>
          <p:nvPr/>
        </p:nvSpPr>
        <p:spPr>
          <a:xfrm>
            <a:off x="1622542" y="1248516"/>
            <a:ext cx="6431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밤 동안 마피아 </a:t>
            </a:r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끼리만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 채팅 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F5651-1F27-4F04-B030-C8A99D4C8017}"/>
              </a:ext>
            </a:extLst>
          </p:cNvPr>
          <p:cNvSpPr txBox="1"/>
          <p:nvPr/>
        </p:nvSpPr>
        <p:spPr>
          <a:xfrm>
            <a:off x="1587905" y="3828925"/>
            <a:ext cx="6431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밤 동안 마피아가 능력 사용(/마피아 1)</a:t>
            </a:r>
          </a:p>
        </p:txBody>
      </p:sp>
    </p:spTree>
    <p:extLst>
      <p:ext uri="{BB962C8B-B14F-4D97-AF65-F5344CB8AC3E}">
        <p14:creationId xmlns:p14="http://schemas.microsoft.com/office/powerpoint/2010/main" val="695148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실행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05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0FBE1F7-048B-4DE7-9331-3A182579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44" y="1961643"/>
            <a:ext cx="9943342" cy="1686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2F5FEB-D393-4995-B767-D7C1B38F44C9}"/>
              </a:ext>
            </a:extLst>
          </p:cNvPr>
          <p:cNvSpPr txBox="1"/>
          <p:nvPr/>
        </p:nvSpPr>
        <p:spPr>
          <a:xfrm>
            <a:off x="1674497" y="1646834"/>
            <a:ext cx="6431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낮엔 회의 및 투표진행(/투표 1)</a:t>
            </a:r>
          </a:p>
        </p:txBody>
      </p:sp>
    </p:spTree>
    <p:extLst>
      <p:ext uri="{BB962C8B-B14F-4D97-AF65-F5344CB8AC3E}">
        <p14:creationId xmlns:p14="http://schemas.microsoft.com/office/powerpoint/2010/main" val="111520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실행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05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B6DA68E-D257-491C-B953-F1E152E6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51" y="2079659"/>
            <a:ext cx="9498981" cy="1927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3C0F66-1CC4-412C-93EB-0D8E5E46508B}"/>
              </a:ext>
            </a:extLst>
          </p:cNvPr>
          <p:cNvSpPr txBox="1"/>
          <p:nvPr/>
        </p:nvSpPr>
        <p:spPr>
          <a:xfrm>
            <a:off x="1613883" y="1612198"/>
            <a:ext cx="6431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게임 종료 및 게임 결과</a:t>
            </a:r>
          </a:p>
        </p:txBody>
      </p:sp>
    </p:spTree>
    <p:extLst>
      <p:ext uri="{BB962C8B-B14F-4D97-AF65-F5344CB8AC3E}">
        <p14:creationId xmlns:p14="http://schemas.microsoft.com/office/powerpoint/2010/main" val="271455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원호 37"/>
          <p:cNvSpPr/>
          <p:nvPr/>
        </p:nvSpPr>
        <p:spPr>
          <a:xfrm>
            <a:off x="4459204" y="2378857"/>
            <a:ext cx="2952267" cy="2952267"/>
          </a:xfrm>
          <a:prstGeom prst="arc">
            <a:avLst>
              <a:gd name="adj1" fmla="val 11696863"/>
              <a:gd name="adj2" fmla="val 15139240"/>
            </a:avLst>
          </a:prstGeom>
          <a:ln w="38100">
            <a:solidFill>
              <a:srgbClr val="F53F3E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C424AB-D034-442E-BBDA-290D6E0DC9C9}"/>
              </a:ext>
            </a:extLst>
          </p:cNvPr>
          <p:cNvGrpSpPr/>
          <p:nvPr/>
        </p:nvGrpSpPr>
        <p:grpSpPr>
          <a:xfrm>
            <a:off x="4067081" y="2312182"/>
            <a:ext cx="3392014" cy="2952267"/>
            <a:chOff x="4019456" y="2378857"/>
            <a:chExt cx="3392014" cy="2952267"/>
          </a:xfrm>
        </p:grpSpPr>
        <p:sp>
          <p:nvSpPr>
            <p:cNvPr id="11" name="타원 10"/>
            <p:cNvSpPr/>
            <p:nvPr/>
          </p:nvSpPr>
          <p:spPr>
            <a:xfrm rot="10800000" flipH="1" flipV="1">
              <a:off x="4019456" y="3911134"/>
              <a:ext cx="789053" cy="789053"/>
            </a:xfrm>
            <a:prstGeom prst="ellipse">
              <a:avLst/>
            </a:prstGeom>
            <a:noFill/>
            <a:ln w="38100">
              <a:solidFill>
                <a:srgbClr val="F53F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ea typeface="맑은 고딕"/>
                </a:rPr>
                <a:t>낮</a:t>
              </a:r>
            </a:p>
          </p:txBody>
        </p:sp>
        <p:sp>
          <p:nvSpPr>
            <p:cNvPr id="40" name="원호 39"/>
            <p:cNvSpPr/>
            <p:nvPr/>
          </p:nvSpPr>
          <p:spPr>
            <a:xfrm>
              <a:off x="4459203" y="2378857"/>
              <a:ext cx="2952267" cy="2952267"/>
            </a:xfrm>
            <a:prstGeom prst="arc">
              <a:avLst>
                <a:gd name="adj1" fmla="val 1833054"/>
                <a:gd name="adj2" fmla="val 8986837"/>
              </a:avLst>
            </a:prstGeom>
            <a:ln w="38100">
              <a:solidFill>
                <a:srgbClr val="F53F3E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ea typeface="맑은 고딕"/>
              </a:endParaRPr>
            </a:p>
          </p:txBody>
        </p:sp>
      </p:grpSp>
      <p:sp>
        <p:nvSpPr>
          <p:cNvPr id="44" name="원호 43"/>
          <p:cNvSpPr/>
          <p:nvPr/>
        </p:nvSpPr>
        <p:spPr>
          <a:xfrm rot="10800000" flipH="1">
            <a:off x="2740211" y="1718165"/>
            <a:ext cx="2952267" cy="2952267"/>
          </a:xfrm>
          <a:prstGeom prst="arc">
            <a:avLst>
              <a:gd name="adj1" fmla="val 1833054"/>
              <a:gd name="adj2" fmla="val 5596938"/>
            </a:avLst>
          </a:prstGeom>
          <a:ln w="38100">
            <a:solidFill>
              <a:srgbClr val="F53F3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66553" y="1359914"/>
            <a:ext cx="2642740" cy="19755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bg1"/>
                </a:solidFill>
                <a:ea typeface="맑은 고딕"/>
              </a:rPr>
              <a:t>입장</a:t>
            </a:r>
            <a:r>
              <a:rPr lang="en-US" altLang="ko-KR" sz="1600" b="1" dirty="0">
                <a:solidFill>
                  <a:schemeClr val="bg1"/>
                </a:solidFill>
                <a:ea typeface="맑은 고딕"/>
              </a:rPr>
              <a:t> 및 </a:t>
            </a:r>
            <a:r>
              <a:rPr lang="en-US" altLang="ko-KR" sz="1600" b="1" dirty="0" err="1">
                <a:solidFill>
                  <a:schemeClr val="bg1"/>
                </a:solidFill>
                <a:ea typeface="맑은 고딕"/>
              </a:rPr>
              <a:t>퇴장</a:t>
            </a:r>
            <a:endParaRPr lang="en-US" altLang="ko-KR" sz="1400" dirty="0" err="1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bg1"/>
                </a:solidFill>
                <a:ea typeface="맑은 고딕"/>
              </a:rPr>
              <a:t>입장</a:t>
            </a:r>
            <a:r>
              <a:rPr lang="en-US" altLang="ko-KR" sz="1400" b="1" dirty="0">
                <a:solidFill>
                  <a:schemeClr val="bg1"/>
                </a:solidFill>
                <a:ea typeface="맑은 고딕"/>
              </a:rPr>
              <a:t> 시 방 </a:t>
            </a:r>
            <a:r>
              <a:rPr lang="en-US" altLang="ko-KR" sz="1400" b="1" dirty="0" err="1">
                <a:solidFill>
                  <a:schemeClr val="bg1"/>
                </a:solidFill>
                <a:ea typeface="맑은 고딕"/>
              </a:rPr>
              <a:t>선택</a:t>
            </a:r>
            <a:r>
              <a:rPr lang="en-US" altLang="ko-KR" sz="1400" b="1" dirty="0">
                <a:solidFill>
                  <a:schemeClr val="bg1"/>
                </a:solidFill>
                <a:ea typeface="맑은 고딕"/>
              </a:rPr>
              <a:t> 후 </a:t>
            </a:r>
            <a:r>
              <a:rPr lang="en-US" altLang="ko-KR" sz="1400" b="1" dirty="0" err="1">
                <a:solidFill>
                  <a:schemeClr val="bg1"/>
                </a:solidFill>
                <a:ea typeface="맑은 고딕"/>
              </a:rPr>
              <a:t>입장</a:t>
            </a:r>
            <a:endParaRPr lang="en-US" altLang="ko-KR" sz="1400" b="1" dirty="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bg1"/>
                </a:solidFill>
                <a:ea typeface="맑은 고딕"/>
              </a:rPr>
              <a:t>접속</a:t>
            </a:r>
            <a:r>
              <a:rPr lang="en-US" altLang="ko-KR" sz="1400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a typeface="맑은 고딕"/>
              </a:rPr>
              <a:t>중인</a:t>
            </a:r>
            <a:r>
              <a:rPr lang="en-US" altLang="ko-KR" sz="1400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a typeface="맑은 고딕"/>
              </a:rPr>
              <a:t>인원과</a:t>
            </a:r>
            <a:r>
              <a:rPr lang="en-US" altLang="ko-KR" sz="1400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a typeface="맑은 고딕"/>
              </a:rPr>
              <a:t>채팅가능</a:t>
            </a:r>
            <a:endParaRPr lang="en-US" altLang="ko-KR" sz="1400" b="1" dirty="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ea typeface="맑은 고딕"/>
              </a:rPr>
              <a:t>6명이 </a:t>
            </a:r>
            <a:r>
              <a:rPr lang="en-US" altLang="ko-KR" sz="1400" b="1" dirty="0" err="1">
                <a:solidFill>
                  <a:schemeClr val="bg1"/>
                </a:solidFill>
                <a:ea typeface="맑은 고딕"/>
              </a:rPr>
              <a:t>접속</a:t>
            </a:r>
            <a:r>
              <a:rPr lang="en-US" altLang="ko-KR" sz="1400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a typeface="맑은 고딕"/>
              </a:rPr>
              <a:t>하면</a:t>
            </a:r>
            <a:r>
              <a:rPr lang="en-US" altLang="ko-KR" sz="1400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a typeface="맑은 고딕"/>
              </a:rPr>
              <a:t>각자</a:t>
            </a:r>
            <a:r>
              <a:rPr lang="en-US" altLang="ko-KR" sz="1400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a typeface="맑은 고딕"/>
              </a:rPr>
              <a:t>역할</a:t>
            </a:r>
            <a:r>
              <a:rPr lang="en-US" altLang="ko-KR" sz="1400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a typeface="맑은 고딕"/>
              </a:rPr>
              <a:t>부여</a:t>
            </a:r>
            <a:r>
              <a:rPr lang="en-US" altLang="ko-KR" sz="1400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a typeface="맑은 고딕"/>
              </a:rPr>
              <a:t>받고</a:t>
            </a:r>
            <a:r>
              <a:rPr lang="en-US" altLang="ko-KR" sz="1400" b="1" dirty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sz="1400" b="1" dirty="0" err="1">
                <a:solidFill>
                  <a:schemeClr val="bg1"/>
                </a:solidFill>
                <a:latin typeface="Malgun Gothic"/>
                <a:ea typeface="Malgun Gothic"/>
              </a:rPr>
              <a:t>게임</a:t>
            </a:r>
            <a:r>
              <a:rPr lang="en-US" sz="1400" b="1" dirty="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sz="1400" b="1" dirty="0" err="1">
                <a:solidFill>
                  <a:schemeClr val="bg1"/>
                </a:solidFill>
                <a:latin typeface="Malgun Gothic"/>
                <a:ea typeface="Malgun Gothic"/>
              </a:rPr>
              <a:t>시작</a:t>
            </a:r>
            <a:endParaRPr lang="en-US" sz="14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50519" y="3763736"/>
            <a:ext cx="1499128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53F3E"/>
                </a:solidFill>
                <a:ea typeface="맑은 고딕"/>
              </a:rPr>
              <a:t>MAFIA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solidFill>
                    <a:prstClr val="white">
                      <a:lumMod val="95000"/>
                    </a:prstClr>
                  </a:solidFill>
                </a:rPr>
                <a:t>01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719847" y="24784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chemeClr val="bg1"/>
                </a:solidFill>
                <a:ea typeface="맑은 고딕"/>
              </a:rPr>
              <a:t>게임</a:t>
            </a:r>
            <a:r>
              <a:rPr lang="en-US" altLang="ko-KR" sz="2800" b="1" i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chemeClr val="bg1"/>
                </a:solidFill>
                <a:ea typeface="맑은 고딕"/>
              </a:rPr>
              <a:t>개요</a:t>
            </a:r>
            <a:endParaRPr lang="en-US" altLang="ko-KR" sz="2800" b="1" i="1" kern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926385" y="1623176"/>
            <a:ext cx="176650" cy="176650"/>
          </a:xfrm>
          <a:prstGeom prst="ellipse">
            <a:avLst/>
          </a:prstGeom>
          <a:solidFill>
            <a:srgbClr val="F53F3E"/>
          </a:solidFill>
          <a:ln w="107950" cmpd="thinThick">
            <a:solidFill>
              <a:srgbClr val="F53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09BF919-AD28-4998-9620-199483D9966E}"/>
              </a:ext>
            </a:extLst>
          </p:cNvPr>
          <p:cNvSpPr/>
          <p:nvPr/>
        </p:nvSpPr>
        <p:spPr>
          <a:xfrm rot="10800000" flipH="1" flipV="1">
            <a:off x="5505355" y="1958508"/>
            <a:ext cx="789053" cy="789053"/>
          </a:xfrm>
          <a:prstGeom prst="ellipse">
            <a:avLst/>
          </a:prstGeom>
          <a:noFill/>
          <a:ln w="38100">
            <a:solidFill>
              <a:srgbClr val="F53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ea typeface="맑은 고딕"/>
              </a:rPr>
              <a:t>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3642C48-2D0C-43C3-BAFF-015256543636}"/>
              </a:ext>
            </a:extLst>
          </p:cNvPr>
          <p:cNvSpPr/>
          <p:nvPr/>
        </p:nvSpPr>
        <p:spPr>
          <a:xfrm>
            <a:off x="1980903" y="4417438"/>
            <a:ext cx="2899915" cy="13292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ea typeface="맑은 고딕"/>
              </a:rPr>
              <a:t>낮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bg1"/>
                </a:solidFill>
                <a:ea typeface="+mn-lt"/>
                <a:cs typeface="+mn-lt"/>
              </a:rPr>
              <a:t>회의</a:t>
            </a:r>
            <a:r>
              <a:rPr lang="en-US" altLang="ko-KR" sz="1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a typeface="+mn-lt"/>
                <a:cs typeface="+mn-lt"/>
              </a:rPr>
              <a:t>시간동안</a:t>
            </a:r>
            <a:r>
              <a:rPr lang="en-US" altLang="ko-KR" sz="14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altLang="ko-KR" sz="1400" b="1" dirty="0" err="1">
                <a:solidFill>
                  <a:schemeClr val="bg1"/>
                </a:solidFill>
                <a:ea typeface="+mn-lt"/>
                <a:cs typeface="+mn-lt"/>
              </a:rPr>
              <a:t>마피아</a:t>
            </a:r>
            <a:r>
              <a:rPr lang="en-US" altLang="ko-KR" sz="1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a typeface="+mn-lt"/>
                <a:cs typeface="+mn-lt"/>
              </a:rPr>
              <a:t>추론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bg1"/>
                </a:solidFill>
                <a:ea typeface="+mn-lt"/>
                <a:cs typeface="+mn-lt"/>
              </a:rPr>
              <a:t>투표를</a:t>
            </a:r>
            <a:r>
              <a:rPr lang="en-US" altLang="ko-KR" sz="1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a typeface="+mn-lt"/>
                <a:cs typeface="+mn-lt"/>
              </a:rPr>
              <a:t>통해</a:t>
            </a:r>
            <a:r>
              <a:rPr lang="en-US" altLang="ko-KR" sz="1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a typeface="+mn-lt"/>
                <a:cs typeface="+mn-lt"/>
              </a:rPr>
              <a:t>죽일</a:t>
            </a:r>
            <a:r>
              <a:rPr lang="en-US" altLang="ko-KR" sz="1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a typeface="+mn-lt"/>
                <a:cs typeface="+mn-lt"/>
              </a:rPr>
              <a:t>사람</a:t>
            </a:r>
            <a:r>
              <a:rPr lang="en-US" altLang="ko-KR" sz="1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a typeface="+mn-lt"/>
                <a:cs typeface="+mn-lt"/>
              </a:rPr>
              <a:t>결정</a:t>
            </a:r>
            <a:endParaRPr lang="en-US" altLang="ko-KR" sz="1400" b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56034A-7CE7-41C3-9D86-FCDA8689BCCD}"/>
              </a:ext>
            </a:extLst>
          </p:cNvPr>
          <p:cNvSpPr/>
          <p:nvPr/>
        </p:nvSpPr>
        <p:spPr>
          <a:xfrm>
            <a:off x="7810203" y="4198363"/>
            <a:ext cx="2899915" cy="10663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ea typeface="맑은 고딕"/>
              </a:rPr>
              <a:t>밤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마피아끼리 죽일 시민 결정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마피아 중 한 명이 죽일 시민 투표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0A17FF1-0CB1-46B1-9491-A301536ED48F}"/>
              </a:ext>
            </a:extLst>
          </p:cNvPr>
          <p:cNvGrpSpPr/>
          <p:nvPr/>
        </p:nvGrpSpPr>
        <p:grpSpPr>
          <a:xfrm>
            <a:off x="4459203" y="3036082"/>
            <a:ext cx="3406830" cy="2952267"/>
            <a:chOff x="4459203" y="3036082"/>
            <a:chExt cx="3406830" cy="295226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B2027A9-8EC0-4614-B29F-4399D6505885}"/>
                </a:ext>
              </a:extLst>
            </p:cNvPr>
            <p:cNvSpPr/>
            <p:nvPr/>
          </p:nvSpPr>
          <p:spPr>
            <a:xfrm rot="10800000" flipH="1" flipV="1">
              <a:off x="7076980" y="3682533"/>
              <a:ext cx="789053" cy="789053"/>
            </a:xfrm>
            <a:prstGeom prst="ellipse">
              <a:avLst/>
            </a:prstGeom>
            <a:noFill/>
            <a:ln w="38100">
              <a:solidFill>
                <a:srgbClr val="F53F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ea typeface="맑은 고딕"/>
                </a:rPr>
                <a:t>밤</a:t>
              </a:r>
            </a:p>
          </p:txBody>
        </p:sp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0FAB2346-6F0A-49D5-992E-CC3A03FC60BE}"/>
                </a:ext>
              </a:extLst>
            </p:cNvPr>
            <p:cNvSpPr/>
            <p:nvPr/>
          </p:nvSpPr>
          <p:spPr>
            <a:xfrm rot="10800000">
              <a:off x="4459203" y="3036082"/>
              <a:ext cx="2952267" cy="2952267"/>
            </a:xfrm>
            <a:prstGeom prst="arc">
              <a:avLst>
                <a:gd name="adj1" fmla="val 1833054"/>
                <a:gd name="adj2" fmla="val 8986837"/>
              </a:avLst>
            </a:prstGeom>
            <a:ln w="38100">
              <a:solidFill>
                <a:srgbClr val="F53F3E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ea typeface="맑은 고딕"/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2C6C874-597B-45C4-A7B4-E8ADAE906839}"/>
              </a:ext>
            </a:extLst>
          </p:cNvPr>
          <p:cNvCxnSpPr/>
          <p:nvPr/>
        </p:nvCxnSpPr>
        <p:spPr>
          <a:xfrm flipV="1">
            <a:off x="6378448" y="2086681"/>
            <a:ext cx="940978" cy="961159"/>
          </a:xfrm>
          <a:prstGeom prst="line">
            <a:avLst/>
          </a:prstGeom>
          <a:ln w="15875">
            <a:solidFill>
              <a:schemeClr val="bg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49CD57D-D241-422F-B721-664BEF90136B}"/>
              </a:ext>
            </a:extLst>
          </p:cNvPr>
          <p:cNvSpPr/>
          <p:nvPr/>
        </p:nvSpPr>
        <p:spPr>
          <a:xfrm>
            <a:off x="7341746" y="1617954"/>
            <a:ext cx="2899915" cy="10663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bg1"/>
                </a:solidFill>
                <a:ea typeface="맑은 고딕"/>
              </a:rPr>
              <a:t>게임종료</a:t>
            </a:r>
            <a:endParaRPr lang="en-US" altLang="ko-KR" sz="1600" b="1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bg1"/>
                </a:solidFill>
                <a:ea typeface="+mn-lt"/>
                <a:cs typeface="+mn-lt"/>
              </a:rPr>
              <a:t>마피아</a:t>
            </a:r>
            <a:r>
              <a:rPr lang="en-US" altLang="ko-KR" sz="1400" b="1" dirty="0">
                <a:solidFill>
                  <a:schemeClr val="bg1"/>
                </a:solidFill>
                <a:ea typeface="+mn-lt"/>
                <a:cs typeface="+mn-lt"/>
              </a:rPr>
              <a:t> 수 &gt;= </a:t>
            </a:r>
            <a:r>
              <a:rPr lang="en-US" altLang="ko-KR" sz="1400" b="1" dirty="0" err="1">
                <a:solidFill>
                  <a:schemeClr val="bg1"/>
                </a:solidFill>
                <a:ea typeface="+mn-lt"/>
                <a:cs typeface="+mn-lt"/>
              </a:rPr>
              <a:t>시민</a:t>
            </a:r>
            <a:r>
              <a:rPr lang="en-US" altLang="ko-KR" sz="1400" b="1" dirty="0">
                <a:solidFill>
                  <a:schemeClr val="bg1"/>
                </a:solidFill>
                <a:ea typeface="+mn-lt"/>
                <a:cs typeface="+mn-lt"/>
              </a:rPr>
              <a:t> 수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bg1"/>
                </a:solidFill>
                <a:ea typeface="+mn-lt"/>
                <a:cs typeface="+mn-lt"/>
              </a:rPr>
              <a:t>마피아</a:t>
            </a:r>
            <a:r>
              <a:rPr lang="en-US" altLang="ko-KR" sz="1400" b="1" dirty="0">
                <a:solidFill>
                  <a:schemeClr val="bg1"/>
                </a:solidFill>
                <a:ea typeface="+mn-lt"/>
                <a:cs typeface="+mn-lt"/>
              </a:rPr>
              <a:t> 수 0일 때</a:t>
            </a:r>
          </a:p>
        </p:txBody>
      </p:sp>
    </p:spTree>
    <p:extLst>
      <p:ext uri="{BB962C8B-B14F-4D97-AF65-F5344CB8AC3E}">
        <p14:creationId xmlns:p14="http://schemas.microsoft.com/office/powerpoint/2010/main" val="1618345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62832A-486C-4897-9478-B944F8901958}"/>
              </a:ext>
            </a:extLst>
          </p:cNvPr>
          <p:cNvSpPr txBox="1"/>
          <p:nvPr/>
        </p:nvSpPr>
        <p:spPr>
          <a:xfrm>
            <a:off x="4833257" y="25908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ea typeface="맑은 고딕"/>
              </a:rPr>
              <a:t>Thank</a:t>
            </a:r>
            <a:r>
              <a:rPr lang="ko-KR" altLang="en-US" sz="3600" dirty="0">
                <a:solidFill>
                  <a:schemeClr val="bg1"/>
                </a:solidFill>
                <a:ea typeface="맑은 고딕"/>
              </a:rPr>
              <a:t> </a:t>
            </a:r>
            <a:r>
              <a:rPr lang="ko-KR" altLang="en-US" sz="3600" dirty="0" err="1">
                <a:solidFill>
                  <a:schemeClr val="bg1"/>
                </a:solidFill>
                <a:ea typeface="맑은 고딕"/>
              </a:rPr>
              <a:t>You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5C7CD-6F38-491D-885B-B1152192498C}"/>
              </a:ext>
            </a:extLst>
          </p:cNvPr>
          <p:cNvSpPr txBox="1"/>
          <p:nvPr/>
        </p:nvSpPr>
        <p:spPr>
          <a:xfrm>
            <a:off x="6511018" y="5150303"/>
            <a:ext cx="4463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+mn-lt"/>
                <a:cs typeface="+mn-lt"/>
              </a:rPr>
              <a:t>템플릿 양식 : http://pptbizcam.co.kr/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330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데이터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구조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02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1DE4464-EFE1-455A-B623-CB332D85D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55574"/>
              </p:ext>
            </p:extLst>
          </p:nvPr>
        </p:nvGraphicFramePr>
        <p:xfrm>
          <a:off x="1716405" y="1589151"/>
          <a:ext cx="4330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528">
                  <a:extLst>
                    <a:ext uri="{9D8B030D-6E8A-4147-A177-3AD203B41FA5}">
                      <a16:colId xmlns:a16="http://schemas.microsoft.com/office/drawing/2014/main" val="1119684460"/>
                    </a:ext>
                  </a:extLst>
                </a:gridCol>
                <a:gridCol w="1443528">
                  <a:extLst>
                    <a:ext uri="{9D8B030D-6E8A-4147-A177-3AD203B41FA5}">
                      <a16:colId xmlns:a16="http://schemas.microsoft.com/office/drawing/2014/main" val="1917843509"/>
                    </a:ext>
                  </a:extLst>
                </a:gridCol>
                <a:gridCol w="1443528">
                  <a:extLst>
                    <a:ext uri="{9D8B030D-6E8A-4147-A177-3AD203B41FA5}">
                      <a16:colId xmlns:a16="http://schemas.microsoft.com/office/drawing/2014/main" val="1483354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데이터 길이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9801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FBC8A2-314D-47F1-A1ED-F284FF8BFD16}"/>
              </a:ext>
            </a:extLst>
          </p:cNvPr>
          <p:cNvSpPr txBox="1"/>
          <p:nvPr/>
        </p:nvSpPr>
        <p:spPr>
          <a:xfrm>
            <a:off x="1628775" y="1171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  <a:ea typeface="맑은 고딕"/>
              </a:rPr>
              <a:t>기본구조</a:t>
            </a:r>
            <a:endParaRPr 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19A626-E3A0-4457-97DC-A581708F9F92}"/>
              </a:ext>
            </a:extLst>
          </p:cNvPr>
          <p:cNvSpPr txBox="1"/>
          <p:nvPr/>
        </p:nvSpPr>
        <p:spPr>
          <a:xfrm>
            <a:off x="1609725" y="5467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Ex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)시작 메시지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68F1B8-665D-43B8-8C8B-50FF3906D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62131"/>
              </p:ext>
            </p:extLst>
          </p:nvPr>
        </p:nvGraphicFramePr>
        <p:xfrm>
          <a:off x="1706880" y="5999226"/>
          <a:ext cx="8475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554">
                  <a:extLst>
                    <a:ext uri="{9D8B030D-6E8A-4147-A177-3AD203B41FA5}">
                      <a16:colId xmlns:a16="http://schemas.microsoft.com/office/drawing/2014/main" val="3846644774"/>
                    </a:ext>
                  </a:extLst>
                </a:gridCol>
                <a:gridCol w="1412554">
                  <a:extLst>
                    <a:ext uri="{9D8B030D-6E8A-4147-A177-3AD203B41FA5}">
                      <a16:colId xmlns:a16="http://schemas.microsoft.com/office/drawing/2014/main" val="3190567081"/>
                    </a:ext>
                  </a:extLst>
                </a:gridCol>
                <a:gridCol w="1412554">
                  <a:extLst>
                    <a:ext uri="{9D8B030D-6E8A-4147-A177-3AD203B41FA5}">
                      <a16:colId xmlns:a16="http://schemas.microsoft.com/office/drawing/2014/main" val="667690343"/>
                    </a:ext>
                  </a:extLst>
                </a:gridCol>
                <a:gridCol w="1412554">
                  <a:extLst>
                    <a:ext uri="{9D8B030D-6E8A-4147-A177-3AD203B41FA5}">
                      <a16:colId xmlns:a16="http://schemas.microsoft.com/office/drawing/2014/main" val="3803841792"/>
                    </a:ext>
                  </a:extLst>
                </a:gridCol>
                <a:gridCol w="1412554">
                  <a:extLst>
                    <a:ext uri="{9D8B030D-6E8A-4147-A177-3AD203B41FA5}">
                      <a16:colId xmlns:a16="http://schemas.microsoft.com/office/drawing/2014/main" val="3130538022"/>
                    </a:ext>
                  </a:extLst>
                </a:gridCol>
                <a:gridCol w="1412554">
                  <a:extLst>
                    <a:ext uri="{9D8B030D-6E8A-4147-A177-3AD203B41FA5}">
                      <a16:colId xmlns:a16="http://schemas.microsoft.com/office/drawing/2014/main" val="233664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길이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플레이어번호</a:t>
                      </a:r>
                      <a:endParaRPr lang="ko-KR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회의 시간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투표시간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399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560376-A8A3-4F2E-A5DA-9F5CB3313CE5}"/>
              </a:ext>
            </a:extLst>
          </p:cNvPr>
          <p:cNvSpPr/>
          <p:nvPr/>
        </p:nvSpPr>
        <p:spPr>
          <a:xfrm>
            <a:off x="1624596" y="2476694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88807-1C0A-4561-B621-F14E1EA31C0D}"/>
              </a:ext>
            </a:extLst>
          </p:cNvPr>
          <p:cNvSpPr txBox="1"/>
          <p:nvPr/>
        </p:nvSpPr>
        <p:spPr>
          <a:xfrm>
            <a:off x="1581150" y="2152650"/>
            <a:ext cx="9972675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상태의 종류</a:t>
            </a:r>
          </a:p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1 시작 메시지 - </a:t>
            </a:r>
            <a:r>
              <a:rPr lang="ko-KR" altLang="en-US" sz="1600" dirty="0" err="1">
                <a:solidFill>
                  <a:schemeClr val="bg1"/>
                </a:solidFill>
                <a:ea typeface="맑은 고딕"/>
              </a:rPr>
              <a:t>A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 : 게임 시작 시 서버에서 클라이언트로 보내는 데이터</a:t>
            </a:r>
          </a:p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2 채팅 메시지 - </a:t>
            </a:r>
            <a:r>
              <a:rPr lang="ko-KR" altLang="en-US" sz="1600" dirty="0" err="1">
                <a:solidFill>
                  <a:schemeClr val="bg1"/>
                </a:solidFill>
                <a:ea typeface="맑은 고딕"/>
              </a:rPr>
              <a:t>B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 : 클라이언트에서 서버로 보내면 같은 방 플레이어에게 전달</a:t>
            </a:r>
            <a:endParaRPr lang="ko-KR">
              <a:solidFill>
                <a:schemeClr val="bg1"/>
              </a:solidFill>
              <a:ea typeface="맑은 고딕"/>
            </a:endParaRPr>
          </a:p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3 낮 트리거 메시지 - C : 서버에서 클라이언트에게 낮임을 알려주고 밤에 죽은 사람 번호 전달</a:t>
            </a:r>
          </a:p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4 밤 트리거 메시지 - </a:t>
            </a:r>
            <a:r>
              <a:rPr lang="ko-KR" altLang="en-US" sz="1600" dirty="0" err="1">
                <a:solidFill>
                  <a:schemeClr val="bg1"/>
                </a:solidFill>
                <a:ea typeface="맑은 고딕"/>
              </a:rPr>
              <a:t>D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 : 서버에서 클라이언트에게 밤임을 알려주고 투표로 죽은 사람 번호 전달</a:t>
            </a:r>
          </a:p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5 투표 메시지- </a:t>
            </a:r>
            <a:r>
              <a:rPr lang="ko-KR" altLang="en-US" sz="1600" dirty="0" err="1">
                <a:solidFill>
                  <a:schemeClr val="bg1"/>
                </a:solidFill>
                <a:ea typeface="맑은 고딕"/>
              </a:rPr>
              <a:t>E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 : 클라이언트에서 서버로 투표한 사람 번호 전달</a:t>
            </a:r>
          </a:p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6 마피아 메시지 - </a:t>
            </a:r>
            <a:r>
              <a:rPr lang="ko-KR" altLang="en-US" sz="1600" dirty="0" err="1">
                <a:solidFill>
                  <a:schemeClr val="bg1"/>
                </a:solidFill>
                <a:ea typeface="맑은 고딕"/>
              </a:rPr>
              <a:t>F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 : 클라이언트에서 서버에게 마피아가 죽인 사람 번호 전달</a:t>
            </a:r>
          </a:p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7 게임 종료 메시지 -</a:t>
            </a:r>
            <a:r>
              <a:rPr lang="ko-KR" altLang="en-US" sz="1600" dirty="0" err="1">
                <a:solidFill>
                  <a:schemeClr val="bg1"/>
                </a:solidFill>
                <a:ea typeface="맑은 고딕"/>
              </a:rPr>
              <a:t>G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 : 서버에서 해당 방의 모든 클라이언트에게 게임 종료 &amp; 게임 결과 데이터 전달</a:t>
            </a:r>
          </a:p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8 연결 메시지 - </a:t>
            </a:r>
            <a:r>
              <a:rPr lang="ko-KR" altLang="en-US" sz="1600" dirty="0" err="1">
                <a:solidFill>
                  <a:schemeClr val="bg1"/>
                </a:solidFill>
                <a:ea typeface="맑은 고딕"/>
              </a:rPr>
              <a:t>H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 : 서버에서 해당 방의 모든 클라이언트에게 방에 접속한 플레이어 번호를 전달</a:t>
            </a:r>
          </a:p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9 연결 해제 메시지 - </a:t>
            </a:r>
            <a:r>
              <a:rPr lang="ko-KR" altLang="en-US" sz="1600" dirty="0" err="1">
                <a:solidFill>
                  <a:schemeClr val="bg1"/>
                </a:solidFill>
                <a:ea typeface="맑은 고딕"/>
              </a:rPr>
              <a:t>I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 : </a:t>
            </a:r>
            <a:r>
              <a:rPr lang="ko-KR" sz="1600" dirty="0">
                <a:solidFill>
                  <a:schemeClr val="bg1"/>
                </a:solidFill>
                <a:latin typeface="Malgun Gothic"/>
                <a:ea typeface="Malgun Gothic"/>
              </a:rPr>
              <a:t>서버에서 해당 방의 모든 클라이언트에게 </a:t>
            </a:r>
            <a:r>
              <a:rPr lang="ko-KR" altLang="en-US" sz="1600" dirty="0">
                <a:solidFill>
                  <a:schemeClr val="bg1"/>
                </a:solidFill>
                <a:latin typeface="Malgun Gothic"/>
                <a:ea typeface="Malgun Gothic"/>
              </a:rPr>
              <a:t>방에서 나간</a:t>
            </a:r>
            <a:r>
              <a:rPr lang="ko-KR" sz="1600" dirty="0">
                <a:solidFill>
                  <a:schemeClr val="bg1"/>
                </a:solidFill>
                <a:latin typeface="Malgun Gothic"/>
                <a:ea typeface="Malgun Gothic"/>
              </a:rPr>
              <a:t> 플레이어 번호를 전달</a:t>
            </a:r>
            <a:endParaRPr lang="ko-KR" sz="16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10 방 인원 메시지 - </a:t>
            </a:r>
            <a:r>
              <a:rPr lang="ko-KR" altLang="en-US" sz="1600" dirty="0" err="1">
                <a:solidFill>
                  <a:schemeClr val="bg1"/>
                </a:solidFill>
                <a:ea typeface="맑은 고딕"/>
              </a:rPr>
              <a:t>J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 : 서버에서 클라이언트에게 현재 방의 인원을 전달</a:t>
            </a:r>
          </a:p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11 방 선택 메시지 - K : 클라이언트에서 서버에게 입장 할 방 번호를 전달</a:t>
            </a:r>
          </a:p>
        </p:txBody>
      </p:sp>
    </p:spTree>
    <p:extLst>
      <p:ext uri="{BB962C8B-B14F-4D97-AF65-F5344CB8AC3E}">
        <p14:creationId xmlns:p14="http://schemas.microsoft.com/office/powerpoint/2010/main" val="286405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서버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4F04B-94FC-4C26-87DB-C92750A0D94E}"/>
              </a:ext>
            </a:extLst>
          </p:cNvPr>
          <p:cNvSpPr/>
          <p:nvPr/>
        </p:nvSpPr>
        <p:spPr>
          <a:xfrm>
            <a:off x="1634121" y="1609919"/>
            <a:ext cx="9723763" cy="44766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kern="0" dirty="0" err="1">
                <a:solidFill>
                  <a:srgbClr val="FFFFFF"/>
                </a:solidFill>
                <a:ea typeface="맑은 고딕"/>
              </a:rPr>
              <a:t>역할</a:t>
            </a:r>
            <a:r>
              <a:rPr lang="en-US" altLang="ko-KR" sz="1600" b="1" kern="0" dirty="0">
                <a:solidFill>
                  <a:srgbClr val="FFFFFF"/>
                </a:solidFill>
                <a:ea typeface="맑은 고딕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- 방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관리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및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게임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시작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&amp;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종료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결정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,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클라이언트로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부터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받은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데이터를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종류에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따라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처리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후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해당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되는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클라이언트에게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 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데이터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전송</a:t>
            </a:r>
            <a:endParaRPr lang="en-US" altLang="ko-KR" sz="1600" kern="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kern="0" dirty="0" err="1">
                <a:solidFill>
                  <a:srgbClr val="FFFFFF"/>
                </a:solidFill>
                <a:ea typeface="맑은 고딕"/>
              </a:rPr>
              <a:t>구성</a:t>
            </a:r>
            <a:endParaRPr lang="en-US" altLang="ko-KR" sz="1600" b="1" kern="0" dirty="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- </a:t>
            </a:r>
            <a:r>
              <a:rPr lang="en-US" altLang="ko-KR" sz="1600" kern="0" dirty="0" err="1">
                <a:solidFill>
                  <a:srgbClr val="FFFFFF"/>
                </a:solidFill>
                <a:ea typeface="맑은 고딕"/>
              </a:rPr>
              <a:t>main함수</a:t>
            </a:r>
            <a:r>
              <a:rPr lang="en-US" altLang="ko-KR" sz="1600" kern="0" dirty="0">
                <a:solidFill>
                  <a:srgbClr val="FFFFFF"/>
                </a:solidFill>
                <a:ea typeface="맑은 고딕"/>
              </a:rPr>
              <a:t> : 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클라이언트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접속이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있을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경우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현재</a:t>
            </a:r>
            <a:r>
              <a:rPr lang="en-US" altLang="ko-KR" sz="1600" kern="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인원에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대한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정보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메시지를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클라이언트에게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전송</a:t>
            </a:r>
            <a:endParaRPr lang="en-US" sz="1600" kern="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defRPr/>
            </a:pPr>
            <a:endParaRPr lang="en-US" sz="1600" kern="0" dirty="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맑은 고딕"/>
              </a:rPr>
              <a:t>- 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gameManageThread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: 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방에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일정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인원이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차면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게임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진행에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필요한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변수들을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초기화, 마피아를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랜덤하게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설정, 게임시작을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알리는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메시지를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각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플레이어들에게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전송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pPr>
              <a:lnSpc>
                <a:spcPct val="150000"/>
              </a:lnSpc>
              <a:defRPr/>
            </a:pPr>
            <a:endParaRPr lang="en-US" sz="1600" kern="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- </a:t>
            </a:r>
            <a:r>
              <a:rPr lang="en-US" sz="1600" kern="0" dirty="0" err="1">
                <a:solidFill>
                  <a:schemeClr val="bg1"/>
                </a:solidFill>
                <a:ea typeface="+mn-lt"/>
                <a:cs typeface="+mn-lt"/>
              </a:rPr>
              <a:t>mainThread</a:t>
            </a:r>
            <a:r>
              <a:rPr lang="en-US" sz="1600" kern="0" dirty="0">
                <a:solidFill>
                  <a:schemeClr val="bg1"/>
                </a:solidFill>
                <a:ea typeface="+mn-lt"/>
                <a:cs typeface="+mn-lt"/>
              </a:rPr>
              <a:t> : </a:t>
            </a:r>
            <a:r>
              <a:rPr lang="ko-KR" altLang="en-US" sz="1600" kern="0" dirty="0">
                <a:solidFill>
                  <a:schemeClr val="bg1"/>
                </a:solidFill>
                <a:ea typeface="+mn-lt"/>
                <a:cs typeface="+mn-lt"/>
              </a:rPr>
              <a:t>클라이언트로부터 </a:t>
            </a:r>
            <a:r>
              <a:rPr lang="en-US" altLang="ko-KR" sz="1600" kern="0" dirty="0" err="1">
                <a:solidFill>
                  <a:schemeClr val="bg1"/>
                </a:solidFill>
                <a:ea typeface="+mn-lt"/>
                <a:cs typeface="+mn-lt"/>
              </a:rPr>
              <a:t>받은</a:t>
            </a:r>
            <a:r>
              <a:rPr lang="en-US" altLang="ko-KR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+mn-lt"/>
                <a:cs typeface="+mn-lt"/>
              </a:rPr>
              <a:t>데이터들을</a:t>
            </a:r>
            <a:r>
              <a:rPr lang="en-US" altLang="ko-KR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+mn-lt"/>
                <a:cs typeface="+mn-lt"/>
              </a:rPr>
              <a:t>상태에</a:t>
            </a:r>
            <a:r>
              <a:rPr lang="en-US" altLang="ko-KR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+mn-lt"/>
                <a:cs typeface="+mn-lt"/>
              </a:rPr>
              <a:t>따라</a:t>
            </a:r>
            <a:r>
              <a:rPr lang="en-US" altLang="ko-KR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+mn-lt"/>
                <a:cs typeface="+mn-lt"/>
              </a:rPr>
              <a:t>처리</a:t>
            </a:r>
            <a:r>
              <a:rPr lang="en-US" altLang="ko-KR" sz="1600" kern="0" dirty="0">
                <a:solidFill>
                  <a:schemeClr val="bg1"/>
                </a:solidFill>
                <a:ea typeface="+mn-lt"/>
                <a:cs typeface="+mn-lt"/>
              </a:rPr>
              <a:t> 후 </a:t>
            </a:r>
            <a:r>
              <a:rPr lang="en-US" altLang="ko-KR" sz="1600" kern="0" dirty="0" err="1">
                <a:solidFill>
                  <a:schemeClr val="bg1"/>
                </a:solidFill>
                <a:ea typeface="+mn-lt"/>
                <a:cs typeface="+mn-lt"/>
              </a:rPr>
              <a:t>다시</a:t>
            </a:r>
            <a:r>
              <a:rPr lang="en-US" altLang="ko-KR" sz="1600" kern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+mn-lt"/>
                <a:cs typeface="+mn-lt"/>
              </a:rPr>
              <a:t>전송</a:t>
            </a:r>
            <a:r>
              <a:rPr lang="en-US" altLang="ko-KR" sz="1600" kern="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US" altLang="ko-KR" sz="1600" kern="0" dirty="0" err="1">
                <a:solidFill>
                  <a:schemeClr val="bg1"/>
                </a:solidFill>
                <a:ea typeface="맑은 고딕"/>
              </a:rPr>
              <a:t>투표를</a:t>
            </a:r>
            <a:r>
              <a:rPr lang="en-US" altLang="ko-KR" sz="1600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맑은 고딕"/>
              </a:rPr>
              <a:t>하거나</a:t>
            </a:r>
            <a:r>
              <a:rPr lang="en-US" altLang="ko-KR" sz="1600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맑은 고딕"/>
              </a:rPr>
              <a:t>마피아가</a:t>
            </a:r>
            <a:r>
              <a:rPr lang="en-US" altLang="ko-KR" sz="1600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맑은 고딕"/>
              </a:rPr>
              <a:t>능력을</a:t>
            </a:r>
            <a:r>
              <a:rPr lang="en-US" altLang="ko-KR" sz="1600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맑은 고딕"/>
              </a:rPr>
              <a:t>사용해</a:t>
            </a:r>
            <a:r>
              <a:rPr lang="en-US" altLang="ko-KR" sz="1600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맑은 고딕"/>
              </a:rPr>
              <a:t>게임</a:t>
            </a:r>
            <a:r>
              <a:rPr lang="en-US" altLang="ko-KR" sz="1600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맑은 고딕"/>
              </a:rPr>
              <a:t>인원이</a:t>
            </a:r>
            <a:r>
              <a:rPr lang="en-US" altLang="ko-KR" sz="1600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맑은 고딕"/>
              </a:rPr>
              <a:t>변동되면</a:t>
            </a:r>
            <a:r>
              <a:rPr lang="en-US" altLang="ko-KR" sz="1600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맑은 고딕"/>
              </a:rPr>
              <a:t>게임</a:t>
            </a:r>
            <a:r>
              <a:rPr lang="en-US" altLang="ko-KR" sz="1600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맑은 고딕"/>
              </a:rPr>
              <a:t>종료</a:t>
            </a:r>
            <a:r>
              <a:rPr lang="en-US" altLang="ko-KR" sz="1600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맑은 고딕"/>
              </a:rPr>
              <a:t>조건에</a:t>
            </a:r>
            <a:r>
              <a:rPr lang="en-US" altLang="ko-KR" sz="1600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맑은 고딕"/>
              </a:rPr>
              <a:t>따라</a:t>
            </a:r>
            <a:r>
              <a:rPr lang="en-US" altLang="ko-KR" sz="1600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맑은 고딕"/>
              </a:rPr>
              <a:t>종료</a:t>
            </a:r>
            <a:r>
              <a:rPr lang="en-US" altLang="ko-KR" sz="1600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맑은 고딕"/>
              </a:rPr>
              <a:t>또는</a:t>
            </a:r>
            <a:r>
              <a:rPr lang="en-US" altLang="ko-KR" sz="1600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맑은 고딕"/>
              </a:rPr>
              <a:t>계속</a:t>
            </a:r>
            <a:r>
              <a:rPr lang="en-US" altLang="ko-KR" sz="1600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600" kern="0" dirty="0" err="1">
                <a:solidFill>
                  <a:schemeClr val="bg1"/>
                </a:solidFill>
                <a:ea typeface="맑은 고딕"/>
              </a:rPr>
              <a:t>진행</a:t>
            </a:r>
            <a:endParaRPr lang="en-US" altLang="ko-KR" sz="1600" kern="0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9979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서버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36703C0-3093-49A0-94F4-09B4E139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05" y="1374969"/>
            <a:ext cx="7010400" cy="5259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141B5-3CF0-45E2-8879-E3F0879F6C66}"/>
              </a:ext>
            </a:extLst>
          </p:cNvPr>
          <p:cNvSpPr txBox="1"/>
          <p:nvPr/>
        </p:nvSpPr>
        <p:spPr>
          <a:xfrm>
            <a:off x="1674668" y="952500"/>
            <a:ext cx="16097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latin typeface="Malgun Gothic"/>
                <a:ea typeface="+mn-lt"/>
              </a:rPr>
              <a:t>main</a:t>
            </a:r>
            <a:r>
              <a:rPr lang="ko-KR" altLang="en-US" sz="2000" dirty="0">
                <a:solidFill>
                  <a:srgbClr val="FFFFFF"/>
                </a:solidFill>
                <a:latin typeface="Malgun Gothic"/>
                <a:ea typeface="+mn-lt"/>
              </a:rPr>
              <a:t>함수</a:t>
            </a:r>
            <a:endParaRPr lang="en-US" altLang="ko-KR" sz="2000" dirty="0">
              <a:ea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672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서버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1395652-21CF-4D5B-96CD-2D0F3753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48" y="1565413"/>
            <a:ext cx="7038975" cy="3246594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76396AF-0A3B-42A5-A93B-07EE5C039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97" y="1965301"/>
            <a:ext cx="6534150" cy="4589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5F949A-89AE-45FE-BB41-75DCE6481AE8}"/>
              </a:ext>
            </a:extLst>
          </p:cNvPr>
          <p:cNvSpPr txBox="1"/>
          <p:nvPr/>
        </p:nvSpPr>
        <p:spPr>
          <a:xfrm>
            <a:off x="1472045" y="1077191"/>
            <a:ext cx="27717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000" dirty="0" err="1">
                <a:solidFill>
                  <a:schemeClr val="bg1"/>
                </a:solidFill>
                <a:latin typeface="Malgun Gothic"/>
                <a:ea typeface="+mn-lt"/>
              </a:rPr>
              <a:t>gameManageThread</a:t>
            </a:r>
            <a:endParaRPr lang="ko-KR" sz="2000">
              <a:ea typeface="맑은 고딕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B30414-2948-4436-A635-DB21C11820F4}"/>
              </a:ext>
            </a:extLst>
          </p:cNvPr>
          <p:cNvCxnSpPr/>
          <p:nvPr/>
        </p:nvCxnSpPr>
        <p:spPr>
          <a:xfrm flipH="1">
            <a:off x="7804437" y="2058265"/>
            <a:ext cx="1120486" cy="51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1D9F9D-7D91-47D7-8315-4D9F0BE10209}"/>
              </a:ext>
            </a:extLst>
          </p:cNvPr>
          <p:cNvSpPr txBox="1"/>
          <p:nvPr/>
        </p:nvSpPr>
        <p:spPr>
          <a:xfrm>
            <a:off x="8932718" y="196215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2번 방도 동일</a:t>
            </a:r>
            <a:endParaRPr lang="ko-KR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EF37EB-8C9A-4B14-AFC1-BFC067C12625}"/>
              </a:ext>
            </a:extLst>
          </p:cNvPr>
          <p:cNvCxnSpPr>
            <a:cxnSpLocks/>
          </p:cNvCxnSpPr>
          <p:nvPr/>
        </p:nvCxnSpPr>
        <p:spPr>
          <a:xfrm flipH="1">
            <a:off x="7406118" y="3287855"/>
            <a:ext cx="1120486" cy="51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F384E9-DA27-48CB-A762-FBEB18B48376}"/>
              </a:ext>
            </a:extLst>
          </p:cNvPr>
          <p:cNvSpPr txBox="1"/>
          <p:nvPr/>
        </p:nvSpPr>
        <p:spPr>
          <a:xfrm>
            <a:off x="8534399" y="319174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역할에 맞는 정보를 전송</a:t>
            </a:r>
          </a:p>
        </p:txBody>
      </p:sp>
    </p:spTree>
    <p:extLst>
      <p:ext uri="{BB962C8B-B14F-4D97-AF65-F5344CB8AC3E}">
        <p14:creationId xmlns:p14="http://schemas.microsoft.com/office/powerpoint/2010/main" val="406867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3E1D6D1-7365-4EBB-9C9A-87596553A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28" y="1367711"/>
            <a:ext cx="4839375" cy="5210902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서버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85141B5-3CF0-45E2-8879-E3F0879F6C66}"/>
              </a:ext>
            </a:extLst>
          </p:cNvPr>
          <p:cNvSpPr txBox="1"/>
          <p:nvPr/>
        </p:nvSpPr>
        <p:spPr>
          <a:xfrm>
            <a:off x="1639166" y="995795"/>
            <a:ext cx="16097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mainThread</a:t>
            </a:r>
            <a:endParaRPr lang="ko-KR" altLang="en-US" sz="2000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2D19B45-8A9C-4F5A-964E-061A381A9889}"/>
              </a:ext>
            </a:extLst>
          </p:cNvPr>
          <p:cNvCxnSpPr/>
          <p:nvPr/>
        </p:nvCxnSpPr>
        <p:spPr>
          <a:xfrm flipH="1">
            <a:off x="4687164" y="2240106"/>
            <a:ext cx="1120486" cy="51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C1F848-3319-46A5-BC59-45FB14E055A7}"/>
              </a:ext>
            </a:extLst>
          </p:cNvPr>
          <p:cNvSpPr txBox="1"/>
          <p:nvPr/>
        </p:nvSpPr>
        <p:spPr>
          <a:xfrm>
            <a:off x="5815445" y="214399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현재 남은 게임 인원을 임계영역으로 관리</a:t>
            </a:r>
          </a:p>
        </p:txBody>
      </p:sp>
    </p:spTree>
    <p:extLst>
      <p:ext uri="{BB962C8B-B14F-4D97-AF65-F5344CB8AC3E}">
        <p14:creationId xmlns:p14="http://schemas.microsoft.com/office/powerpoint/2010/main" val="260635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672222" y="343095"/>
            <a:ext cx="4513588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서버</a:t>
            </a:r>
            <a:r>
              <a:rPr lang="en-US" altLang="ko-KR" sz="2800" b="1" i="1" kern="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rgbClr val="FFFFFF"/>
                </a:solidFill>
                <a:ea typeface="맑은 고딕"/>
              </a:rPr>
              <a:t>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2F7FA-3BAB-437E-B91E-A357FD0F85AC}"/>
              </a:ext>
            </a:extLst>
          </p:cNvPr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3EF621-672F-49F1-8A7E-84A53CF8B41C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ea typeface="맑은 고딕"/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9E6317F-D8BD-4A68-890D-3A0D6AE295EE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85141B5-3CF0-45E2-8879-E3F0879F6C66}"/>
              </a:ext>
            </a:extLst>
          </p:cNvPr>
          <p:cNvSpPr txBox="1"/>
          <p:nvPr/>
        </p:nvSpPr>
        <p:spPr>
          <a:xfrm>
            <a:off x="1638300" y="881495"/>
            <a:ext cx="16097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mainThread</a:t>
            </a:r>
            <a:endParaRPr lang="ko-KR" altLang="en-US" sz="2000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D07BF62-4043-4B90-BDAC-9C4BCD389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81731"/>
            <a:ext cx="5019675" cy="1107124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4D00E23-2B66-4DAC-9A52-F441872C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394119"/>
            <a:ext cx="5753100" cy="4283026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CB7ED5E-930D-400E-A4EE-29359C95F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841" y="2821086"/>
            <a:ext cx="5610225" cy="3866378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1595833-9DCF-4D63-8115-A3202A47E13F}"/>
              </a:ext>
            </a:extLst>
          </p:cNvPr>
          <p:cNvCxnSpPr/>
          <p:nvPr/>
        </p:nvCxnSpPr>
        <p:spPr>
          <a:xfrm flipH="1">
            <a:off x="5267324" y="1530060"/>
            <a:ext cx="1120486" cy="51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572EBD-6878-4505-9235-36C4739E9BF3}"/>
              </a:ext>
            </a:extLst>
          </p:cNvPr>
          <p:cNvSpPr txBox="1"/>
          <p:nvPr/>
        </p:nvSpPr>
        <p:spPr>
          <a:xfrm>
            <a:off x="6395605" y="1433945"/>
            <a:ext cx="12884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일반 채팅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93E7CB8-08D8-4128-B237-EDF72919BEFD}"/>
              </a:ext>
            </a:extLst>
          </p:cNvPr>
          <p:cNvCxnSpPr/>
          <p:nvPr/>
        </p:nvCxnSpPr>
        <p:spPr>
          <a:xfrm flipH="1">
            <a:off x="5509778" y="1945697"/>
            <a:ext cx="2211530" cy="5420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FB2A6D-727D-484A-ADE1-6DEFD3ED73C6}"/>
              </a:ext>
            </a:extLst>
          </p:cNvPr>
          <p:cNvSpPr txBox="1"/>
          <p:nvPr/>
        </p:nvSpPr>
        <p:spPr>
          <a:xfrm>
            <a:off x="7677149" y="1650423"/>
            <a:ext cx="3409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낮 동안 이뤄진 투표 결과 처리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867490-3399-4169-9A31-59E79E05D01C}"/>
              </a:ext>
            </a:extLst>
          </p:cNvPr>
          <p:cNvCxnSpPr>
            <a:cxnSpLocks/>
          </p:cNvCxnSpPr>
          <p:nvPr/>
        </p:nvCxnSpPr>
        <p:spPr>
          <a:xfrm>
            <a:off x="8188899" y="2014970"/>
            <a:ext cx="827810" cy="7758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56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850</Words>
  <Application>Microsoft Office PowerPoint</Application>
  <PresentationFormat>와이드스크린</PresentationFormat>
  <Paragraphs>204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맑은 고딕</vt:lpstr>
      <vt:lpstr>Arial</vt:lpstr>
      <vt:lpstr>Comic Sans MS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마호</cp:lastModifiedBy>
  <cp:revision>1205</cp:revision>
  <dcterms:created xsi:type="dcterms:W3CDTF">2021-06-09T11:47:40Z</dcterms:created>
  <dcterms:modified xsi:type="dcterms:W3CDTF">2021-06-10T11:32:40Z</dcterms:modified>
</cp:coreProperties>
</file>