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media/image15.jpg" ContentType="image/png"/>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88" d="100"/>
          <a:sy n="88" d="100"/>
        </p:scale>
        <p:origin x="494" y="6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cstate="screen">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6"/>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6" name="think-cell Slide" r:id="rId17" imgW="360" imgH="360" progId="TCLayout.ActiveDocument.1">
                  <p:embed/>
                </p:oleObj>
              </mc:Choice>
              <mc:Fallback>
                <p:oleObj name="think-cell Slide" r:id="rId17"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slideLayout" Target="../slideLayouts/slideLayout2.xml"/><Relationship Id="rId7" Type="http://schemas.openxmlformats.org/officeDocument/2006/relationships/image" Target="../media/image25.svg"/><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21.png"/><Relationship Id="rId5" Type="http://schemas.openxmlformats.org/officeDocument/2006/relationships/image" Target="../media/image14.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slideLayout" Target="../slideLayouts/slideLayout2.xml"/><Relationship Id="rId7" Type="http://schemas.openxmlformats.org/officeDocument/2006/relationships/image" Target="../media/image25.png"/><Relationship Id="rId2" Type="http://schemas.openxmlformats.org/officeDocument/2006/relationships/tags" Target="../tags/tag10.xml"/><Relationship Id="rId1" Type="http://schemas.openxmlformats.org/officeDocument/2006/relationships/vmlDrawing" Target="../drawings/vmlDrawing9.vml"/><Relationship Id="rId6" Type="http://schemas.openxmlformats.org/officeDocument/2006/relationships/hyperlink" Target="https://github.com/AreebAhmadSiddiqui/SHELL-CASE-STUDY" TargetMode="External"/><Relationship Id="rId5" Type="http://schemas.openxmlformats.org/officeDocument/2006/relationships/image" Target="../media/image14.emf"/><Relationship Id="rId4" Type="http://schemas.openxmlformats.org/officeDocument/2006/relationships/oleObject" Target="../embeddings/oleObject9.bin"/><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slideLayout" Target="../slideLayouts/slideLayout2.xml"/><Relationship Id="rId7" Type="http://schemas.openxmlformats.org/officeDocument/2006/relationships/image" Target="../media/image25.png"/><Relationship Id="rId2" Type="http://schemas.openxmlformats.org/officeDocument/2006/relationships/tags" Target="../tags/tag11.xml"/><Relationship Id="rId1" Type="http://schemas.openxmlformats.org/officeDocument/2006/relationships/vmlDrawing" Target="../drawings/vmlDrawing10.vml"/><Relationship Id="rId6" Type="http://schemas.openxmlformats.org/officeDocument/2006/relationships/hyperlink" Target="https://github.com/AreebAhmadSiddiqui/SHELL-CASE-STUDY" TargetMode="External"/><Relationship Id="rId5" Type="http://schemas.openxmlformats.org/officeDocument/2006/relationships/image" Target="../media/image14.emf"/><Relationship Id="rId4" Type="http://schemas.openxmlformats.org/officeDocument/2006/relationships/oleObject" Target="../embeddings/oleObject10.bin"/><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slideLayout" Target="../slideLayouts/slideLayout2.xml"/><Relationship Id="rId7" Type="http://schemas.openxmlformats.org/officeDocument/2006/relationships/image" Target="../media/image25.png"/><Relationship Id="rId2" Type="http://schemas.openxmlformats.org/officeDocument/2006/relationships/tags" Target="../tags/tag12.xml"/><Relationship Id="rId1" Type="http://schemas.openxmlformats.org/officeDocument/2006/relationships/vmlDrawing" Target="../drawings/vmlDrawing11.vml"/><Relationship Id="rId6" Type="http://schemas.openxmlformats.org/officeDocument/2006/relationships/hyperlink" Target="https://github.com/AreebAhmadSiddiqui/SHELL-CASE-STUDY" TargetMode="External"/><Relationship Id="rId5" Type="http://schemas.openxmlformats.org/officeDocument/2006/relationships/image" Target="../media/image14.emf"/><Relationship Id="rId4" Type="http://schemas.openxmlformats.org/officeDocument/2006/relationships/oleObject" Target="../embeddings/oleObject11.bin"/><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9.svg"/><Relationship Id="rId2" Type="http://schemas.openxmlformats.org/officeDocument/2006/relationships/tags" Target="../tags/tag13.xml"/><Relationship Id="rId1" Type="http://schemas.openxmlformats.org/officeDocument/2006/relationships/vmlDrawing" Target="../drawings/vmlDrawing12.vml"/><Relationship Id="rId6" Type="http://schemas.openxmlformats.org/officeDocument/2006/relationships/image" Target="../media/image29.png"/><Relationship Id="rId5" Type="http://schemas.openxmlformats.org/officeDocument/2006/relationships/image" Target="../media/image14.emf"/><Relationship Id="rId4" Type="http://schemas.openxmlformats.org/officeDocument/2006/relationships/oleObject" Target="../embeddings/oleObject12.bin"/></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slideLayout" Target="../slideLayouts/slideLayout2.xml"/><Relationship Id="rId7" Type="http://schemas.openxmlformats.org/officeDocument/2006/relationships/image" Target="../media/image31.svg"/><Relationship Id="rId2" Type="http://schemas.openxmlformats.org/officeDocument/2006/relationships/tags" Target="../tags/tag14.xml"/><Relationship Id="rId1" Type="http://schemas.openxmlformats.org/officeDocument/2006/relationships/vmlDrawing" Target="../drawings/vmlDrawing13.vml"/><Relationship Id="rId6" Type="http://schemas.openxmlformats.org/officeDocument/2006/relationships/image" Target="../media/image30.png"/><Relationship Id="rId5" Type="http://schemas.openxmlformats.org/officeDocument/2006/relationships/image" Target="../media/image14.e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3.svg"/><Relationship Id="rId2" Type="http://schemas.openxmlformats.org/officeDocument/2006/relationships/tags" Target="../tags/tag15.xml"/><Relationship Id="rId1" Type="http://schemas.openxmlformats.org/officeDocument/2006/relationships/vmlDrawing" Target="../drawings/vmlDrawing14.vml"/><Relationship Id="rId6" Type="http://schemas.openxmlformats.org/officeDocument/2006/relationships/image" Target="../media/image32.png"/><Relationship Id="rId5" Type="http://schemas.openxmlformats.org/officeDocument/2006/relationships/image" Target="../media/image14.emf"/><Relationship Id="rId4" Type="http://schemas.openxmlformats.org/officeDocument/2006/relationships/oleObject" Target="../embeddings/oleObject14.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5.jpg"/><Relationship Id="rId5" Type="http://schemas.openxmlformats.org/officeDocument/2006/relationships/image" Target="../media/image14.e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slideLayout" Target="../slideLayouts/slideLayout2.xml"/><Relationship Id="rId7" Type="http://schemas.openxmlformats.org/officeDocument/2006/relationships/image" Target="../media/image23.svg"/><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4.emf"/><Relationship Id="rId4" Type="http://schemas.openxmlformats.org/officeDocument/2006/relationships/oleObject" Target="../embeddings/oleObject3.bin"/><Relationship Id="rId9" Type="http://schemas.openxmlformats.org/officeDocument/2006/relationships/image" Target="../media/image18.jpeg"/></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slideLayout" Target="../slideLayouts/slideLayout2.xml"/><Relationship Id="rId7" Type="http://schemas.openxmlformats.org/officeDocument/2006/relationships/image" Target="../media/image23.svg"/><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6.png"/><Relationship Id="rId5" Type="http://schemas.openxmlformats.org/officeDocument/2006/relationships/image" Target="../media/image14.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slideLayout" Target="../slideLayouts/slideLayout2.xml"/><Relationship Id="rId7" Type="http://schemas.openxmlformats.org/officeDocument/2006/relationships/image" Target="../media/image23.sv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6.png"/><Relationship Id="rId5" Type="http://schemas.openxmlformats.org/officeDocument/2006/relationships/image" Target="../media/image14.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image" Target="../media/image25.sv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1.png"/><Relationship Id="rId5" Type="http://schemas.openxmlformats.org/officeDocument/2006/relationships/image" Target="../media/image14.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slideLayout" Target="../slideLayouts/slideLayout2.xml"/><Relationship Id="rId7" Type="http://schemas.openxmlformats.org/officeDocument/2006/relationships/image" Target="../media/image25.svg"/><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21.png"/><Relationship Id="rId5" Type="http://schemas.openxmlformats.org/officeDocument/2006/relationships/image" Target="../media/image14.e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Areeb Ahmad Siddiqui</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:6-Sep-2024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0"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a:p>
            <a:pPr marL="0" indent="0">
              <a:buNone/>
            </a:pPr>
            <a:endParaRPr lang="en-US" dirty="0" smtClean="0"/>
          </a:p>
          <a:p>
            <a:pPr marL="0" indent="0">
              <a:buNone/>
            </a:pPr>
            <a:r>
              <a:rPr lang="en-US" dirty="0" smtClean="0"/>
              <a:t>Shell </a:t>
            </a:r>
            <a:r>
              <a:rPr lang="en-US" dirty="0"/>
              <a:t>uses Azure DevOps to manage large-scale projects, ensuring a streamlined workflow from code development to deployment. </a:t>
            </a:r>
            <a:r>
              <a:rPr lang="en-US" dirty="0"/>
              <a:t>It helps Shell automate testing and deployment, ensuring continuous delivery and integration of new features or updates without affecting core operations.</a:t>
            </a:r>
            <a:endParaRPr lang="en-US" dirty="0"/>
          </a:p>
          <a:p>
            <a:pPr marL="0" indent="0">
              <a:buNone/>
            </a:pPr>
            <a:r>
              <a:rPr lang="en-US" dirty="0"/>
              <a:t>Azure DevOps brings automation and efficiency, allowing Shell to reduce manual interventions and accelerate delivery timelines. This reduces the time-to-market for innovations in energy technologies and enables quick patches for systems critical to safety, regulatory compliance, and energy distribution.</a:t>
            </a:r>
            <a:endParaRPr lang="en-US"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946359" y="120879"/>
            <a:ext cx="1180641" cy="1180641"/>
          </a:xfrm>
          <a:prstGeom prst="rect">
            <a:avLst/>
          </a:prstGeom>
        </p:spPr>
      </p:pic>
      <p:pic>
        <p:nvPicPr>
          <p:cNvPr id="6" name="Picture 5"/>
          <p:cNvPicPr>
            <a:picLocks noChangeAspect="1"/>
          </p:cNvPicPr>
          <p:nvPr/>
        </p:nvPicPr>
        <p:blipFill>
          <a:blip r:embed="rId8"/>
          <a:stretch>
            <a:fillRect/>
          </a:stretch>
        </p:blipFill>
        <p:spPr>
          <a:xfrm>
            <a:off x="6409680" y="1970595"/>
            <a:ext cx="5341825" cy="3616698"/>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6"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Challenges I faced:</a:t>
            </a:r>
          </a:p>
          <a:p>
            <a:r>
              <a:rPr lang="en-US" sz="1400" dirty="0"/>
              <a:t>Initially, understanding the difference between Definition of Ready (</a:t>
            </a:r>
            <a:r>
              <a:rPr lang="en-US" sz="1400" dirty="0" err="1"/>
              <a:t>DoR</a:t>
            </a:r>
            <a:r>
              <a:rPr lang="en-US" sz="1400" dirty="0"/>
              <a:t>) and Definition of Done (DoD) was challenging, as both require a deep understanding of project requirements</a:t>
            </a:r>
            <a:r>
              <a:rPr lang="en-US" sz="1400" dirty="0" smtClean="0"/>
              <a:t>.</a:t>
            </a:r>
          </a:p>
          <a:p>
            <a:pPr marL="0" indent="0">
              <a:buNone/>
            </a:pPr>
            <a:r>
              <a:rPr lang="en-US" sz="1400" b="1" dirty="0" smtClean="0"/>
              <a:t>Plan </a:t>
            </a:r>
            <a:r>
              <a:rPr lang="en-US" sz="1400" b="1" dirty="0"/>
              <a:t>to Overcome:</a:t>
            </a:r>
          </a:p>
          <a:p>
            <a:r>
              <a:rPr lang="en-US" sz="1400" dirty="0"/>
              <a:t>To better distinguish between </a:t>
            </a:r>
            <a:r>
              <a:rPr lang="en-US" sz="1400" dirty="0" err="1"/>
              <a:t>DoR</a:t>
            </a:r>
            <a:r>
              <a:rPr lang="en-US" sz="1400" dirty="0"/>
              <a:t> and DoD, I plan to </a:t>
            </a:r>
            <a:r>
              <a:rPr lang="en-US" sz="1400" dirty="0" err="1" smtClean="0"/>
              <a:t>roleplay</a:t>
            </a:r>
            <a:r>
              <a:rPr lang="en-US" sz="1400" dirty="0" smtClean="0"/>
              <a:t> the work as a product </a:t>
            </a:r>
            <a:r>
              <a:rPr lang="en-US" sz="1400" dirty="0"/>
              <a:t>owners and technical teams to understand the criteria required at each stage.</a:t>
            </a:r>
          </a:p>
          <a:p>
            <a:r>
              <a:rPr lang="en-US" sz="1400" dirty="0"/>
              <a:t>I will practice creating user stories through real-world case studies and seek feedback from senior colleagues to improve my acceptance criteria writing skills.</a:t>
            </a:r>
          </a:p>
          <a:p>
            <a:r>
              <a:rPr lang="en-US" sz="1400" dirty="0"/>
              <a:t>I plan to engage in regular retrospectives to review past user stories and identify areas of improvement</a:t>
            </a:r>
            <a:r>
              <a:rPr lang="en-US" sz="1400" dirty="0" smtClean="0"/>
              <a:t>.</a:t>
            </a:r>
          </a:p>
          <a:p>
            <a:r>
              <a:rPr lang="en-US" sz="1400" dirty="0">
                <a:hlinkClick r:id="rId6"/>
              </a:rPr>
              <a:t>https://github.com/AreebAhmadSiddiqui/SHELL-CASE-STUDY</a:t>
            </a:r>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963741" y="168741"/>
            <a:ext cx="1125557" cy="1125557"/>
          </a:xfrm>
          <a:prstGeom prst="rect">
            <a:avLst/>
          </a:prstGeom>
        </p:spPr>
      </p:pic>
      <p:pic>
        <p:nvPicPr>
          <p:cNvPr id="5" name="Picture 4"/>
          <p:cNvPicPr>
            <a:picLocks noChangeAspect="1"/>
          </p:cNvPicPr>
          <p:nvPr/>
        </p:nvPicPr>
        <p:blipFill>
          <a:blip r:embed="rId9"/>
          <a:stretch>
            <a:fillRect/>
          </a:stretch>
        </p:blipFill>
        <p:spPr>
          <a:xfrm>
            <a:off x="6632769" y="2395728"/>
            <a:ext cx="4886765" cy="3006769"/>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9"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9702"/>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t>Challenges I faced:</a:t>
            </a:r>
          </a:p>
          <a:p>
            <a:r>
              <a:rPr lang="en-US" sz="1400" dirty="0"/>
              <a:t>Understanding how to prioritize testing efforts was difficult, especially when balancing functional and non-functional tests in limited timeframes. It was challenging to decide whether to focus more on ensuring core functionality or optimizing performance, usability, and security</a:t>
            </a:r>
            <a:r>
              <a:rPr lang="en-US" sz="1400" dirty="0" smtClean="0"/>
              <a:t>.</a:t>
            </a:r>
          </a:p>
          <a:p>
            <a:pPr marL="0" indent="0">
              <a:buNone/>
            </a:pPr>
            <a:r>
              <a:rPr lang="en-US" sz="1400" b="1" dirty="0" smtClean="0"/>
              <a:t>Plan </a:t>
            </a:r>
            <a:r>
              <a:rPr lang="en-US" sz="1400" b="1" dirty="0"/>
              <a:t>to Overcome</a:t>
            </a:r>
            <a:r>
              <a:rPr lang="en-US" sz="1400" b="1" dirty="0" smtClean="0"/>
              <a:t>:</a:t>
            </a:r>
          </a:p>
          <a:p>
            <a:r>
              <a:rPr lang="en-US" sz="1400" dirty="0"/>
              <a:t>To better manage testing priorities, I plan to adopt risk-based testing approaches, where I assess the impact and likelihood of failure for each feature</a:t>
            </a:r>
            <a:r>
              <a:rPr lang="en-US" sz="1400" dirty="0" smtClean="0"/>
              <a:t>.</a:t>
            </a:r>
          </a:p>
          <a:p>
            <a:r>
              <a:rPr lang="en-US" sz="1400" dirty="0" smtClean="0"/>
              <a:t>I </a:t>
            </a:r>
            <a:r>
              <a:rPr lang="en-US" sz="1400" dirty="0"/>
              <a:t>will collaborate more closely with stakeholders to understand which non-functional requirements are most critical to the project’s success</a:t>
            </a:r>
            <a:r>
              <a:rPr lang="en-US" sz="1400" dirty="0" smtClean="0"/>
              <a:t>.</a:t>
            </a:r>
          </a:p>
          <a:p>
            <a:r>
              <a:rPr lang="en-US" sz="1400" dirty="0" smtClean="0"/>
              <a:t>I </a:t>
            </a:r>
            <a:r>
              <a:rPr lang="en-US" sz="1400" dirty="0"/>
              <a:t>also intend to improve my time management skills and explore tools that automate testing processes, allowing me to cover more ground efficiently within limited timeframes</a:t>
            </a:r>
            <a:r>
              <a:rPr lang="en-US" sz="1400" dirty="0" smtClean="0"/>
              <a:t>.</a:t>
            </a:r>
          </a:p>
          <a:p>
            <a:r>
              <a:rPr lang="en-US" sz="1400" dirty="0">
                <a:hlinkClick r:id="rId6"/>
              </a:rPr>
              <a:t>https://github.com/AreebAhmadSiddiqui/SHELL-CASE-STUDY</a:t>
            </a:r>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963741" y="168741"/>
            <a:ext cx="1125557" cy="1125557"/>
          </a:xfrm>
          <a:prstGeom prst="rect">
            <a:avLst/>
          </a:prstGeom>
        </p:spPr>
      </p:pic>
      <p:pic>
        <p:nvPicPr>
          <p:cNvPr id="9" name="Picture 8"/>
          <p:cNvPicPr>
            <a:picLocks noChangeAspect="1"/>
          </p:cNvPicPr>
          <p:nvPr/>
        </p:nvPicPr>
        <p:blipFill>
          <a:blip r:embed="rId9"/>
          <a:stretch>
            <a:fillRect/>
          </a:stretch>
        </p:blipFill>
        <p:spPr>
          <a:xfrm>
            <a:off x="6650815" y="2371454"/>
            <a:ext cx="4850674" cy="2728504"/>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75"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t>Challenges I faced:</a:t>
            </a:r>
          </a:p>
          <a:p>
            <a:r>
              <a:rPr lang="en-US" sz="1200" dirty="0"/>
              <a:t>Initially, it was challenging to understand the entire Azure DevOps ecosystem, especially the CI/CD pipeline setup and how it integrates with other tools for continuous testing and deployment.</a:t>
            </a:r>
          </a:p>
          <a:p>
            <a:r>
              <a:rPr lang="en-US" sz="1200" dirty="0"/>
              <a:t>Navigating the different features, such as </a:t>
            </a:r>
            <a:r>
              <a:rPr lang="en-US" sz="1200" dirty="0" smtClean="0"/>
              <a:t>product backlogs, sprints, and </a:t>
            </a:r>
            <a:r>
              <a:rPr lang="en-US" sz="1200" dirty="0"/>
              <a:t>build pipelines, and understanding how to efficiently utilize them required time and practice.</a:t>
            </a:r>
          </a:p>
          <a:p>
            <a:pPr marL="0" indent="0">
              <a:buNone/>
            </a:pPr>
            <a:r>
              <a:rPr lang="en-US" sz="1200" b="1" dirty="0"/>
              <a:t>Plan to Overcome:</a:t>
            </a:r>
          </a:p>
          <a:p>
            <a:r>
              <a:rPr lang="en-US" sz="1200" dirty="0"/>
              <a:t>I plan to take structured online courses and certifications in Azure DevOps, focusing specifically on CI/CD pipelines and how they apply to large organizations.</a:t>
            </a:r>
          </a:p>
          <a:p>
            <a:r>
              <a:rPr lang="en-US" sz="1200" dirty="0"/>
              <a:t>I will also work on small-scale personal projects using Azure DevOps to build hands-on experience and become more confident with the platform.</a:t>
            </a:r>
          </a:p>
          <a:p>
            <a:r>
              <a:rPr lang="en-US" sz="1200" dirty="0"/>
              <a:t>Seeking mentorship from colleagues already using Azure DevOps effectively will provide practical insights into overcoming daily challenges in real-world scenarios</a:t>
            </a:r>
            <a:r>
              <a:rPr lang="en-US" sz="1200" dirty="0" smtClean="0"/>
              <a:t>.</a:t>
            </a:r>
          </a:p>
          <a:p>
            <a:r>
              <a:rPr lang="en-US" sz="1200" dirty="0">
                <a:hlinkClick r:id="rId6"/>
              </a:rPr>
              <a:t>https://github.com/AreebAhmadSiddiqui/SHELL-CASE-STUDY</a:t>
            </a:r>
            <a:endParaRPr lang="en-US" sz="12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963741" y="168741"/>
            <a:ext cx="1125557" cy="1125557"/>
          </a:xfrm>
          <a:prstGeom prst="rect">
            <a:avLst/>
          </a:prstGeom>
        </p:spPr>
      </p:pic>
      <p:pic>
        <p:nvPicPr>
          <p:cNvPr id="5" name="Picture 4"/>
          <p:cNvPicPr>
            <a:picLocks noChangeAspect="1"/>
          </p:cNvPicPr>
          <p:nvPr/>
        </p:nvPicPr>
        <p:blipFill>
          <a:blip r:embed="rId9"/>
          <a:stretch>
            <a:fillRect/>
          </a:stretch>
        </p:blipFill>
        <p:spPr>
          <a:xfrm>
            <a:off x="6474419" y="2423603"/>
            <a:ext cx="5249409" cy="2951019"/>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cstate="screen">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94"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6" cstate="screen">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7"/>
            <a:ext cx="3060802" cy="4424435"/>
          </a:xfrm>
          <a:prstGeom prst="rect">
            <a:avLst/>
          </a:prstGeom>
          <a:solidFill>
            <a:schemeClr val="bg1"/>
          </a:solidFill>
          <a:ln>
            <a:noFill/>
          </a:ln>
          <a:effectLst>
            <a:outerShdw blurRad="63500" sx="102000" sy="102000" algn="ctr" rotWithShape="0">
              <a:prstClr val="black">
                <a:alpha val="40000"/>
              </a:prstClr>
            </a:outerShdw>
          </a:effectLst>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50" dirty="0"/>
              <a:t>Enroll in training sessions, workshops, and pursue certifications (e.g., Azure DevOps, testing tools) to build a strong foundation in areas like user stories, testing, and DevOps. Regularly engage in hands-on practice with personal projects to reinforce these learnings.</a:t>
            </a:r>
          </a:p>
          <a:p>
            <a:r>
              <a:rPr lang="en-US" sz="1050" dirty="0"/>
              <a:t>Use standardized templates for writing user stories that include </a:t>
            </a:r>
            <a:r>
              <a:rPr lang="en-US" sz="1050" dirty="0" err="1"/>
              <a:t>DoR</a:t>
            </a:r>
            <a:r>
              <a:rPr lang="en-US" sz="1050" dirty="0"/>
              <a:t>, DoD, and acceptance criteria to ensure clarity and alignment across teams. Integrate testing tools (e.g., Selenium, </a:t>
            </a:r>
            <a:r>
              <a:rPr lang="en-US" sz="1050" dirty="0" err="1"/>
              <a:t>JMeter</a:t>
            </a:r>
            <a:r>
              <a:rPr lang="en-US" sz="1050" dirty="0"/>
              <a:t>) and Azure DevOps to automate and streamline workflows for both development and testing.</a:t>
            </a:r>
          </a:p>
          <a:p>
            <a:r>
              <a:rPr lang="en-US" sz="1050" dirty="0"/>
              <a:t>Use Azure Dashboards and reporting tools to track progress, pipeline performance, and test results. Continuously monitor and assess both the development and testing processes, implementing improvements to enhance efficiency, reduce manual effort, and ensure high-quality outputs.</a:t>
            </a:r>
          </a:p>
          <a:p>
            <a:r>
              <a:rPr lang="en-US" sz="1050" dirty="0"/>
              <a:t>Implement a risk-based testing strategy that prioritizes high-risk areas of the system, ensuring both functional and non-functional requirements are thoroughly tested. Integrate regression testing into the CI/CD pipeline to catch potential defects early and maintain system stability.</a:t>
            </a:r>
            <a:endParaRPr lang="en-US" sz="1050" dirty="0"/>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0"/>
            <a:ext cx="3060802" cy="443736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442958"/>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effectLst>
                <a:outerShdw blurRad="38100" dist="38100" dir="2700000" algn="tl">
                  <a:srgbClr val="000000">
                    <a:alpha val="43137"/>
                  </a:srgbClr>
                </a:outerShdw>
              </a:effectLst>
            </a:endParaRP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xmlns=""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xmlns=""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xmlns=""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
        <p:nvSpPr>
          <p:cNvPr id="2" name="TextBox 1"/>
          <p:cNvSpPr txBox="1"/>
          <p:nvPr/>
        </p:nvSpPr>
        <p:spPr>
          <a:xfrm>
            <a:off x="4280862" y="2053905"/>
            <a:ext cx="2325188" cy="307777"/>
          </a:xfrm>
          <a:prstGeom prst="rect">
            <a:avLst/>
          </a:prstGeom>
          <a:noFill/>
        </p:spPr>
        <p:txBody>
          <a:bodyPr wrap="square" rtlCol="0">
            <a:spAutoFit/>
          </a:bodyPr>
          <a:lstStyle/>
          <a:p>
            <a:r>
              <a:rPr lang="en-US" sz="1400" dirty="0" smtClean="0"/>
              <a:t>By September end</a:t>
            </a:r>
            <a:endParaRPr lang="en-US" sz="1400" dirty="0"/>
          </a:p>
        </p:txBody>
      </p:sp>
      <p:sp>
        <p:nvSpPr>
          <p:cNvPr id="50" name="TextBox 49"/>
          <p:cNvSpPr txBox="1"/>
          <p:nvPr/>
        </p:nvSpPr>
        <p:spPr>
          <a:xfrm>
            <a:off x="4288971" y="3146629"/>
            <a:ext cx="2325188" cy="307777"/>
          </a:xfrm>
          <a:prstGeom prst="rect">
            <a:avLst/>
          </a:prstGeom>
          <a:noFill/>
        </p:spPr>
        <p:txBody>
          <a:bodyPr wrap="square" rtlCol="0">
            <a:spAutoFit/>
          </a:bodyPr>
          <a:lstStyle/>
          <a:p>
            <a:r>
              <a:rPr lang="en-US" sz="1400" dirty="0" smtClean="0"/>
              <a:t>End of week 2</a:t>
            </a:r>
            <a:endParaRPr lang="en-US" sz="1400" dirty="0"/>
          </a:p>
        </p:txBody>
      </p:sp>
      <p:sp>
        <p:nvSpPr>
          <p:cNvPr id="51" name="TextBox 50"/>
          <p:cNvSpPr txBox="1"/>
          <p:nvPr/>
        </p:nvSpPr>
        <p:spPr>
          <a:xfrm>
            <a:off x="4301513" y="4343688"/>
            <a:ext cx="2325188" cy="276999"/>
          </a:xfrm>
          <a:prstGeom prst="rect">
            <a:avLst/>
          </a:prstGeom>
          <a:noFill/>
        </p:spPr>
        <p:txBody>
          <a:bodyPr wrap="square" rtlCol="0">
            <a:spAutoFit/>
          </a:bodyPr>
          <a:lstStyle/>
          <a:p>
            <a:r>
              <a:rPr lang="en-US" sz="1200" dirty="0" smtClean="0"/>
              <a:t>End of week 2</a:t>
            </a:r>
            <a:endParaRPr lang="en-US" sz="1200" dirty="0"/>
          </a:p>
        </p:txBody>
      </p:sp>
      <p:sp>
        <p:nvSpPr>
          <p:cNvPr id="52" name="TextBox 51"/>
          <p:cNvSpPr txBox="1"/>
          <p:nvPr/>
        </p:nvSpPr>
        <p:spPr>
          <a:xfrm>
            <a:off x="4288971" y="5468014"/>
            <a:ext cx="2325188" cy="276999"/>
          </a:xfrm>
          <a:prstGeom prst="rect">
            <a:avLst/>
          </a:prstGeom>
          <a:noFill/>
        </p:spPr>
        <p:txBody>
          <a:bodyPr wrap="square" rtlCol="0">
            <a:spAutoFit/>
          </a:bodyPr>
          <a:lstStyle/>
          <a:p>
            <a:r>
              <a:rPr lang="en-US" sz="1200" dirty="0"/>
              <a:t>By </a:t>
            </a:r>
            <a:r>
              <a:rPr lang="en-US" sz="1200" dirty="0" smtClean="0"/>
              <a:t>October </a:t>
            </a:r>
            <a:r>
              <a:rPr lang="en-US" sz="1200" dirty="0"/>
              <a:t>end</a:t>
            </a:r>
          </a:p>
        </p:txBody>
      </p:sp>
      <p:grpSp>
        <p:nvGrpSpPr>
          <p:cNvPr id="62" name="Group 61" descr="thumbs up icon">
            <a:extLst>
              <a:ext uri="{FF2B5EF4-FFF2-40B4-BE49-F238E27FC236}">
                <a16:creationId xmlns:a16="http://schemas.microsoft.com/office/drawing/2014/main" id="{DCA04876-65F9-DDA2-9E8E-9D570857B2A5}"/>
              </a:ext>
            </a:extLst>
          </p:cNvPr>
          <p:cNvGrpSpPr/>
          <p:nvPr/>
        </p:nvGrpSpPr>
        <p:grpSpPr>
          <a:xfrm>
            <a:off x="8409838" y="2923449"/>
            <a:ext cx="823913" cy="823913"/>
            <a:chOff x="744537" y="2086166"/>
            <a:chExt cx="823913" cy="823913"/>
          </a:xfrm>
          <a:solidFill>
            <a:schemeClr val="bg1"/>
          </a:solidFill>
        </p:grpSpPr>
        <p:sp>
          <p:nvSpPr>
            <p:cNvPr id="63"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64"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65" name="Group 64" descr="thumbs up icon">
            <a:extLst>
              <a:ext uri="{FF2B5EF4-FFF2-40B4-BE49-F238E27FC236}">
                <a16:creationId xmlns:a16="http://schemas.microsoft.com/office/drawing/2014/main" id="{DCA04876-65F9-DDA2-9E8E-9D570857B2A5}"/>
              </a:ext>
            </a:extLst>
          </p:cNvPr>
          <p:cNvGrpSpPr/>
          <p:nvPr/>
        </p:nvGrpSpPr>
        <p:grpSpPr>
          <a:xfrm>
            <a:off x="8409837" y="4019493"/>
            <a:ext cx="823913" cy="823913"/>
            <a:chOff x="744537" y="2086166"/>
            <a:chExt cx="823913" cy="823913"/>
          </a:xfrm>
          <a:solidFill>
            <a:schemeClr val="bg1"/>
          </a:solidFill>
        </p:grpSpPr>
        <p:sp>
          <p:nvSpPr>
            <p:cNvPr id="66"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67"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17"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sz="1400" dirty="0"/>
              <a:t>Today was our final evaluation casework, which tied together all the learnings from the past six days. The tasks we had to complete were quite comprehensive. We began by creating detailed user stories, which involved capturing requirements and defining clear acceptance criteria. From there, we moved on to writing and evaluating test cases, which required us to think critically about both functional and non-functional aspects of the system. Identifying bugs was particularly challenging, as we had to dive deep into the scenarios we had created.</a:t>
            </a:r>
          </a:p>
          <a:p>
            <a:r>
              <a:rPr lang="en-US" sz="1400" dirty="0"/>
              <a:t>In addition, we were tasked with setting up a virtual machine and implementing a CI/CD pipeline, which gave me a real-world understanding of how continuous integration and deployment work in practice. It was a fast-paced and intense day, with so many moving parts, but at the same time, it was incredibly rewarding. The hands-on nature of the exercise allowed me to apply theoretical knowledge in a practical context, and I felt like I learned so much more through direct experience. Despite the challenges, I really enjoyed the process and came out of it with a much clearer grasp of the concepts.</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5" name="Picture 4"/>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501319" y="2070812"/>
            <a:ext cx="5149668" cy="3862251"/>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41"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pPr>
            <a:endParaRPr lang="en-US" sz="1800" dirty="0"/>
          </a:p>
        </p:txBody>
      </p:sp>
      <p:sp>
        <p:nvSpPr>
          <p:cNvPr id="8" name="Rectangle 7"/>
          <p:cNvSpPr/>
          <p:nvPr/>
        </p:nvSpPr>
        <p:spPr>
          <a:xfrm>
            <a:off x="668065" y="1333735"/>
            <a:ext cx="9799638" cy="5262979"/>
          </a:xfrm>
          <a:prstGeom prst="rect">
            <a:avLst/>
          </a:prstGeom>
        </p:spPr>
        <p:txBody>
          <a:bodyPr wrap="square">
            <a:spAutoFit/>
          </a:bodyPr>
          <a:lstStyle/>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dirty="0" smtClean="0"/>
              <a:t>I </a:t>
            </a:r>
            <a:r>
              <a:rPr lang="en-US" sz="1400" dirty="0"/>
              <a:t>learned the importance of clearly defining the Definition of Done (DoD) and Definition of Ready (</a:t>
            </a:r>
            <a:r>
              <a:rPr lang="en-US" sz="1400" dirty="0" err="1"/>
              <a:t>DoR</a:t>
            </a:r>
            <a:r>
              <a:rPr lang="en-US" sz="1400" dirty="0"/>
              <a:t>) for user stories to ensure development aligns with both readiness and completion criteria, leading to more predictable and successful </a:t>
            </a:r>
            <a:r>
              <a:rPr lang="en-US" sz="1400" dirty="0" smtClean="0"/>
              <a:t>outcomes.</a:t>
            </a:r>
          </a:p>
          <a:p>
            <a:pPr marL="285750" indent="-285750">
              <a:buFont typeface="Arial" panose="020B0604020202020204" pitchFamily="34" charset="0"/>
              <a:buChar char="•"/>
            </a:pPr>
            <a:r>
              <a:rPr lang="en-US" sz="1400" dirty="0" smtClean="0"/>
              <a:t>I </a:t>
            </a:r>
            <a:r>
              <a:rPr lang="en-US" sz="1400" dirty="0"/>
              <a:t>learned that functional testing validates whether the software meets user requirements, while non-functional testing ensures the software performs well under various conditions, including usability and </a:t>
            </a:r>
            <a:r>
              <a:rPr lang="en-US" sz="1400" dirty="0" smtClean="0"/>
              <a:t>security</a:t>
            </a:r>
          </a:p>
          <a:p>
            <a:pPr marL="285750" indent="-285750">
              <a:buFont typeface="Arial" panose="020B0604020202020204" pitchFamily="34" charset="0"/>
              <a:buChar char="•"/>
            </a:pPr>
            <a:r>
              <a:rPr lang="en-US" sz="1400" dirty="0" smtClean="0"/>
              <a:t>I </a:t>
            </a:r>
            <a:r>
              <a:rPr lang="en-US" sz="1400" dirty="0"/>
              <a:t>learned the significance of regression testing in verifying that new changes do not disrupt existing functionalities, thus maintaining the stability and reliability of the software over </a:t>
            </a:r>
            <a:r>
              <a:rPr lang="en-US" sz="1400" dirty="0" smtClean="0"/>
              <a:t>time.</a:t>
            </a:r>
          </a:p>
          <a:p>
            <a:pPr marL="285750" indent="-285750">
              <a:buFont typeface="Arial" panose="020B0604020202020204" pitchFamily="34" charset="0"/>
              <a:buChar char="•"/>
            </a:pPr>
            <a:r>
              <a:rPr lang="en-US" sz="1400" dirty="0" smtClean="0"/>
              <a:t>I </a:t>
            </a:r>
            <a:r>
              <a:rPr lang="en-US" sz="1400" dirty="0"/>
              <a:t>learned how Azure DevOps facilitates seamless integration and continuous deployment through its suite of tools, which improves project management, code versioning, and collaboration throughout the development lifecycle</a:t>
            </a:r>
            <a:r>
              <a:rPr lang="en-US" sz="1400" dirty="0" smtClean="0"/>
              <a:t>. </a:t>
            </a:r>
          </a:p>
          <a:p>
            <a:pPr marL="285750" indent="-285750">
              <a:buFont typeface="Arial" panose="020B0604020202020204" pitchFamily="34" charset="0"/>
              <a:buChar char="•"/>
            </a:pPr>
            <a:r>
              <a:rPr lang="en-US" sz="1400" dirty="0" smtClean="0"/>
              <a:t>I </a:t>
            </a:r>
            <a:r>
              <a:rPr lang="en-US" sz="1400" dirty="0"/>
              <a:t>learned that integrating user stories, testing methodologies, and Azure DevOps in a practical activity demonstrates how combining these elements creates a cohesive and efficient development process, highlighting their interconnectedness</a:t>
            </a:r>
            <a:r>
              <a:rPr lang="en-US" sz="1400" dirty="0" smtClean="0"/>
              <a:t>.</a:t>
            </a:r>
          </a:p>
          <a:p>
            <a:endParaRPr lang="en-US" sz="1400" dirty="0" smtClean="0"/>
          </a:p>
          <a:p>
            <a:r>
              <a:rPr lang="en-US" sz="1400" b="1" dirty="0" smtClean="0"/>
              <a:t>Upcoming Topics:</a:t>
            </a:r>
          </a:p>
          <a:p>
            <a:endParaRPr lang="en-US" sz="1400" b="1" dirty="0" smtClean="0"/>
          </a:p>
          <a:p>
            <a:pPr marL="285750" indent="-285750">
              <a:buFont typeface="Arial" panose="020B0604020202020204" pitchFamily="34" charset="0"/>
              <a:buChar char="•"/>
            </a:pPr>
            <a:r>
              <a:rPr lang="en-US" sz="1400" dirty="0"/>
              <a:t>I plan to learn how to build intuitive and responsive user interfaces in frontend development to enhance my ability to create engaging web experiences.</a:t>
            </a:r>
          </a:p>
          <a:p>
            <a:pPr marL="285750" indent="-285750">
              <a:buFont typeface="Arial" panose="020B0604020202020204" pitchFamily="34" charset="0"/>
              <a:buChar char="•"/>
            </a:pPr>
            <a:r>
              <a:rPr lang="en-US" sz="1400" dirty="0"/>
              <a:t>I plan to learn backend development with .NET and C# to develop robust and scalable applications, effectively managing both business logic and data handling.</a:t>
            </a:r>
          </a:p>
          <a:p>
            <a:pPr marL="285750" indent="-285750">
              <a:buFont typeface="Arial" panose="020B0604020202020204" pitchFamily="34" charset="0"/>
              <a:buChar char="•"/>
            </a:pPr>
            <a:r>
              <a:rPr lang="en-US" sz="1400" dirty="0"/>
              <a:t>I learned that integrating user stories, testing methodologies, and Azure DevOps into a cohesive development process is foundational for effective software development, and I look forward to applying these principles to frontend development and backend programming with .NET/C# to further enhance my technical skills and create well-rounded applications.</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2"/>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00" name="think-cell Slide" r:id="rId4" imgW="395" imgH="394" progId="TCLayout.ActiveDocument.1">
                  <p:embed/>
                </p:oleObj>
              </mc:Choice>
              <mc:Fallback>
                <p:oleObj name="think-cell Slide" r:id="rId4"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Quietly ambitious, constantly evolving.</a:t>
            </a: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7" name="Picture 6"/>
          <p:cNvPicPr>
            <a:picLocks noChangeAspect="1"/>
          </p:cNvPicPr>
          <p:nvPr/>
        </p:nvPicPr>
        <p:blipFill>
          <a:blip r:embed="rId6" cstate="screen">
            <a:extLst>
              <a:ext uri="{28A0092B-C50C-407E-A947-70E740481C1C}">
                <a14:useLocalDpi xmlns:a14="http://schemas.microsoft.com/office/drawing/2010/main" val="0"/>
              </a:ext>
            </a:extLst>
          </a:blip>
          <a:stretch>
            <a:fillRect/>
          </a:stretch>
        </p:blipFill>
        <p:spPr>
          <a:xfrm>
            <a:off x="7068828" y="1934378"/>
            <a:ext cx="3870960" cy="3870960"/>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25"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51819" y="1860993"/>
            <a:ext cx="5653806" cy="440505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smtClean="0"/>
          </a:p>
          <a:p>
            <a:pPr marL="0" indent="0">
              <a:buFont typeface="Arial" panose="020B0604020202020204" pitchFamily="34" charset="0"/>
              <a:buNone/>
            </a:pPr>
            <a:endParaRPr lang="en-US" dirty="0"/>
          </a:p>
          <a:p>
            <a:pPr marL="0" indent="0">
              <a:buFont typeface="Arial" panose="020B0604020202020204" pitchFamily="34" charset="0"/>
              <a:buNone/>
            </a:pPr>
            <a:r>
              <a:rPr lang="en-US" dirty="0" smtClean="0"/>
              <a:t>One </a:t>
            </a:r>
            <a:r>
              <a:rPr lang="en-US" dirty="0"/>
              <a:t>of the major learning of the week was User stories, which we spent a lot of time on. We had a detailed discussion on the user stories</a:t>
            </a:r>
          </a:p>
          <a:p>
            <a:pPr marL="0" indent="0">
              <a:buFont typeface="Arial" panose="020B0604020202020204" pitchFamily="34" charset="0"/>
              <a:buNone/>
            </a:pPr>
            <a:r>
              <a:rPr lang="en-US" dirty="0"/>
              <a:t>I learned about the DOR that ensures that user stories are well-defined and ready for development, including clear business value and testable acceptance.</a:t>
            </a:r>
          </a:p>
          <a:p>
            <a:pPr marL="0" indent="0">
              <a:buFont typeface="Arial" panose="020B0604020202020204" pitchFamily="34" charset="0"/>
              <a:buNone/>
            </a:pPr>
            <a:r>
              <a:rPr lang="en-US" dirty="0"/>
              <a:t>I also learned about the DOD that establishes the criteria for when a user story is considered complete, ensuring quality and completeness.</a:t>
            </a:r>
          </a:p>
          <a:p>
            <a:pPr marL="0" indent="0">
              <a:buFont typeface="Arial" panose="020B0604020202020204" pitchFamily="34" charset="0"/>
              <a:buNone/>
            </a:pPr>
            <a:r>
              <a:rPr lang="en-US" dirty="0"/>
              <a:t>In an energy sector user stories with clear DOR and DOD help in managing complex smart grid projects by ensuring all requirements are met before deployment.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65949" y="1800210"/>
            <a:ext cx="5350706" cy="4405053"/>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9542325" y="2132115"/>
            <a:ext cx="2222318" cy="3571099"/>
          </a:xfrm>
          <a:prstGeom prst="rect">
            <a:avLst/>
          </a:prstGeom>
        </p:spPr>
      </p:pic>
      <p:pic>
        <p:nvPicPr>
          <p:cNvPr id="5" name="Picture 4"/>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6477146" y="2132115"/>
            <a:ext cx="3013167" cy="3075838"/>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49"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My second learning was about the testing that are used in the industry. We had an intense discussion about all the types of testing.</a:t>
            </a:r>
          </a:p>
          <a:p>
            <a:pPr marL="0" indent="0">
              <a:buFont typeface="Arial" panose="020B0604020202020204" pitchFamily="34" charset="0"/>
              <a:buNone/>
            </a:pPr>
            <a:r>
              <a:rPr lang="en-US" dirty="0"/>
              <a:t>I learned about functional and non-functional testing, how they are used in a real world scenario. We had a task where we need to do functional testing and find the bugs.</a:t>
            </a:r>
          </a:p>
          <a:p>
            <a:pPr marL="0" indent="0">
              <a:buFont typeface="Arial" panose="020B0604020202020204" pitchFamily="34" charset="0"/>
              <a:buNone/>
            </a:pPr>
            <a:r>
              <a:rPr lang="en-US" dirty="0"/>
              <a:t>Also, I learned about regression testing which is a rigorous type of testing where we test the entire system end to end for any bugs. And we typically do it when a new feature has been added.</a:t>
            </a:r>
          </a:p>
          <a:p>
            <a:pPr marL="0" indent="0">
              <a:buFont typeface="Arial" panose="020B0604020202020204" pitchFamily="34" charset="0"/>
              <a:buNone/>
            </a:pPr>
            <a:r>
              <a:rPr lang="en-US" dirty="0"/>
              <a:t>Testing in the energy sector ensures the reliability and efficiency of energy systems. The methods help verify performance, identify issues, and ensure compliance with industry standards</a:t>
            </a:r>
            <a:r>
              <a:rPr lang="en-US" dirty="0" smtClean="0"/>
              <a:t>.</a:t>
            </a:r>
          </a:p>
          <a:p>
            <a:pPr marL="0" indent="0">
              <a:buFont typeface="Arial" panose="020B0604020202020204" pitchFamily="34" charset="0"/>
              <a:buNone/>
            </a:pPr>
            <a:r>
              <a:rPr lang="en-US" dirty="0" smtClean="0"/>
              <a:t>In the following image after I tested the website and gave my insights on whether there are any bugs or not.</a:t>
            </a:r>
            <a:endParaRPr lang="en-US"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373122"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6686731" y="2132115"/>
            <a:ext cx="4721497" cy="3541123"/>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2"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 also learned about Azure </a:t>
            </a:r>
            <a:r>
              <a:rPr lang="en-US" dirty="0" smtClean="0"/>
              <a:t>DevOps, </a:t>
            </a:r>
            <a:r>
              <a:rPr lang="en-US" dirty="0"/>
              <a:t>which is a set of development tools for continuous integration and continuous delivery (CI/CD), supporting collaboration and automation.</a:t>
            </a:r>
          </a:p>
          <a:p>
            <a:pPr marL="0" indent="0">
              <a:buNone/>
            </a:pPr>
            <a:r>
              <a:rPr lang="en-US" dirty="0"/>
              <a:t>We did a lot of hands-on on this tool, I learned that it enhances collaboration across development teams, increases automation, and reduces manual intervention in the deployment process.</a:t>
            </a:r>
          </a:p>
          <a:p>
            <a:pPr marL="0" indent="0">
              <a:buNone/>
            </a:pPr>
            <a:r>
              <a:rPr lang="en-US" dirty="0"/>
              <a:t>Automation through CI/CD can help in quickly deploying patches or updates to critical energy management systems, reducing downtime and ensuring stability.</a:t>
            </a:r>
          </a:p>
          <a:p>
            <a:pPr marL="0" indent="0">
              <a:buNone/>
            </a:pPr>
            <a:r>
              <a:rPr lang="en-US" dirty="0"/>
              <a:t>The platform can also help streamline the testing and integration of </a:t>
            </a:r>
            <a:r>
              <a:rPr lang="en-US" dirty="0" err="1"/>
              <a:t>IoT</a:t>
            </a:r>
            <a:r>
              <a:rPr lang="en-US" dirty="0"/>
              <a:t> devices used in energy monitoring and control</a:t>
            </a:r>
            <a:r>
              <a:rPr lang="en-US" dirty="0" smtClean="0"/>
              <a:t>.</a:t>
            </a:r>
          </a:p>
          <a:p>
            <a:pPr marL="0" indent="0">
              <a:buNone/>
            </a:pPr>
            <a:r>
              <a:rPr lang="en-US" dirty="0" smtClean="0"/>
              <a:t>In the following image we were learning about how to setup user stories and test cases on the Azure DevOps portal</a:t>
            </a:r>
            <a:endParaRPr lang="en-US"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7916091" y="1935741"/>
            <a:ext cx="2522797" cy="3926744"/>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7"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pPr marL="0" indent="0">
              <a:buNone/>
            </a:pPr>
            <a:r>
              <a:rPr lang="en-US" dirty="0" smtClean="0"/>
              <a:t>At </a:t>
            </a:r>
            <a:r>
              <a:rPr lang="en-US" dirty="0"/>
              <a:t>Shell, user stories are employed in various software development projects related to energy management systems, automation, or data analytics tools. </a:t>
            </a:r>
            <a:r>
              <a:rPr lang="en-US" dirty="0"/>
              <a:t>Teams use </a:t>
            </a:r>
            <a:r>
              <a:rPr lang="en-US" dirty="0" err="1"/>
              <a:t>DoR</a:t>
            </a:r>
            <a:r>
              <a:rPr lang="en-US" dirty="0"/>
              <a:t> and DoD to ensure that each requirement is well-defined and completed to the highest standards, ensuring seamless operation of their critical infrastructure.</a:t>
            </a:r>
            <a:endParaRPr lang="en-US" dirty="0"/>
          </a:p>
          <a:p>
            <a:pPr marL="0" indent="0">
              <a:buNone/>
            </a:pPr>
            <a:r>
              <a:rPr lang="en-US" dirty="0"/>
              <a:t>By using user stories and clear acceptance criteria, Shell can ensure that all solutions meet business needs and comply with regulatory requirements. This leads to fewer delays and ensures that all solutions are tested, documented, and fully operational before deployment. It also allows for better collaboration between business and technical teams.</a:t>
            </a:r>
            <a:endParaRPr lang="en-US" dirty="0"/>
          </a:p>
          <a:p>
            <a:pPr marL="0" indent="0">
              <a:buNone/>
            </a:pPr>
            <a:endParaRPr lang="en-US"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946359" y="120879"/>
            <a:ext cx="1180641" cy="1180641"/>
          </a:xfrm>
          <a:prstGeom prst="rect">
            <a:avLst/>
          </a:prstGeom>
        </p:spPr>
      </p:pic>
      <p:pic>
        <p:nvPicPr>
          <p:cNvPr id="2" name="Picture 1"/>
          <p:cNvPicPr>
            <a:picLocks noChangeAspect="1"/>
          </p:cNvPicPr>
          <p:nvPr/>
        </p:nvPicPr>
        <p:blipFill>
          <a:blip r:embed="rId8"/>
          <a:stretch>
            <a:fillRect/>
          </a:stretch>
        </p:blipFill>
        <p:spPr>
          <a:xfrm>
            <a:off x="6400799" y="2316080"/>
            <a:ext cx="5236838" cy="2904809"/>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3"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pPr marL="0" indent="0">
              <a:buNone/>
            </a:pPr>
            <a:r>
              <a:rPr lang="en-US" dirty="0" smtClean="0"/>
              <a:t>Shell </a:t>
            </a:r>
            <a:r>
              <a:rPr lang="en-US" dirty="0"/>
              <a:t>applies rigorous functional and non-functional testing to ensure that its systems are not only feature-complete but also perform efficiently under stress. </a:t>
            </a:r>
            <a:r>
              <a:rPr lang="en-US" dirty="0"/>
              <a:t>Given the critical nature of its operations, regression testing is essential in maintaining stability across its platforms, especially after updates or enhancements.</a:t>
            </a:r>
          </a:p>
          <a:p>
            <a:pPr marL="0" indent="0">
              <a:buNone/>
            </a:pPr>
            <a:r>
              <a:rPr lang="en-US" dirty="0"/>
              <a:t>With well-implemented testing, Shell minimizes downtime, increases operational efficiency, and ensures that software solutions work as expected. This is particularly important in energy management systems, where operational failure could result in significant financial and safety risks. Thorough testing ensures high performance, reliability, and a good user experience for internal and external stakeholders.</a:t>
            </a:r>
            <a:endParaRPr lang="en-US" dirty="0"/>
          </a:p>
          <a:p>
            <a:pPr marL="0" indent="0">
              <a:buNone/>
            </a:pPr>
            <a:endParaRPr lang="en-US"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10946359" y="120879"/>
            <a:ext cx="1180641" cy="1180641"/>
          </a:xfrm>
          <a:prstGeom prst="rect">
            <a:avLst/>
          </a:prstGeom>
        </p:spPr>
      </p:pic>
      <p:pic>
        <p:nvPicPr>
          <p:cNvPr id="29" name="Picture 28"/>
          <p:cNvPicPr>
            <a:picLocks noChangeAspect="1"/>
          </p:cNvPicPr>
          <p:nvPr/>
        </p:nvPicPr>
        <p:blipFill>
          <a:blip r:embed="rId8"/>
          <a:stretch>
            <a:fillRect/>
          </a:stretch>
        </p:blipFill>
        <p:spPr>
          <a:xfrm>
            <a:off x="6528362" y="2102741"/>
            <a:ext cx="5008317" cy="3834493"/>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19864</TotalTime>
  <Words>1868</Words>
  <Application>Microsoft Office PowerPoint</Application>
  <PresentationFormat>Widescreen</PresentationFormat>
  <Paragraphs>109</Paragraphs>
  <Slides>20</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Open Sans Light</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areeb siddiqui</cp:lastModifiedBy>
  <cp:revision>507</cp:revision>
  <dcterms:created xsi:type="dcterms:W3CDTF">2022-01-18T12:35:56Z</dcterms:created>
  <dcterms:modified xsi:type="dcterms:W3CDTF">2024-09-06T13:33:20Z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