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91" r:id="rId3"/>
    <p:sldId id="312" r:id="rId4"/>
    <p:sldId id="318" r:id="rId5"/>
    <p:sldId id="293" r:id="rId6"/>
    <p:sldId id="294" r:id="rId7"/>
    <p:sldId id="308" r:id="rId8"/>
    <p:sldId id="316" r:id="rId9"/>
    <p:sldId id="317" r:id="rId10"/>
    <p:sldId id="295" r:id="rId11"/>
    <p:sldId id="306" r:id="rId12"/>
    <p:sldId id="296" r:id="rId13"/>
    <p:sldId id="298" r:id="rId14"/>
    <p:sldId id="297" r:id="rId15"/>
    <p:sldId id="299" r:id="rId16"/>
    <p:sldId id="302" r:id="rId17"/>
    <p:sldId id="303" r:id="rId18"/>
    <p:sldId id="307" r:id="rId19"/>
    <p:sldId id="304" r:id="rId20"/>
    <p:sldId id="305" r:id="rId21"/>
    <p:sldId id="309" r:id="rId22"/>
    <p:sldId id="310" r:id="rId23"/>
    <p:sldId id="311" r:id="rId24"/>
    <p:sldId id="313" r:id="rId25"/>
    <p:sldId id="31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B8DAB-5C3F-4E1B-8AE5-67184723A103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50BA6-1E8F-4878-8D07-591380D17E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273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D946-C82B-43D5-B356-1751CF71E1C5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B05E-C33A-4A5D-9A4E-E2DC6D8A23A0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ABA1-EC8F-45A7-BA63-44FBFB677BFA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40A1-2D8D-4B4F-ABDE-250F34F703EE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F5A-5174-41A3-98D4-5E2D97643224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D2FA-27BB-48B4-AF19-B0E698F7A236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B124-B670-46C7-AB9D-C15208ADC5CB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96E3-AEAD-4816-B443-5FFD709275C6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2119-D5CC-46CB-B079-7345FDC1DD91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F0A2DE-114C-4631-BAE7-11692DD2E5EE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641F-7B96-42E5-A8B2-AA0DC469A534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EDEFE2-B491-4A36-83EE-67AFA73BCC09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497"/>
          <a:stretch/>
        </p:blipFill>
        <p:spPr>
          <a:xfrm>
            <a:off x="1086609" y="527221"/>
            <a:ext cx="9540189" cy="57678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78011" y="659027"/>
            <a:ext cx="9943070" cy="3599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301578" y="247135"/>
            <a:ext cx="87732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MASTER OF ELECTRICAL ENGINEERING FOR COMMUNICATIONS &amp; INFORMATION PROCESSING </a:t>
            </a:r>
          </a:p>
          <a:p>
            <a:endParaRPr lang="en-US" sz="2800" dirty="0"/>
          </a:p>
          <a:p>
            <a:r>
              <a:rPr lang="fr-FR" sz="2800" dirty="0"/>
              <a:t>			Radio </a:t>
            </a:r>
            <a:r>
              <a:rPr lang="fr-FR" sz="2800" dirty="0" err="1"/>
              <a:t>Frequency</a:t>
            </a:r>
            <a:r>
              <a:rPr lang="fr-FR" sz="2800" dirty="0"/>
              <a:t> for </a:t>
            </a:r>
            <a:r>
              <a:rPr lang="fr-FR" sz="2800" dirty="0" err="1"/>
              <a:t>Connected</a:t>
            </a:r>
            <a:r>
              <a:rPr lang="fr-FR" sz="2800" dirty="0"/>
              <a:t> </a:t>
            </a:r>
            <a:r>
              <a:rPr lang="fr-FR" sz="2800" dirty="0" err="1"/>
              <a:t>Objects</a:t>
            </a:r>
            <a:endParaRPr lang="fr-FR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8274" y="2118462"/>
            <a:ext cx="105242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Project: INDOOR POSITIONING WITH WiFi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Areeb Tariq</a:t>
            </a:r>
          </a:p>
          <a:p>
            <a:pPr algn="ctr"/>
            <a:r>
              <a:rPr lang="en-US" dirty="0"/>
              <a:t>Muhammed Fatih </a:t>
            </a:r>
            <a:r>
              <a:rPr lang="en-US" dirty="0" err="1"/>
              <a:t>Koc</a:t>
            </a:r>
            <a:endParaRPr lang="en-US" dirty="0"/>
          </a:p>
          <a:p>
            <a:pPr algn="ctr"/>
            <a:r>
              <a:rPr lang="en-US" dirty="0"/>
              <a:t>Ahmed </a:t>
            </a:r>
            <a:r>
              <a:rPr lang="en-US" dirty="0" err="1"/>
              <a:t>Waheed</a:t>
            </a:r>
            <a:endParaRPr lang="en-US" dirty="0"/>
          </a:p>
          <a:p>
            <a:pPr algn="ctr"/>
            <a:r>
              <a:rPr lang="en-US" dirty="0" err="1"/>
              <a:t>Karthik</a:t>
            </a:r>
            <a:r>
              <a:rPr lang="en-US" dirty="0"/>
              <a:t> Pandey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															Date: 24 June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78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30" y="161925"/>
            <a:ext cx="10058400" cy="984032"/>
          </a:xfrm>
        </p:spPr>
        <p:txBody>
          <a:bodyPr/>
          <a:lstStyle/>
          <a:p>
            <a:r>
              <a:rPr lang="en-US" dirty="0" smtClean="0"/>
              <a:t>Parameters of the model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830" y="1760008"/>
            <a:ext cx="10818495" cy="485034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B050"/>
                </a:solidFill>
              </a:rPr>
              <a:t>TOTAL_READINGS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defines</a:t>
            </a:r>
            <a:r>
              <a:rPr lang="fr-FR" dirty="0" smtClean="0"/>
              <a:t> the maximum of </a:t>
            </a:r>
            <a:r>
              <a:rPr lang="fr-FR" dirty="0" err="1" smtClean="0"/>
              <a:t>readings</a:t>
            </a:r>
            <a:r>
              <a:rPr lang="fr-FR" dirty="0" smtClean="0"/>
              <a:t> for one </a:t>
            </a:r>
            <a:r>
              <a:rPr lang="fr-FR" dirty="0" err="1" smtClean="0"/>
              <a:t>sensor</a:t>
            </a:r>
            <a:r>
              <a:rPr lang="fr-FR" dirty="0" smtClean="0"/>
              <a:t>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B050"/>
                </a:solidFill>
              </a:rPr>
              <a:t>ACC_SAMPLING_FREQ</a:t>
            </a:r>
            <a:r>
              <a:rPr lang="fr-FR" dirty="0"/>
              <a:t> 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00B050"/>
                </a:solidFill>
              </a:rPr>
              <a:t>GPS_SAMPLING_FREQ , MAG_SAMPLING_FREQ , GYR_SAMPLING_FREQ </a:t>
            </a:r>
            <a:endParaRPr lang="fr-FR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B050"/>
                </a:solidFill>
              </a:rPr>
              <a:t>FOOTSTEP_SIZE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defines</a:t>
            </a:r>
            <a:r>
              <a:rPr lang="fr-FR" dirty="0" smtClean="0"/>
              <a:t> the </a:t>
            </a:r>
            <a:r>
              <a:rPr lang="fr-FR" dirty="0" err="1" smtClean="0"/>
              <a:t>step</a:t>
            </a:r>
            <a:r>
              <a:rPr lang="fr-FR" dirty="0" smtClean="0"/>
              <a:t> size value, by default 0.6m)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B050"/>
                </a:solidFill>
              </a:rPr>
              <a:t>GPS_TIME_TRANSITION_MS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defines</a:t>
            </a:r>
            <a:r>
              <a:rPr lang="fr-FR" dirty="0" smtClean="0"/>
              <a:t> the range in ms to observe the </a:t>
            </a:r>
            <a:r>
              <a:rPr lang="fr-FR" dirty="0" err="1" smtClean="0"/>
              <a:t>next</a:t>
            </a:r>
            <a:r>
              <a:rPr lang="fr-FR" dirty="0" smtClean="0"/>
              <a:t> GPS </a:t>
            </a:r>
            <a:r>
              <a:rPr lang="fr-FR" dirty="0" err="1" smtClean="0"/>
              <a:t>recording</a:t>
            </a:r>
            <a:r>
              <a:rPr lang="fr-FR" dirty="0" smtClean="0"/>
              <a:t>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B050"/>
                </a:solidFill>
              </a:rPr>
              <a:t>GPS_ACC_TRANSITION_THRESHOLD</a:t>
            </a:r>
            <a:r>
              <a:rPr lang="fr-FR" dirty="0" smtClean="0"/>
              <a:t> (</a:t>
            </a:r>
            <a:r>
              <a:rPr lang="fr-FR" dirty="0" err="1" smtClean="0"/>
              <a:t>defines</a:t>
            </a:r>
            <a:r>
              <a:rPr lang="fr-FR" dirty="0" smtClean="0"/>
              <a:t> the </a:t>
            </a:r>
            <a:r>
              <a:rPr lang="fr-FR" dirty="0" err="1" smtClean="0"/>
              <a:t>threshold</a:t>
            </a:r>
            <a:r>
              <a:rPr lang="fr-FR" dirty="0" smtClean="0"/>
              <a:t> </a:t>
            </a:r>
            <a:r>
              <a:rPr lang="fr-FR" dirty="0" err="1" smtClean="0"/>
              <a:t>determining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sensor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preferred</a:t>
            </a:r>
            <a:r>
              <a:rPr lang="fr-FR" dirty="0" smtClean="0"/>
              <a:t>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B050"/>
                </a:solidFill>
              </a:rPr>
              <a:t>GYRO_LOWER_THRESHOLD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defines</a:t>
            </a:r>
            <a:r>
              <a:rPr lang="fr-FR" dirty="0" smtClean="0"/>
              <a:t> the </a:t>
            </a:r>
            <a:r>
              <a:rPr lang="fr-FR" dirty="0" err="1" smtClean="0"/>
              <a:t>threshold</a:t>
            </a:r>
            <a:r>
              <a:rPr lang="fr-FR" dirty="0" smtClean="0"/>
              <a:t> value for </a:t>
            </a:r>
            <a:r>
              <a:rPr lang="fr-FR" dirty="0" err="1" smtClean="0"/>
              <a:t>clockwise</a:t>
            </a:r>
            <a:r>
              <a:rPr lang="fr-FR" dirty="0" smtClean="0"/>
              <a:t> direction)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B050"/>
                </a:solidFill>
              </a:rPr>
              <a:t>GYRO_UPPER_THRESHOLD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/>
              <a:t>defines</a:t>
            </a:r>
            <a:r>
              <a:rPr lang="fr-FR" dirty="0"/>
              <a:t> the </a:t>
            </a:r>
            <a:r>
              <a:rPr lang="fr-FR" dirty="0" err="1"/>
              <a:t>threshold</a:t>
            </a:r>
            <a:r>
              <a:rPr lang="fr-FR" dirty="0"/>
              <a:t> value for </a:t>
            </a:r>
            <a:r>
              <a:rPr lang="fr-FR" dirty="0" err="1" smtClean="0"/>
              <a:t>counter</a:t>
            </a:r>
            <a:r>
              <a:rPr lang="fr-FR" dirty="0" smtClean="0"/>
              <a:t> </a:t>
            </a:r>
            <a:r>
              <a:rPr lang="fr-FR" dirty="0" err="1" smtClean="0"/>
              <a:t>clockwise</a:t>
            </a:r>
            <a:r>
              <a:rPr lang="fr-FR" dirty="0" smtClean="0"/>
              <a:t> </a:t>
            </a:r>
            <a:r>
              <a:rPr lang="fr-FR" dirty="0"/>
              <a:t>direction)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B050"/>
                </a:solidFill>
              </a:rPr>
              <a:t>MAG_THRESHOLD </a:t>
            </a:r>
            <a:r>
              <a:rPr lang="fr-FR" dirty="0" smtClean="0"/>
              <a:t>(</a:t>
            </a:r>
            <a:r>
              <a:rPr lang="fr-FR" dirty="0" err="1" smtClean="0"/>
              <a:t>defines</a:t>
            </a:r>
            <a:r>
              <a:rPr lang="fr-FR" dirty="0" smtClean="0"/>
              <a:t> the </a:t>
            </a:r>
            <a:r>
              <a:rPr lang="fr-FR" dirty="0" err="1" smtClean="0"/>
              <a:t>threshold</a:t>
            </a:r>
            <a:r>
              <a:rPr lang="fr-FR" dirty="0" smtClean="0"/>
              <a:t> for </a:t>
            </a:r>
            <a:r>
              <a:rPr lang="fr-FR" dirty="0" err="1" smtClean="0"/>
              <a:t>magnetometer</a:t>
            </a:r>
            <a:r>
              <a:rPr lang="fr-FR" dirty="0" smtClean="0"/>
              <a:t> to </a:t>
            </a:r>
            <a:r>
              <a:rPr lang="fr-FR" dirty="0" err="1" smtClean="0"/>
              <a:t>handle</a:t>
            </a:r>
            <a:r>
              <a:rPr lang="fr-FR" dirty="0" smtClean="0"/>
              <a:t> noise)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B050"/>
                </a:solidFill>
              </a:rPr>
              <a:t>WIFI_POWER_THRESHOLD </a:t>
            </a:r>
            <a:r>
              <a:rPr lang="fr-FR" dirty="0" smtClean="0"/>
              <a:t> (</a:t>
            </a:r>
            <a:r>
              <a:rPr lang="fr-FR" dirty="0" err="1" smtClean="0"/>
              <a:t>defines</a:t>
            </a:r>
            <a:r>
              <a:rPr lang="fr-FR" dirty="0" smtClean="0"/>
              <a:t> the </a:t>
            </a:r>
            <a:r>
              <a:rPr lang="fr-FR" dirty="0" err="1" smtClean="0"/>
              <a:t>threshold</a:t>
            </a:r>
            <a:r>
              <a:rPr lang="fr-FR" dirty="0" smtClean="0"/>
              <a:t> to </a:t>
            </a:r>
            <a:r>
              <a:rPr lang="fr-FR" dirty="0" err="1" smtClean="0"/>
              <a:t>indicate</a:t>
            </a:r>
            <a:r>
              <a:rPr lang="fr-FR" dirty="0" smtClean="0"/>
              <a:t> the power </a:t>
            </a:r>
            <a:r>
              <a:rPr lang="fr-FR" dirty="0" err="1" smtClean="0"/>
              <a:t>level</a:t>
            </a:r>
            <a:r>
              <a:rPr lang="fr-FR" dirty="0" smtClean="0"/>
              <a:t> in indoor)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30" y="161925"/>
            <a:ext cx="10058400" cy="984032"/>
          </a:xfrm>
        </p:spPr>
        <p:txBody>
          <a:bodyPr/>
          <a:lstStyle/>
          <a:p>
            <a:r>
              <a:rPr lang="en-US" dirty="0" smtClean="0"/>
              <a:t>Defined User States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830" y="1760008"/>
            <a:ext cx="10818495" cy="485034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OUTDOOR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TRANSITION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INDOOR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INDOOR_NO_WIFI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23975" y="2152650"/>
            <a:ext cx="1781175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Sensors record </a:t>
            </a:r>
            <a:r>
              <a:rPr lang="en-US" dirty="0" err="1" smtClean="0"/>
              <a:t>measurments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4076700" y="2152650"/>
            <a:ext cx="1781175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Processing to extract specific sensor</a:t>
            </a:r>
            <a:endParaRPr lang="fr-FR" dirty="0"/>
          </a:p>
        </p:txBody>
      </p:sp>
      <p:sp>
        <p:nvSpPr>
          <p:cNvPr id="7" name="Rounded Rectangle 6"/>
          <p:cNvSpPr/>
          <p:nvPr/>
        </p:nvSpPr>
        <p:spPr>
          <a:xfrm>
            <a:off x="7153275" y="2171700"/>
            <a:ext cx="247650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Distance Calculation through Accelerometer and GPS</a:t>
            </a:r>
            <a:endParaRPr lang="fr-FR" dirty="0"/>
          </a:p>
        </p:txBody>
      </p:sp>
      <p:sp>
        <p:nvSpPr>
          <p:cNvPr id="8" name="Rounded Rectangle 7"/>
          <p:cNvSpPr/>
          <p:nvPr/>
        </p:nvSpPr>
        <p:spPr>
          <a:xfrm>
            <a:off x="7423958" y="4077581"/>
            <a:ext cx="247650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 movement through </a:t>
            </a:r>
            <a:r>
              <a:rPr lang="en-US" dirty="0" err="1" smtClean="0"/>
              <a:t>Gyrometer</a:t>
            </a:r>
            <a:r>
              <a:rPr lang="en-US" dirty="0" smtClean="0"/>
              <a:t> and Magnetometer</a:t>
            </a:r>
            <a:endParaRPr lang="fr-FR" dirty="0"/>
          </a:p>
        </p:txBody>
      </p:sp>
      <p:sp>
        <p:nvSpPr>
          <p:cNvPr id="9" name="Rounded Rectangle 8"/>
          <p:cNvSpPr/>
          <p:nvPr/>
        </p:nvSpPr>
        <p:spPr>
          <a:xfrm>
            <a:off x="4467225" y="4087106"/>
            <a:ext cx="1781175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Fusion Algorithm</a:t>
            </a:r>
            <a:endParaRPr lang="fr-FR" dirty="0"/>
          </a:p>
        </p:txBody>
      </p:sp>
      <p:sp>
        <p:nvSpPr>
          <p:cNvPr id="10" name="Rounded Rectangle 9"/>
          <p:cNvSpPr/>
          <p:nvPr/>
        </p:nvSpPr>
        <p:spPr>
          <a:xfrm>
            <a:off x="1390650" y="4087105"/>
            <a:ext cx="1781175" cy="9239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results to file</a:t>
            </a:r>
            <a:endParaRPr lang="fr-FR" dirty="0"/>
          </a:p>
        </p:txBody>
      </p: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3105150" y="2614613"/>
            <a:ext cx="97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5857875" y="2624137"/>
            <a:ext cx="1295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366933" y="3076575"/>
            <a:ext cx="24592" cy="100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3"/>
          </p:cNvCxnSpPr>
          <p:nvPr/>
        </p:nvCxnSpPr>
        <p:spPr>
          <a:xfrm flipH="1">
            <a:off x="6248400" y="4525256"/>
            <a:ext cx="1175559" cy="2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3"/>
          </p:cNvCxnSpPr>
          <p:nvPr/>
        </p:nvCxnSpPr>
        <p:spPr>
          <a:xfrm flipH="1">
            <a:off x="3171825" y="4549067"/>
            <a:ext cx="1266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14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Timeline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90625" y="2066925"/>
            <a:ext cx="2190750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Experimentation and observation with INS </a:t>
            </a:r>
            <a:endParaRPr lang="fr-FR" dirty="0"/>
          </a:p>
        </p:txBody>
      </p:sp>
      <p:sp>
        <p:nvSpPr>
          <p:cNvPr id="8" name="Rounded Rectangle 7"/>
          <p:cNvSpPr/>
          <p:nvPr/>
        </p:nvSpPr>
        <p:spPr>
          <a:xfrm>
            <a:off x="4324350" y="2066925"/>
            <a:ext cx="2190750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Analyzing INS sensitivity with movements</a:t>
            </a:r>
            <a:endParaRPr lang="fr-FR" dirty="0"/>
          </a:p>
        </p:txBody>
      </p:sp>
      <p:sp>
        <p:nvSpPr>
          <p:cNvPr id="9" name="Rounded Rectangle 8"/>
          <p:cNvSpPr/>
          <p:nvPr/>
        </p:nvSpPr>
        <p:spPr>
          <a:xfrm>
            <a:off x="7810500" y="2066924"/>
            <a:ext cx="2190750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Designed outdoor, indoor, and transition space</a:t>
            </a:r>
            <a:endParaRPr lang="fr-FR" dirty="0"/>
          </a:p>
        </p:txBody>
      </p:sp>
      <p:sp>
        <p:nvSpPr>
          <p:cNvPr id="10" name="Rounded Rectangle 9"/>
          <p:cNvSpPr/>
          <p:nvPr/>
        </p:nvSpPr>
        <p:spPr>
          <a:xfrm>
            <a:off x="7896225" y="3644195"/>
            <a:ext cx="2190750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Conducted experiments</a:t>
            </a:r>
            <a:endParaRPr lang="fr-FR" dirty="0"/>
          </a:p>
        </p:txBody>
      </p:sp>
      <p:sp>
        <p:nvSpPr>
          <p:cNvPr id="11" name="Rounded Rectangle 10"/>
          <p:cNvSpPr/>
          <p:nvPr/>
        </p:nvSpPr>
        <p:spPr>
          <a:xfrm>
            <a:off x="4324350" y="3636610"/>
            <a:ext cx="2609850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Automated the processing and algorithm on software</a:t>
            </a:r>
            <a:endParaRPr lang="fr-FR" dirty="0"/>
          </a:p>
        </p:txBody>
      </p:sp>
      <p:sp>
        <p:nvSpPr>
          <p:cNvPr id="12" name="Rounded Rectangle 11"/>
          <p:cNvSpPr/>
          <p:nvPr/>
        </p:nvSpPr>
        <p:spPr>
          <a:xfrm>
            <a:off x="981075" y="3636609"/>
            <a:ext cx="2609850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Estimation and evaluation of results</a:t>
            </a:r>
            <a:endParaRPr lang="fr-FR" dirty="0"/>
          </a:p>
        </p:txBody>
      </p: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3381375" y="2528888"/>
            <a:ext cx="942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6515100" y="2505074"/>
            <a:ext cx="1295400" cy="2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829675" y="2991730"/>
            <a:ext cx="1" cy="644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1" idx="3"/>
          </p:cNvCxnSpPr>
          <p:nvPr/>
        </p:nvCxnSpPr>
        <p:spPr>
          <a:xfrm flipH="1">
            <a:off x="6934200" y="4094339"/>
            <a:ext cx="962026" cy="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2" idx="3"/>
          </p:cNvCxnSpPr>
          <p:nvPr/>
        </p:nvCxnSpPr>
        <p:spPr>
          <a:xfrm flipH="1">
            <a:off x="3590925" y="4087018"/>
            <a:ext cx="804861" cy="1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Noise fluctuations in INS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Unavailability of continuous outdoor space with previous WiFi positioning space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Non-uniform sampling frequency of INS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Processing of the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Noise fluctuations in 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Applied averaging and inserted thresholds [IN DEMO]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Unavailability of continuous outdoor space with previous WiFi positioning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Separated spaces (</a:t>
            </a:r>
            <a:r>
              <a:rPr lang="en-US" dirty="0" err="1" smtClean="0">
                <a:solidFill>
                  <a:srgbClr val="00B050"/>
                </a:solidFill>
              </a:rPr>
              <a:t>Outdoor+Transition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Indoor+Transition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Non-uniform sampling frequency of 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Added user controlled sampling feature </a:t>
            </a:r>
            <a:r>
              <a:rPr lang="en-US" dirty="0">
                <a:solidFill>
                  <a:srgbClr val="00B050"/>
                </a:solidFill>
              </a:rPr>
              <a:t>in code [IN DEMO]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Processing of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Automated through code to process and extract data in </a:t>
            </a:r>
            <a:r>
              <a:rPr lang="en-US" dirty="0">
                <a:solidFill>
                  <a:srgbClr val="00B050"/>
                </a:solidFill>
              </a:rPr>
              <a:t>C code [IN DEMO]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Fusion Algorithm (1)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Takes the reference time from the first recording of accelerometer as t=0.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Checks if within threshold time (say 1.2s) there is a GPS recording.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yes, calculate the distance based on that GPS recording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At the same time, calculate the distance from the accelerometer from initial time to this GPS reading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Compare these two distances with GPS_ACC threshold which defines which sensor is to be preferred.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the difference is huge (depending upon threshold), ACC is preferred.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Otherwise (depending upon threshold) GPS is preferred.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Fusion Algorithm (2)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there is no GPS recording within maximum time jump, distance data is evaluated from the ACC sensor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Each distance recording is marked with the timestamp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parallel, using </a:t>
            </a:r>
            <a:r>
              <a:rPr lang="en-US" dirty="0" err="1" smtClean="0"/>
              <a:t>gyrometer</a:t>
            </a:r>
            <a:r>
              <a:rPr lang="en-US" dirty="0"/>
              <a:t> </a:t>
            </a:r>
            <a:r>
              <a:rPr lang="en-US" dirty="0" smtClean="0"/>
              <a:t>(high sensitivity), we determine the angular direction at any timestamp.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During this time, the angular movement is determined by the magnetometer.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Condition: If gyro indicates movement, consider magneto’s angular reading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Having distance and angle, find XY using geometry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Write XY automatically to Excel file and plot to observe the route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0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Fusion Algorithm (3)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WiFi with known MAC address is detected and power level is within the </a:t>
            </a:r>
            <a:r>
              <a:rPr lang="en-US" dirty="0" err="1" smtClean="0"/>
              <a:t>theshold</a:t>
            </a:r>
            <a:r>
              <a:rPr lang="en-US" dirty="0" smtClean="0"/>
              <a:t>, the fusion algorithm extracts the positioning information from the code of project 1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is implemented in code, but difficult to experiment since we didn’t have the outdoor space near WiFi indoor positioning model.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0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where GPS is corrupted</a:t>
            </a:r>
          </a:p>
          <a:p>
            <a:endParaRPr lang="en-US" dirty="0" smtClean="0"/>
          </a:p>
          <a:p>
            <a:r>
              <a:rPr lang="en-US" dirty="0" smtClean="0"/>
              <a:t>Case where ACC has errors (long distance)</a:t>
            </a:r>
          </a:p>
          <a:p>
            <a:endParaRPr lang="en-US" dirty="0" smtClean="0"/>
          </a:p>
          <a:p>
            <a:r>
              <a:rPr lang="en-US" dirty="0" smtClean="0"/>
              <a:t>Experimental scenarios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[SHOWN IN DEMO]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497"/>
          <a:stretch/>
        </p:blipFill>
        <p:spPr>
          <a:xfrm>
            <a:off x="1086609" y="527221"/>
            <a:ext cx="9540189" cy="57678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78011" y="659027"/>
            <a:ext cx="9943070" cy="3599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301578" y="247135"/>
            <a:ext cx="87732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MASTER OF ELECTRICAL ENGINEERING FOR COMMUNICATIONS &amp; INFORMATION </a:t>
            </a:r>
            <a:r>
              <a:rPr lang="en-US" sz="2800" dirty="0" smtClean="0"/>
              <a:t>PROCESSING </a:t>
            </a:r>
          </a:p>
          <a:p>
            <a:endParaRPr lang="en-US" sz="2800" dirty="0"/>
          </a:p>
          <a:p>
            <a:r>
              <a:rPr lang="fr-FR" sz="2800" dirty="0" smtClean="0"/>
              <a:t>			Radio </a:t>
            </a:r>
            <a:r>
              <a:rPr lang="fr-FR" sz="2800" dirty="0" err="1" smtClean="0"/>
              <a:t>Frequency</a:t>
            </a:r>
            <a:r>
              <a:rPr lang="fr-FR" sz="2800" dirty="0" smtClean="0"/>
              <a:t> </a:t>
            </a:r>
            <a:r>
              <a:rPr lang="fr-FR" sz="2800" dirty="0"/>
              <a:t>for </a:t>
            </a:r>
            <a:r>
              <a:rPr lang="fr-FR" sz="2800" dirty="0" err="1"/>
              <a:t>C</a:t>
            </a:r>
            <a:r>
              <a:rPr lang="fr-FR" sz="2800" dirty="0" err="1" smtClean="0"/>
              <a:t>onnected</a:t>
            </a:r>
            <a:r>
              <a:rPr lang="fr-FR" sz="2800" dirty="0" smtClean="0"/>
              <a:t> </a:t>
            </a:r>
            <a:r>
              <a:rPr lang="fr-FR" sz="2800" dirty="0" err="1" smtClean="0"/>
              <a:t>Objects</a:t>
            </a:r>
            <a:endParaRPr lang="fr-FR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8274" y="2118462"/>
            <a:ext cx="10524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Project: Positioning System Project With GPS-WiFi-INS Fusion</a:t>
            </a:r>
            <a:endParaRPr lang="en-US" dirty="0" smtClean="0"/>
          </a:p>
          <a:p>
            <a:pPr algn="ctr"/>
            <a:r>
              <a:rPr lang="en-US" dirty="0" smtClean="0"/>
              <a:t>By</a:t>
            </a:r>
          </a:p>
          <a:p>
            <a:pPr algn="ctr"/>
            <a:r>
              <a:rPr lang="en-US" dirty="0" smtClean="0"/>
              <a:t>Areeb Tariq</a:t>
            </a:r>
          </a:p>
          <a:p>
            <a:pPr algn="ctr"/>
            <a:r>
              <a:rPr lang="en-US" dirty="0" smtClean="0"/>
              <a:t>Muhammed Fatih </a:t>
            </a:r>
            <a:r>
              <a:rPr lang="en-US" dirty="0" err="1" smtClean="0"/>
              <a:t>Koc</a:t>
            </a:r>
            <a:endParaRPr lang="en-US" dirty="0" smtClean="0"/>
          </a:p>
          <a:p>
            <a:pPr algn="ctr"/>
            <a:r>
              <a:rPr lang="en-US" dirty="0" smtClean="0"/>
              <a:t>Ahmed </a:t>
            </a:r>
            <a:r>
              <a:rPr lang="en-US" dirty="0" err="1" smtClean="0"/>
              <a:t>Waheed</a:t>
            </a:r>
            <a:endParaRPr lang="en-US" dirty="0" smtClean="0"/>
          </a:p>
          <a:p>
            <a:pPr algn="ctr"/>
            <a:r>
              <a:rPr lang="en-US" dirty="0" err="1" smtClean="0"/>
              <a:t>Karthik</a:t>
            </a:r>
            <a:r>
              <a:rPr lang="en-US" dirty="0" smtClean="0"/>
              <a:t> Pandey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															Date: 24 June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93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and Comments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15m, on average accelerometer step counter gives an error of 1m.</a:t>
            </a:r>
          </a:p>
          <a:p>
            <a:r>
              <a:rPr lang="en-US" dirty="0" smtClean="0"/>
              <a:t>In longer distances, accelerometer gets more and more inaccurate with step counter</a:t>
            </a:r>
          </a:p>
          <a:p>
            <a:r>
              <a:rPr lang="en-US" dirty="0" smtClean="0"/>
              <a:t>It is compensated by the GPS in outdoor but in indoor the WiFi positioning isn’t as accurate as GPS, so in indoor, longer distances are less reliable. </a:t>
            </a:r>
          </a:p>
          <a:p>
            <a:r>
              <a:rPr lang="en-US" dirty="0" smtClean="0"/>
              <a:t>Magnetometer is very sensitive to relative motion of device with the body which needs to be modeled with detailed experiments and with different human beings</a:t>
            </a:r>
          </a:p>
          <a:p>
            <a:r>
              <a:rPr lang="en-US" dirty="0" err="1" smtClean="0"/>
              <a:t>Gyrometer</a:t>
            </a:r>
            <a:r>
              <a:rPr lang="en-US" dirty="0" smtClean="0"/>
              <a:t> is highly sensitive and gives clear indication of angular direction even with slower speeds. This is helpful in fusion algorithm.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6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Current implementation is limited to horizontal placement of the mobile device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model is not perfect in removing the noise from INS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doesn’t model lot of humans data because of limited scope and time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Recommendations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807849" cy="441163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noise can be filtered from the data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magnetometer can be modeled more accurately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extended for any position of mobile device 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Tools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73379" cy="430405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Excel files (ACC, GYR, MAG, GPS, WIFI): Files containing the data extracted from the sensor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Excel file (</a:t>
            </a:r>
            <a:r>
              <a:rPr lang="en-US" dirty="0"/>
              <a:t>XY DATA</a:t>
            </a:r>
            <a:r>
              <a:rPr lang="en-US" dirty="0" smtClean="0"/>
              <a:t>): File containing data of the estimated XY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C++ (</a:t>
            </a:r>
            <a:r>
              <a:rPr lang="en-US" dirty="0" err="1" smtClean="0"/>
              <a:t>Fusion_Project</a:t>
            </a:r>
            <a:r>
              <a:rPr lang="en-US" dirty="0" smtClean="0"/>
              <a:t>): User friendly software with input sensor log file and automatically implements extraction of data, fusion algorithm, and writing of data to excel files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 these files are provided with ReadMe files for user to assist in using these applications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Introduced the Indoor WiFi positioning </a:t>
            </a:r>
            <a:r>
              <a:rPr lang="fr-FR" dirty="0" smtClean="0"/>
              <a:t>and Fusion </a:t>
            </a:r>
            <a:r>
              <a:rPr lang="fr-FR" dirty="0" err="1" smtClean="0"/>
              <a:t>Sensor</a:t>
            </a:r>
            <a:r>
              <a:rPr lang="fr-FR" dirty="0" smtClean="0"/>
              <a:t> </a:t>
            </a:r>
            <a:r>
              <a:rPr lang="fr-FR" dirty="0" err="1" smtClean="0"/>
              <a:t>projects</a:t>
            </a: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Discussed about the validity and limitations of both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Explained the process flows and activity timelines for both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Discussed Experimental procedure and components for both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Listed key challenges and solutions for both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Described the algorithm and proposed models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Shared the results and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Provided the future modifications for both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Listed the software tools and solutions produced as part of project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1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872298" cy="446445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Background and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</a:t>
            </a:r>
            <a:r>
              <a:rPr lang="en-US" dirty="0" smtClean="0"/>
              <a:t>Space and Validity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Experiments, Parameters of the model, and Defined User states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Process flow and Activity Timeline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Challenges and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Implementation</a:t>
            </a:r>
            <a:r>
              <a:rPr lang="fr-FR" dirty="0"/>
              <a:t> </a:t>
            </a:r>
            <a:r>
              <a:rPr lang="fr-FR" dirty="0" smtClean="0"/>
              <a:t>and </a:t>
            </a:r>
            <a:r>
              <a:rPr lang="en-US" dirty="0" smtClean="0"/>
              <a:t>Algorithm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Results Observations </a:t>
            </a:r>
            <a:r>
              <a:rPr lang="en-US" dirty="0"/>
              <a:t>and Remarks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Variations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Software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5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Ubiquitous  positioning technology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Fusion technology for seamless transition between varied environment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Proposed positioning system should be economical ,reliable and continuous.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would propose to use the  Sensor technology(GNSS-WLAN-INS) in our model in  order to achieve seamless integrity and continuous (Quality of Service)in different user states; transitions etc..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5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Fusion technique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Sensors like magnetometer, accelerometer, gyroscope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Different environments positioning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Positioning accuracy ranges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5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 and Model Space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Experiments conducted with the mobile device in horizontal plane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Valid in both indoor, outdoor, with transitions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37470" cy="4345516"/>
          </a:xfrm>
        </p:spPr>
        <p:txBody>
          <a:bodyPr>
            <a:normAutofit/>
          </a:bodyPr>
          <a:lstStyle/>
          <a:p>
            <a:r>
              <a:rPr lang="en-US" dirty="0" smtClean="0"/>
              <a:t>1. Straight </a:t>
            </a:r>
            <a:r>
              <a:rPr lang="en-US" dirty="0"/>
              <a:t>outdoor </a:t>
            </a:r>
            <a:endParaRPr lang="fr-FR" dirty="0"/>
          </a:p>
          <a:p>
            <a:r>
              <a:rPr lang="en-US" dirty="0"/>
              <a:t>2. L shape outdoor</a:t>
            </a:r>
            <a:endParaRPr lang="fr-FR" dirty="0"/>
          </a:p>
          <a:p>
            <a:r>
              <a:rPr lang="en-US" dirty="0"/>
              <a:t>3. Straight indoor </a:t>
            </a:r>
            <a:endParaRPr lang="fr-FR" dirty="0"/>
          </a:p>
          <a:p>
            <a:r>
              <a:rPr lang="en-US" dirty="0"/>
              <a:t>4. L shape indoor </a:t>
            </a:r>
            <a:endParaRPr lang="fr-FR" dirty="0"/>
          </a:p>
          <a:p>
            <a:r>
              <a:rPr lang="en-US" dirty="0"/>
              <a:t>5. Straight outdoor - straight indoor </a:t>
            </a:r>
            <a:endParaRPr lang="fr-FR" dirty="0"/>
          </a:p>
          <a:p>
            <a:r>
              <a:rPr lang="en-US" dirty="0"/>
              <a:t>6. L shape outdoor-indoor </a:t>
            </a:r>
            <a:endParaRPr lang="fr-FR" dirty="0"/>
          </a:p>
          <a:p>
            <a:r>
              <a:rPr lang="en-US" dirty="0"/>
              <a:t>7. Straight indoor-outdoor</a:t>
            </a:r>
            <a:endParaRPr lang="fr-FR" dirty="0"/>
          </a:p>
          <a:p>
            <a:r>
              <a:rPr lang="en-US" dirty="0"/>
              <a:t>8. L shape indoor-outdoor </a:t>
            </a:r>
            <a:endParaRPr lang="fr-FR" dirty="0"/>
          </a:p>
          <a:p>
            <a:r>
              <a:rPr lang="en-US" dirty="0"/>
              <a:t>9</a:t>
            </a:r>
            <a:r>
              <a:rPr lang="en-US" dirty="0" smtClean="0"/>
              <a:t>. Straight outdoor (150m longer distance)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0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Sensors (1)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Accelerometer</a:t>
            </a:r>
          </a:p>
          <a:p>
            <a:r>
              <a:rPr lang="en-US" dirty="0" smtClean="0"/>
              <a:t>Step counter method. </a:t>
            </a:r>
          </a:p>
          <a:p>
            <a:r>
              <a:rPr lang="en-US" dirty="0" smtClean="0"/>
              <a:t>Acceleration data is extracted through code.</a:t>
            </a:r>
          </a:p>
          <a:p>
            <a:r>
              <a:rPr lang="en-US" dirty="0" smtClean="0"/>
              <a:t>Mean is scaled to obtain zero crossings</a:t>
            </a:r>
          </a:p>
          <a:p>
            <a:r>
              <a:rPr lang="en-US" dirty="0" smtClean="0"/>
              <a:t>Calculated number of steps from number of zero crossings</a:t>
            </a:r>
          </a:p>
          <a:p>
            <a:r>
              <a:rPr lang="en-US" dirty="0" smtClean="0"/>
              <a:t>Multiplied with step size = 0.6 m to find the distance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GPS</a:t>
            </a:r>
          </a:p>
          <a:p>
            <a:r>
              <a:rPr lang="en-US" dirty="0" smtClean="0"/>
              <a:t>From latitude and longitude coordinates, found the distance in code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Sensors </a:t>
            </a:r>
            <a:r>
              <a:rPr lang="en-US" dirty="0" smtClean="0"/>
              <a:t>(2)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Magnetometer</a:t>
            </a:r>
          </a:p>
          <a:p>
            <a:r>
              <a:rPr lang="en-US" dirty="0" smtClean="0"/>
              <a:t>Conducted repeated experiments to map magnetometer values to angular movement </a:t>
            </a:r>
          </a:p>
          <a:p>
            <a:r>
              <a:rPr lang="en-US" dirty="0" smtClean="0"/>
              <a:t>Thresholds are defined in code 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Gyrometer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The spikes were used to identify the direction of angular movement (clockwise or counterclockwise)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681</TotalTime>
  <Words>1228</Words>
  <Application>Microsoft Office PowerPoint</Application>
  <PresentationFormat>Widescreen</PresentationFormat>
  <Paragraphs>222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Outline</vt:lpstr>
      <vt:lpstr>Background/Introduction</vt:lpstr>
      <vt:lpstr>Motivation</vt:lpstr>
      <vt:lpstr>Validity and Model Space</vt:lpstr>
      <vt:lpstr>Experiments </vt:lpstr>
      <vt:lpstr>Implementation of Sensors (1)</vt:lpstr>
      <vt:lpstr>Implementation of Sensors (2)</vt:lpstr>
      <vt:lpstr>Parameters of the model</vt:lpstr>
      <vt:lpstr>Defined User States</vt:lpstr>
      <vt:lpstr>Process Flow</vt:lpstr>
      <vt:lpstr>Activity Timeline</vt:lpstr>
      <vt:lpstr>Challenges</vt:lpstr>
      <vt:lpstr>Solutions</vt:lpstr>
      <vt:lpstr>Fusion Algorithm (1)</vt:lpstr>
      <vt:lpstr>Fusion Algorithm (2)</vt:lpstr>
      <vt:lpstr>Fusion Algorithm (3)</vt:lpstr>
      <vt:lpstr>Results</vt:lpstr>
      <vt:lpstr>Observations and Comments</vt:lpstr>
      <vt:lpstr>Limitations</vt:lpstr>
      <vt:lpstr>Future Recommendations </vt:lpstr>
      <vt:lpstr>Software Tools</vt:lpstr>
      <vt:lpstr>Conclusion</vt:lpstr>
      <vt:lpstr>Thank you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220</cp:revision>
  <dcterms:created xsi:type="dcterms:W3CDTF">2021-06-18T02:10:52Z</dcterms:created>
  <dcterms:modified xsi:type="dcterms:W3CDTF">2021-07-15T20:38:59Z</dcterms:modified>
</cp:coreProperties>
</file>