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60" r:id="rId7"/>
    <p:sldId id="258" r:id="rId8"/>
    <p:sldId id="286" r:id="rId9"/>
    <p:sldId id="287" r:id="rId10"/>
    <p:sldId id="289" r:id="rId11"/>
    <p:sldId id="290" r:id="rId12"/>
    <p:sldId id="288" r:id="rId13"/>
    <p:sldId id="292" r:id="rId14"/>
    <p:sldId id="29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eeba-Riazz/UniRide-System/blob/main/Deliverables/i221244_i221238_A_D4.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reeba-Riazz/UniRide-System/blob/main/Deliverables/DomainModel.png"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eeba-Riazz/UniRide-System/blob/main/Deliverables/Deployment%20Diagram.jpg" TargetMode="Externa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eeba-Riazz/UniRide-System/blob/main/Deliverables/Component%20Diagram.jpg" TargetMode="Externa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UniRide</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lvl="0" indent="0" algn="ctr" rtl="0">
              <a:spcBef>
                <a:spcPts val="0"/>
              </a:spcBef>
              <a:spcAft>
                <a:spcPts val="0"/>
              </a:spcAft>
              <a:buNone/>
            </a:pPr>
            <a:r>
              <a:rPr lang="en-US" dirty="0"/>
              <a:t>University Bus Management System: Enhancing Efficiency and Safety in Student Transportation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9C985-67D2-F987-7D94-294F5D02279C}"/>
            </a:ext>
          </a:extLst>
        </p:cNvPr>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2255FDEA-4B5A-8BA9-E613-18666BF8624F}"/>
              </a:ext>
            </a:extLst>
          </p:cNvPr>
          <p:cNvSpPr/>
          <p:nvPr/>
        </p:nvSpPr>
        <p:spPr>
          <a:xfrm>
            <a:off x="8505006" y="1576805"/>
            <a:ext cx="3356257" cy="4845106"/>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2" name="Rectangle: Rounded Corners 21">
            <a:extLst>
              <a:ext uri="{FF2B5EF4-FFF2-40B4-BE49-F238E27FC236}">
                <a16:creationId xmlns:a16="http://schemas.microsoft.com/office/drawing/2014/main" id="{2A8471CC-103E-651E-263E-66C804F0EB21}"/>
              </a:ext>
            </a:extLst>
          </p:cNvPr>
          <p:cNvSpPr/>
          <p:nvPr/>
        </p:nvSpPr>
        <p:spPr>
          <a:xfrm>
            <a:off x="4592302" y="1620489"/>
            <a:ext cx="3356257" cy="4650901"/>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1" name="Rectangle: Rounded Corners 10">
            <a:extLst>
              <a:ext uri="{FF2B5EF4-FFF2-40B4-BE49-F238E27FC236}">
                <a16:creationId xmlns:a16="http://schemas.microsoft.com/office/drawing/2014/main" id="{11365D34-C405-917F-5441-FC21BE9CAD0B}"/>
              </a:ext>
            </a:extLst>
          </p:cNvPr>
          <p:cNvSpPr/>
          <p:nvPr/>
        </p:nvSpPr>
        <p:spPr>
          <a:xfrm>
            <a:off x="679597" y="1664174"/>
            <a:ext cx="3356258" cy="4650901"/>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 name="Title 1">
            <a:extLst>
              <a:ext uri="{FF2B5EF4-FFF2-40B4-BE49-F238E27FC236}">
                <a16:creationId xmlns:a16="http://schemas.microsoft.com/office/drawing/2014/main" id="{4791EB4A-6C05-9E60-1824-7D4D43091E07}"/>
              </a:ext>
            </a:extLst>
          </p:cNvPr>
          <p:cNvSpPr>
            <a:spLocks noGrp="1"/>
          </p:cNvSpPr>
          <p:nvPr>
            <p:ph type="title"/>
          </p:nvPr>
        </p:nvSpPr>
        <p:spPr>
          <a:xfrm>
            <a:off x="342646" y="430306"/>
            <a:ext cx="7781544" cy="859055"/>
          </a:xfrm>
        </p:spPr>
        <p:txBody>
          <a:bodyPr>
            <a:normAutofit/>
          </a:bodyPr>
          <a:lstStyle/>
          <a:p>
            <a:r>
              <a:rPr lang="en-US" dirty="0"/>
              <a:t>DESIGN PATTERN USED</a:t>
            </a:r>
          </a:p>
        </p:txBody>
      </p:sp>
      <p:sp>
        <p:nvSpPr>
          <p:cNvPr id="4" name="Slide Number Placeholder 3">
            <a:extLst>
              <a:ext uri="{FF2B5EF4-FFF2-40B4-BE49-F238E27FC236}">
                <a16:creationId xmlns:a16="http://schemas.microsoft.com/office/drawing/2014/main" id="{66D91553-4FDA-6268-5B7E-34D29D6B3FB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774F3987-36D6-32C2-AFF7-B8AD48EFB6D5}"/>
              </a:ext>
            </a:extLst>
          </p:cNvPr>
          <p:cNvSpPr txBox="1"/>
          <p:nvPr/>
        </p:nvSpPr>
        <p:spPr>
          <a:xfrm>
            <a:off x="871538" y="2085975"/>
            <a:ext cx="2857500" cy="3170099"/>
          </a:xfrm>
          <a:prstGeom prst="rect">
            <a:avLst/>
          </a:prstGeom>
          <a:noFill/>
        </p:spPr>
        <p:txBody>
          <a:bodyPr wrap="square" rtlCol="0">
            <a:spAutoFit/>
          </a:bodyPr>
          <a:lstStyle/>
          <a:p>
            <a:pPr algn="ctr"/>
            <a:r>
              <a:rPr lang="en-US" sz="2400" b="1" dirty="0">
                <a:latin typeface="+mj-lt"/>
              </a:rPr>
              <a:t>Singleton Pattern: </a:t>
            </a:r>
            <a:r>
              <a:rPr lang="en-US" sz="1600" dirty="0" err="1">
                <a:latin typeface="+mj-lt"/>
              </a:rPr>
              <a:t>UserIDGenerator</a:t>
            </a:r>
            <a:endParaRPr lang="en-US" sz="1600" dirty="0">
              <a:latin typeface="+mj-lt"/>
            </a:endParaRPr>
          </a:p>
          <a:p>
            <a:endParaRPr lang="en-US" sz="1600" dirty="0">
              <a:latin typeface="+mj-lt"/>
            </a:endParaRPr>
          </a:p>
          <a:p>
            <a:r>
              <a:rPr lang="en-US" sz="1600" dirty="0">
                <a:latin typeface="+mj-lt"/>
              </a:rPr>
              <a:t>Implementation: The </a:t>
            </a:r>
            <a:r>
              <a:rPr lang="en-US" sz="1600" dirty="0" err="1">
                <a:latin typeface="+mj-lt"/>
              </a:rPr>
              <a:t>UserIDGenerator</a:t>
            </a:r>
            <a:r>
              <a:rPr lang="en-US" sz="1600" dirty="0">
                <a:latin typeface="+mj-lt"/>
              </a:rPr>
              <a:t> class ensures a single instance by using a static counter and a static </a:t>
            </a:r>
            <a:r>
              <a:rPr lang="en-US" sz="1600" dirty="0" err="1">
                <a:latin typeface="+mj-lt"/>
              </a:rPr>
              <a:t>generateUserID</a:t>
            </a:r>
            <a:r>
              <a:rPr lang="en-US" sz="1600" dirty="0">
                <a:latin typeface="+mj-lt"/>
              </a:rPr>
              <a:t>() method to create unique user IDs. It restricts multiple instances, making it a Singleton.</a:t>
            </a:r>
          </a:p>
        </p:txBody>
      </p:sp>
      <p:sp>
        <p:nvSpPr>
          <p:cNvPr id="19" name="TextBox 18">
            <a:extLst>
              <a:ext uri="{FF2B5EF4-FFF2-40B4-BE49-F238E27FC236}">
                <a16:creationId xmlns:a16="http://schemas.microsoft.com/office/drawing/2014/main" id="{FDD0F57E-BFAB-4465-8220-8FD84E59CD4F}"/>
              </a:ext>
            </a:extLst>
          </p:cNvPr>
          <p:cNvSpPr txBox="1"/>
          <p:nvPr/>
        </p:nvSpPr>
        <p:spPr>
          <a:xfrm>
            <a:off x="4806466" y="1840972"/>
            <a:ext cx="2927928" cy="3877985"/>
          </a:xfrm>
          <a:prstGeom prst="rect">
            <a:avLst/>
          </a:prstGeom>
          <a:noFill/>
        </p:spPr>
        <p:txBody>
          <a:bodyPr wrap="square" rtlCol="0">
            <a:spAutoFit/>
          </a:bodyPr>
          <a:lstStyle/>
          <a:p>
            <a:pPr algn="ctr"/>
            <a:br>
              <a:rPr lang="en-US" sz="1400" dirty="0"/>
            </a:br>
            <a:r>
              <a:rPr lang="en-US" sz="2400" b="1" dirty="0">
                <a:latin typeface="+mj-lt"/>
              </a:rPr>
              <a:t>Factory Pattern:</a:t>
            </a:r>
            <a:r>
              <a:rPr lang="en-US" sz="1600" dirty="0">
                <a:latin typeface="+mj-lt"/>
              </a:rPr>
              <a:t> </a:t>
            </a:r>
            <a:r>
              <a:rPr lang="en-US" sz="1600" dirty="0" err="1">
                <a:latin typeface="+mj-lt"/>
              </a:rPr>
              <a:t>BusFactory</a:t>
            </a:r>
            <a:endParaRPr lang="en-US" sz="1600" dirty="0">
              <a:latin typeface="+mj-lt"/>
            </a:endParaRPr>
          </a:p>
          <a:p>
            <a:pPr algn="ctr"/>
            <a:endParaRPr lang="en-US" sz="1600" dirty="0">
              <a:latin typeface="+mj-lt"/>
            </a:endParaRPr>
          </a:p>
          <a:p>
            <a:r>
              <a:rPr lang="en-US" sz="1600" dirty="0">
                <a:latin typeface="+mj-lt"/>
              </a:rPr>
              <a:t>Implementation: The </a:t>
            </a:r>
            <a:r>
              <a:rPr lang="en-US" sz="1600" dirty="0" err="1">
                <a:latin typeface="+mj-lt"/>
              </a:rPr>
              <a:t>BusFactory</a:t>
            </a:r>
            <a:r>
              <a:rPr lang="en-US" sz="1600" dirty="0">
                <a:latin typeface="+mj-lt"/>
              </a:rPr>
              <a:t> class provides a way to create Bus objects without specifying the exact class of the bus being created. Based on specific parameters (like bus type, capacity, etc.), it returns different types of Bus objects, allowing flexible and dynamic object creation.</a:t>
            </a:r>
          </a:p>
        </p:txBody>
      </p:sp>
      <p:sp>
        <p:nvSpPr>
          <p:cNvPr id="20" name="TextBox 19">
            <a:extLst>
              <a:ext uri="{FF2B5EF4-FFF2-40B4-BE49-F238E27FC236}">
                <a16:creationId xmlns:a16="http://schemas.microsoft.com/office/drawing/2014/main" id="{C16853AD-D726-0B3F-BA99-AE1404765162}"/>
              </a:ext>
            </a:extLst>
          </p:cNvPr>
          <p:cNvSpPr txBox="1"/>
          <p:nvPr/>
        </p:nvSpPr>
        <p:spPr>
          <a:xfrm>
            <a:off x="8781571" y="1812396"/>
            <a:ext cx="2803125" cy="2616101"/>
          </a:xfrm>
          <a:prstGeom prst="rect">
            <a:avLst/>
          </a:prstGeom>
          <a:noFill/>
        </p:spPr>
        <p:txBody>
          <a:bodyPr wrap="square" rtlCol="0">
            <a:spAutoFit/>
          </a:bodyPr>
          <a:lstStyle/>
          <a:p>
            <a:pPr marL="0" algn="l" rtl="0" eaLnBrk="1" latinLnBrk="0" hangingPunct="1"/>
            <a:endParaRPr lang="en-US" sz="1200" dirty="0">
              <a:effectLst/>
            </a:endParaRPr>
          </a:p>
          <a:p>
            <a:pPr marL="0" algn="ctr" rtl="0" eaLnBrk="1" latinLnBrk="0" hangingPunct="1"/>
            <a:r>
              <a:rPr lang="en-US" sz="2400" b="1" dirty="0">
                <a:latin typeface="+mj-lt"/>
              </a:rPr>
              <a:t>Parental Tracking: </a:t>
            </a:r>
          </a:p>
          <a:p>
            <a:pPr marL="0" algn="ctr" rtl="0" eaLnBrk="1" latinLnBrk="0" hangingPunct="1"/>
            <a:r>
              <a:rPr lang="en-US" sz="1600" dirty="0">
                <a:latin typeface="+mj-lt"/>
              </a:rPr>
              <a:t>Observer Pattern:</a:t>
            </a:r>
          </a:p>
          <a:p>
            <a:pPr marL="0" algn="ctr" rtl="0" eaLnBrk="1" latinLnBrk="0" hangingPunct="1"/>
            <a:endParaRPr lang="en-US" sz="1600" dirty="0">
              <a:latin typeface="+mj-lt"/>
            </a:endParaRPr>
          </a:p>
          <a:p>
            <a:pPr marL="0" algn="l" rtl="0" eaLnBrk="1" latinLnBrk="0" hangingPunct="1"/>
            <a:r>
              <a:rPr lang="en-US" sz="1600" dirty="0">
                <a:latin typeface="+mj-lt"/>
              </a:rPr>
              <a:t>Plan: Use the Observer Pattern for parental tracking. When a bus reaches a certain location or status, parents will be notified in real-time.</a:t>
            </a:r>
          </a:p>
        </p:txBody>
      </p:sp>
    </p:spTree>
    <p:extLst>
      <p:ext uri="{BB962C8B-B14F-4D97-AF65-F5344CB8AC3E}">
        <p14:creationId xmlns:p14="http://schemas.microsoft.com/office/powerpoint/2010/main" val="307619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C6812-A5E1-C910-9F2A-B9029E4AC9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4C5CC7-36AF-7ACD-4872-B52F4FDD41C0}"/>
              </a:ext>
            </a:extLst>
          </p:cNvPr>
          <p:cNvSpPr>
            <a:spLocks noGrp="1"/>
          </p:cNvSpPr>
          <p:nvPr>
            <p:ph type="title"/>
          </p:nvPr>
        </p:nvSpPr>
        <p:spPr>
          <a:xfrm>
            <a:off x="749131" y="755552"/>
            <a:ext cx="8429049" cy="892485"/>
          </a:xfrm>
        </p:spPr>
        <p:txBody>
          <a:bodyPr>
            <a:normAutofit/>
          </a:bodyPr>
          <a:lstStyle/>
          <a:p>
            <a:r>
              <a:rPr lang="en-US" sz="4400" dirty="0"/>
              <a:t>SEQUENCE DIAGRAM</a:t>
            </a:r>
          </a:p>
        </p:txBody>
      </p:sp>
      <p:sp>
        <p:nvSpPr>
          <p:cNvPr id="2" name="Slide Number Placeholder 1">
            <a:extLst>
              <a:ext uri="{FF2B5EF4-FFF2-40B4-BE49-F238E27FC236}">
                <a16:creationId xmlns:a16="http://schemas.microsoft.com/office/drawing/2014/main" id="{AC67E7AC-7B45-D1F1-E4BD-5C6E3D1CD53A}"/>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6" name="TextBox 5">
            <a:extLst>
              <a:ext uri="{FF2B5EF4-FFF2-40B4-BE49-F238E27FC236}">
                <a16:creationId xmlns:a16="http://schemas.microsoft.com/office/drawing/2014/main" id="{17219DF6-59C7-95BD-757C-960241549B9A}"/>
              </a:ext>
            </a:extLst>
          </p:cNvPr>
          <p:cNvSpPr txBox="1"/>
          <p:nvPr/>
        </p:nvSpPr>
        <p:spPr>
          <a:xfrm>
            <a:off x="749131" y="1902380"/>
            <a:ext cx="5508794" cy="369332"/>
          </a:xfrm>
          <a:prstGeom prst="rect">
            <a:avLst/>
          </a:prstGeom>
          <a:noFill/>
        </p:spPr>
        <p:txBody>
          <a:bodyPr wrap="square" rtlCol="0">
            <a:spAutoFit/>
          </a:bodyPr>
          <a:lstStyle/>
          <a:p>
            <a:r>
              <a:rPr lang="en-US" dirty="0">
                <a:highlight>
                  <a:srgbClr val="C0C0C0"/>
                </a:highlight>
              </a:rPr>
              <a:t>Link:</a:t>
            </a:r>
            <a:r>
              <a:rPr lang="en-US" dirty="0">
                <a:solidFill>
                  <a:schemeClr val="bg1"/>
                </a:solidFill>
                <a:highlight>
                  <a:srgbClr val="C0C0C0"/>
                </a:highlight>
              </a:rPr>
              <a:t> </a:t>
            </a:r>
            <a:r>
              <a:rPr lang="en-US" dirty="0" err="1">
                <a:highlight>
                  <a:srgbClr val="C0C0C0"/>
                </a:highlight>
                <a:hlinkClick r:id="rId2"/>
              </a:rPr>
              <a:t>github</a:t>
            </a:r>
            <a:r>
              <a:rPr lang="en-US" dirty="0">
                <a:highlight>
                  <a:srgbClr val="C0C0C0"/>
                </a:highlight>
                <a:hlinkClick r:id="rId2"/>
              </a:rPr>
              <a:t>/</a:t>
            </a:r>
            <a:r>
              <a:rPr lang="en-US" dirty="0" err="1">
                <a:highlight>
                  <a:srgbClr val="C0C0C0"/>
                </a:highlight>
                <a:hlinkClick r:id="rId2"/>
              </a:rPr>
              <a:t>UniRide</a:t>
            </a:r>
            <a:r>
              <a:rPr lang="en-US" dirty="0">
                <a:highlight>
                  <a:srgbClr val="C0C0C0"/>
                </a:highlight>
                <a:hlinkClick r:id="rId2"/>
              </a:rPr>
              <a:t>/SequenceDiagram.png</a:t>
            </a:r>
            <a:endParaRPr lang="en-US" dirty="0">
              <a:highlight>
                <a:srgbClr val="C0C0C0"/>
              </a:highlight>
            </a:endParaRPr>
          </a:p>
        </p:txBody>
      </p:sp>
    </p:spTree>
    <p:extLst>
      <p:ext uri="{BB962C8B-B14F-4D97-AF65-F5344CB8AC3E}">
        <p14:creationId xmlns:p14="http://schemas.microsoft.com/office/powerpoint/2010/main" val="1892302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60241" y="3428999"/>
            <a:ext cx="5041183" cy="1528763"/>
          </a:xfrm>
        </p:spPr>
        <p:txBody>
          <a:bodyPr/>
          <a:lstStyle/>
          <a:p>
            <a:r>
              <a:rPr lang="en-US" dirty="0"/>
              <a:t>Thank You</a:t>
            </a:r>
            <a:br>
              <a:rPr lang="en-US" dirty="0"/>
            </a:br>
            <a:r>
              <a:rPr lang="en-US" sz="2000" dirty="0"/>
              <a:t>i22-1244</a:t>
            </a:r>
            <a:br>
              <a:rPr lang="en-US" sz="2000" dirty="0"/>
            </a:br>
            <a:r>
              <a:rPr lang="en-US" sz="2000" dirty="0"/>
              <a:t>i22-1238</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1673592"/>
            <a:ext cx="7781544" cy="859055"/>
          </a:xfrm>
        </p:spPr>
        <p:txBody>
          <a:bodyPr/>
          <a:lstStyle/>
          <a:p>
            <a:r>
              <a:rPr lang="en-US" dirty="0"/>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42646" y="2909147"/>
            <a:ext cx="8394954" cy="2644986"/>
          </a:xfrm>
        </p:spPr>
        <p:txBody>
          <a:bodyPr/>
          <a:lstStyle/>
          <a:p>
            <a:r>
              <a:rPr lang="en-US" altLang="en-US" sz="1800" dirty="0"/>
              <a:t>This project aims to modernize FAST University's bus management, replacing manual processes with features like real-time routes, lost and found, seat reservations,  fee verification, and parental tracking, ensuring safety, efficiency, and real-time updates.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361428" y="851339"/>
            <a:ext cx="7781544" cy="1535220"/>
          </a:xfrm>
        </p:spPr>
        <p:txBody>
          <a:bodyPr>
            <a:normAutofit fontScale="90000"/>
          </a:bodyPr>
          <a:lstStyle/>
          <a:p>
            <a:r>
              <a:rPr lang="en-US" dirty="0"/>
              <a:t>USECASE</a:t>
            </a:r>
            <a:br>
              <a:rPr lang="en-US" dirty="0"/>
            </a:br>
            <a:r>
              <a:rPr lang="en-US" dirty="0"/>
              <a:t>DIAGRAM</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8" name="Picture 7" descr="A screenshot of a video game&#10;&#10;Description automatically generated">
            <a:extLst>
              <a:ext uri="{FF2B5EF4-FFF2-40B4-BE49-F238E27FC236}">
                <a16:creationId xmlns:a16="http://schemas.microsoft.com/office/drawing/2014/main" id="{E28EF4D4-1EF2-5C3D-34C1-44B6BD2D13B1}"/>
              </a:ext>
            </a:extLst>
          </p:cNvPr>
          <p:cNvPicPr>
            <a:picLocks noChangeAspect="1"/>
          </p:cNvPicPr>
          <p:nvPr/>
        </p:nvPicPr>
        <p:blipFill>
          <a:blip r:embed="rId2"/>
          <a:srcRect l="4374" t="21309" r="53579" b="3722"/>
          <a:stretch/>
        </p:blipFill>
        <p:spPr>
          <a:xfrm>
            <a:off x="243584" y="319224"/>
            <a:ext cx="6819444" cy="62195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FUNCTIONAL REQUIREMENTS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3" name="Rectangle: Rounded Corners 2">
            <a:extLst>
              <a:ext uri="{FF2B5EF4-FFF2-40B4-BE49-F238E27FC236}">
                <a16:creationId xmlns:a16="http://schemas.microsoft.com/office/drawing/2014/main" id="{710C4096-A729-49A9-A7C4-9E7301EEBFC3}"/>
              </a:ext>
            </a:extLst>
          </p:cNvPr>
          <p:cNvSpPr/>
          <p:nvPr/>
        </p:nvSpPr>
        <p:spPr>
          <a:xfrm>
            <a:off x="443366" y="1450362"/>
            <a:ext cx="11088233" cy="5229838"/>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Rectangle 4">
            <a:extLst>
              <a:ext uri="{FF2B5EF4-FFF2-40B4-BE49-F238E27FC236}">
                <a16:creationId xmlns:a16="http://schemas.microsoft.com/office/drawing/2014/main" id="{D1733B50-B58D-C1CB-7F49-86ED7332D202}"/>
              </a:ext>
            </a:extLst>
          </p:cNvPr>
          <p:cNvSpPr/>
          <p:nvPr/>
        </p:nvSpPr>
        <p:spPr>
          <a:xfrm>
            <a:off x="2236175" y="1507694"/>
            <a:ext cx="10158051" cy="9153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9" name="TextBox 8">
            <a:extLst>
              <a:ext uri="{FF2B5EF4-FFF2-40B4-BE49-F238E27FC236}">
                <a16:creationId xmlns:a16="http://schemas.microsoft.com/office/drawing/2014/main" id="{840E4BB0-A257-706A-598B-5C403F071296}"/>
              </a:ext>
            </a:extLst>
          </p:cNvPr>
          <p:cNvSpPr txBox="1"/>
          <p:nvPr/>
        </p:nvSpPr>
        <p:spPr>
          <a:xfrm>
            <a:off x="660401" y="1879600"/>
            <a:ext cx="10752666" cy="51090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Automated Bus Reservation</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Students can book daily seats for buses via a digital platform.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Fee Verification Integration</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Only students with up-to-date fee payments can make reservations or board buses.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Real-Time Route Updates: </a:t>
            </a:r>
            <a:r>
              <a:rPr kumimoji="0" lang="en-US" altLang="en-US" sz="1800" b="0" i="0" u="none" strike="noStrike" cap="none" normalizeH="0" baseline="0" dirty="0">
                <a:ln>
                  <a:noFill/>
                </a:ln>
                <a:solidFill>
                  <a:schemeClr val="tx1"/>
                </a:solidFill>
                <a:effectLst/>
                <a:latin typeface="Arial" panose="020B0604020202020204" pitchFamily="34" charset="0"/>
              </a:rPr>
              <a:t>Users receive live updates on bus schedules, route changes, and estimated arrival times.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Dynamic Route Adjustment</a:t>
            </a:r>
            <a:r>
              <a:rPr lang="en-US" altLang="en-US" dirty="0">
                <a:latin typeface="Arial" panose="020B0604020202020204" pitchFamily="34" charset="0"/>
              </a:rPr>
              <a:t>: S</a:t>
            </a:r>
            <a:r>
              <a:rPr kumimoji="0" lang="en-US" altLang="en-US" sz="1800" b="0" i="0" u="none" strike="noStrike" cap="none" normalizeH="0" baseline="0" dirty="0">
                <a:ln>
                  <a:noFill/>
                </a:ln>
                <a:solidFill>
                  <a:schemeClr val="tx1"/>
                </a:solidFill>
                <a:effectLst/>
                <a:latin typeface="Arial" panose="020B0604020202020204" pitchFamily="34" charset="0"/>
              </a:rPr>
              <a:t>ystem dynamically adjusts and displays routes based on real-time traffic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Parental Tracking</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Parents can track their child's bus location and routes in real-time.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Bus Maps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Displays bus locations, routes, and estimated arrival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Lost and Found System</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Allows users to report and manage lost items on buses.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Emergency Notifications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Real-time alerts for delays, accidents, or schedule changes.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Feedback and Rating System</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Users can rate the service and provide feedback for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2393C-5280-F9AA-3610-610E8F9A197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B23E702-5471-AA64-F35A-5EE57E901E64}"/>
              </a:ext>
            </a:extLst>
          </p:cNvPr>
          <p:cNvSpPr>
            <a:spLocks noGrp="1"/>
          </p:cNvSpPr>
          <p:nvPr>
            <p:ph type="title"/>
          </p:nvPr>
        </p:nvSpPr>
        <p:spPr>
          <a:xfrm>
            <a:off x="444500" y="542925"/>
            <a:ext cx="11214100" cy="535531"/>
          </a:xfrm>
        </p:spPr>
        <p:txBody>
          <a:bodyPr wrap="square" anchor="t">
            <a:normAutofit/>
          </a:bodyPr>
          <a:lstStyle/>
          <a:p>
            <a:r>
              <a:rPr lang="en-US" dirty="0"/>
              <a:t>NON-FUNCTIONAL REQUIREMENTS</a:t>
            </a:r>
          </a:p>
        </p:txBody>
      </p:sp>
      <p:sp>
        <p:nvSpPr>
          <p:cNvPr id="2" name="Slide Number Placeholder 1">
            <a:extLst>
              <a:ext uri="{FF2B5EF4-FFF2-40B4-BE49-F238E27FC236}">
                <a16:creationId xmlns:a16="http://schemas.microsoft.com/office/drawing/2014/main" id="{184AA1F9-9198-4AC5-4BD0-720CA379DAF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sp>
        <p:nvSpPr>
          <p:cNvPr id="3" name="Rectangle: Rounded Corners 2">
            <a:extLst>
              <a:ext uri="{FF2B5EF4-FFF2-40B4-BE49-F238E27FC236}">
                <a16:creationId xmlns:a16="http://schemas.microsoft.com/office/drawing/2014/main" id="{0C7DECEC-04D8-AF40-7C63-67C651021925}"/>
              </a:ext>
            </a:extLst>
          </p:cNvPr>
          <p:cNvSpPr/>
          <p:nvPr/>
        </p:nvSpPr>
        <p:spPr>
          <a:xfrm>
            <a:off x="443366" y="1450362"/>
            <a:ext cx="10993551" cy="4984305"/>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 name="Rectangle 4">
            <a:extLst>
              <a:ext uri="{FF2B5EF4-FFF2-40B4-BE49-F238E27FC236}">
                <a16:creationId xmlns:a16="http://schemas.microsoft.com/office/drawing/2014/main" id="{72E239B3-F7C4-753E-9CE3-A2F4C9CB6759}"/>
              </a:ext>
            </a:extLst>
          </p:cNvPr>
          <p:cNvSpPr/>
          <p:nvPr/>
        </p:nvSpPr>
        <p:spPr>
          <a:xfrm>
            <a:off x="2236175" y="1507694"/>
            <a:ext cx="10158051" cy="91531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1" name="Rectangle 4">
            <a:extLst>
              <a:ext uri="{FF2B5EF4-FFF2-40B4-BE49-F238E27FC236}">
                <a16:creationId xmlns:a16="http://schemas.microsoft.com/office/drawing/2014/main" id="{020C9304-D32D-5983-45D6-82500767D815}"/>
              </a:ext>
            </a:extLst>
          </p:cNvPr>
          <p:cNvSpPr>
            <a:spLocks noChangeArrowheads="1"/>
          </p:cNvSpPr>
          <p:nvPr/>
        </p:nvSpPr>
        <p:spPr bwMode="auto">
          <a:xfrm>
            <a:off x="755083" y="2256010"/>
            <a:ext cx="1046479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a:t>
            </a:r>
            <a:r>
              <a:rPr lang="en-US" altLang="en-US" dirty="0">
                <a:latin typeface="Arial" panose="020B0604020202020204" pitchFamily="34" charset="0"/>
              </a:rPr>
              <a:t> </a:t>
            </a:r>
            <a:r>
              <a:rPr lang="en-US" dirty="0"/>
              <a:t>Fast response time, especially for seat reservations and route updates.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t>
            </a:r>
            <a:r>
              <a:rPr lang="en-US" dirty="0"/>
              <a:t>Support for growing user base and buses without performance issues.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Availability:</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system should have 99.9% uptime to ensure continuous operation.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Security</a:t>
            </a:r>
            <a:r>
              <a:rPr lang="en-US" altLang="en-US" dirty="0">
                <a:latin typeface="Arial" panose="020B0604020202020204" pitchFamily="34" charset="0"/>
              </a:rPr>
              <a:t>: </a:t>
            </a:r>
            <a:r>
              <a:rPr lang="en-US" dirty="0"/>
              <a:t>Secure user authentication and data encryption.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Usability: </a:t>
            </a:r>
            <a:r>
              <a:rPr kumimoji="0" lang="en-US" altLang="en-US" sz="1800" b="0" i="0" u="none" strike="noStrike" cap="none" normalizeH="0" baseline="0" dirty="0">
                <a:ln>
                  <a:noFill/>
                </a:ln>
                <a:solidFill>
                  <a:schemeClr val="tx1"/>
                </a:solidFill>
                <a:effectLst/>
                <a:latin typeface="Arial" panose="020B0604020202020204" pitchFamily="34" charset="0"/>
              </a:rPr>
              <a:t>The interface should be user-friendly and accessible for all stakeholders.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Reliability: </a:t>
            </a:r>
            <a:r>
              <a:rPr lang="en-US" dirty="0"/>
              <a:t>Robust against failures with minimal downtime. (</a:t>
            </a:r>
            <a:r>
              <a:rPr lang="en-US" dirty="0" err="1"/>
              <a:t>e.g</a:t>
            </a:r>
            <a:r>
              <a:rPr lang="en-US" dirty="0"/>
              <a:t> network failure)</a:t>
            </a:r>
          </a:p>
          <a:p>
            <a:pPr eaLnBrk="0" fontAlgn="base" hangingPunct="0">
              <a:spcBef>
                <a:spcPct val="0"/>
              </a:spcBef>
              <a:spcAft>
                <a:spcPct val="0"/>
              </a:spcAf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Maintainability</a:t>
            </a:r>
            <a:r>
              <a:rPr lang="en-US" altLang="en-US" dirty="0">
                <a:latin typeface="Arial" panose="020B0604020202020204" pitchFamily="34" charset="0"/>
              </a:rPr>
              <a:t>: E</a:t>
            </a:r>
            <a:r>
              <a:rPr kumimoji="0" lang="en-US" altLang="en-US" sz="1800" b="0" i="0" u="none" strike="noStrike" cap="none" normalizeH="0" baseline="0" dirty="0">
                <a:ln>
                  <a:noFill/>
                </a:ln>
                <a:solidFill>
                  <a:schemeClr val="tx1"/>
                </a:solidFill>
                <a:effectLst/>
                <a:latin typeface="Arial" panose="020B0604020202020204" pitchFamily="34" charset="0"/>
              </a:rPr>
              <a:t>asy to maintain, with clear documentation and modular code for future updates.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Compliance</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system should comply with data protection laws and university-specific regulations.</a:t>
            </a:r>
          </a:p>
        </p:txBody>
      </p:sp>
    </p:spTree>
    <p:extLst>
      <p:ext uri="{BB962C8B-B14F-4D97-AF65-F5344CB8AC3E}">
        <p14:creationId xmlns:p14="http://schemas.microsoft.com/office/powerpoint/2010/main" val="477644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0D6BF-2776-A15E-55AC-F793A6A6315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7E74E0B-1EFC-6728-D136-98AB959490E9}"/>
              </a:ext>
            </a:extLst>
          </p:cNvPr>
          <p:cNvSpPr>
            <a:spLocks noGrp="1"/>
          </p:cNvSpPr>
          <p:nvPr>
            <p:ph type="title"/>
          </p:nvPr>
        </p:nvSpPr>
        <p:spPr>
          <a:xfrm>
            <a:off x="7030352" y="709449"/>
            <a:ext cx="7781544" cy="1535220"/>
          </a:xfrm>
        </p:spPr>
        <p:txBody>
          <a:bodyPr>
            <a:normAutofit fontScale="90000"/>
          </a:bodyPr>
          <a:lstStyle/>
          <a:p>
            <a:r>
              <a:rPr lang="en-US" dirty="0"/>
              <a:t>DOMAIN </a:t>
            </a:r>
            <a:br>
              <a:rPr lang="en-US" dirty="0"/>
            </a:br>
            <a:r>
              <a:rPr lang="en-US" dirty="0"/>
              <a:t>DIAGRAM</a:t>
            </a:r>
          </a:p>
        </p:txBody>
      </p:sp>
      <p:sp>
        <p:nvSpPr>
          <p:cNvPr id="2" name="Slide Number Placeholder 1">
            <a:extLst>
              <a:ext uri="{FF2B5EF4-FFF2-40B4-BE49-F238E27FC236}">
                <a16:creationId xmlns:a16="http://schemas.microsoft.com/office/drawing/2014/main" id="{810951F9-7E2B-7DD3-EF5A-4C48C2F5427E}"/>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5" name="Picture 4" descr="A diagram of a student&#10;&#10;Description automatically generated">
            <a:extLst>
              <a:ext uri="{FF2B5EF4-FFF2-40B4-BE49-F238E27FC236}">
                <a16:creationId xmlns:a16="http://schemas.microsoft.com/office/drawing/2014/main" id="{E3579B96-1172-C257-36EB-5472AA9AEFF0}"/>
              </a:ext>
            </a:extLst>
          </p:cNvPr>
          <p:cNvPicPr>
            <a:picLocks noChangeAspect="1"/>
          </p:cNvPicPr>
          <p:nvPr/>
        </p:nvPicPr>
        <p:blipFill>
          <a:blip r:embed="rId2"/>
          <a:stretch>
            <a:fillRect/>
          </a:stretch>
        </p:blipFill>
        <p:spPr>
          <a:xfrm>
            <a:off x="765639" y="203960"/>
            <a:ext cx="5855077" cy="64500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842F298A-7E52-C6D2-9457-24E49694FBBD}"/>
              </a:ext>
            </a:extLst>
          </p:cNvPr>
          <p:cNvSpPr txBox="1"/>
          <p:nvPr/>
        </p:nvSpPr>
        <p:spPr>
          <a:xfrm>
            <a:off x="6741739" y="2244669"/>
            <a:ext cx="4510461" cy="369332"/>
          </a:xfrm>
          <a:prstGeom prst="rect">
            <a:avLst/>
          </a:prstGeom>
          <a:noFill/>
        </p:spPr>
        <p:txBody>
          <a:bodyPr wrap="square" rtlCol="0">
            <a:spAutoFit/>
          </a:bodyPr>
          <a:lstStyle/>
          <a:p>
            <a:r>
              <a:rPr lang="en-US" dirty="0">
                <a:highlight>
                  <a:srgbClr val="C0C0C0"/>
                </a:highlight>
              </a:rPr>
              <a:t>Link:</a:t>
            </a:r>
            <a:r>
              <a:rPr lang="en-US" dirty="0">
                <a:solidFill>
                  <a:schemeClr val="bg1"/>
                </a:solidFill>
                <a:highlight>
                  <a:srgbClr val="C0C0C0"/>
                </a:highlight>
              </a:rPr>
              <a:t> </a:t>
            </a:r>
            <a:r>
              <a:rPr lang="en-US" dirty="0" err="1">
                <a:highlight>
                  <a:srgbClr val="C0C0C0"/>
                </a:highlight>
                <a:hlinkClick r:id="rId3"/>
              </a:rPr>
              <a:t>github</a:t>
            </a:r>
            <a:r>
              <a:rPr lang="en-US" dirty="0">
                <a:highlight>
                  <a:srgbClr val="C0C0C0"/>
                </a:highlight>
                <a:hlinkClick r:id="rId3"/>
              </a:rPr>
              <a:t>/</a:t>
            </a:r>
            <a:r>
              <a:rPr lang="en-US" dirty="0" err="1">
                <a:highlight>
                  <a:srgbClr val="C0C0C0"/>
                </a:highlight>
                <a:hlinkClick r:id="rId3"/>
              </a:rPr>
              <a:t>UniRide</a:t>
            </a:r>
            <a:r>
              <a:rPr lang="en-US" dirty="0">
                <a:highlight>
                  <a:srgbClr val="C0C0C0"/>
                </a:highlight>
                <a:hlinkClick r:id="rId3"/>
              </a:rPr>
              <a:t>/DomainModel.png</a:t>
            </a:r>
            <a:endParaRPr lang="en-US" dirty="0">
              <a:highlight>
                <a:srgbClr val="C0C0C0"/>
              </a:highlight>
            </a:endParaRPr>
          </a:p>
        </p:txBody>
      </p:sp>
    </p:spTree>
    <p:extLst>
      <p:ext uri="{BB962C8B-B14F-4D97-AF65-F5344CB8AC3E}">
        <p14:creationId xmlns:p14="http://schemas.microsoft.com/office/powerpoint/2010/main" val="3502306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2A90F-4C2A-8EEB-559D-BA0F81635E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1985F2-E029-74A8-4E75-D9BC789C9252}"/>
              </a:ext>
            </a:extLst>
          </p:cNvPr>
          <p:cNvSpPr>
            <a:spLocks noGrp="1"/>
          </p:cNvSpPr>
          <p:nvPr>
            <p:ph type="title"/>
          </p:nvPr>
        </p:nvSpPr>
        <p:spPr>
          <a:xfrm>
            <a:off x="654050" y="288648"/>
            <a:ext cx="8429049" cy="1069038"/>
          </a:xfrm>
        </p:spPr>
        <p:txBody>
          <a:bodyPr>
            <a:normAutofit/>
          </a:bodyPr>
          <a:lstStyle/>
          <a:p>
            <a:r>
              <a:rPr lang="en-US" sz="4400" dirty="0"/>
              <a:t>DEPLOYMENT DIAGRAM</a:t>
            </a:r>
          </a:p>
        </p:txBody>
      </p:sp>
      <p:sp>
        <p:nvSpPr>
          <p:cNvPr id="2" name="Slide Number Placeholder 1">
            <a:extLst>
              <a:ext uri="{FF2B5EF4-FFF2-40B4-BE49-F238E27FC236}">
                <a16:creationId xmlns:a16="http://schemas.microsoft.com/office/drawing/2014/main" id="{C8BFAAF0-9991-2463-7448-1239E547952D}"/>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descr="A screenshot of a computer&#10;&#10;Description automatically generated">
            <a:extLst>
              <a:ext uri="{FF2B5EF4-FFF2-40B4-BE49-F238E27FC236}">
                <a16:creationId xmlns:a16="http://schemas.microsoft.com/office/drawing/2014/main" id="{CB12EE0B-C6C1-E1E2-0973-D1588F9EE6EC}"/>
              </a:ext>
            </a:extLst>
          </p:cNvPr>
          <p:cNvPicPr>
            <a:picLocks noChangeAspect="1"/>
          </p:cNvPicPr>
          <p:nvPr/>
        </p:nvPicPr>
        <p:blipFill>
          <a:blip r:embed="rId2"/>
          <a:stretch>
            <a:fillRect/>
          </a:stretch>
        </p:blipFill>
        <p:spPr>
          <a:xfrm>
            <a:off x="654050" y="1516062"/>
            <a:ext cx="10801350" cy="4981575"/>
          </a:xfrm>
          <a:prstGeom prst="rect">
            <a:avLst/>
          </a:prstGeom>
        </p:spPr>
      </p:pic>
      <p:sp>
        <p:nvSpPr>
          <p:cNvPr id="6" name="TextBox 5">
            <a:extLst>
              <a:ext uri="{FF2B5EF4-FFF2-40B4-BE49-F238E27FC236}">
                <a16:creationId xmlns:a16="http://schemas.microsoft.com/office/drawing/2014/main" id="{B723898C-E01A-F765-7CD4-A38CD8CD6768}"/>
              </a:ext>
            </a:extLst>
          </p:cNvPr>
          <p:cNvSpPr txBox="1"/>
          <p:nvPr/>
        </p:nvSpPr>
        <p:spPr>
          <a:xfrm>
            <a:off x="6973978" y="4695607"/>
            <a:ext cx="4684622" cy="646331"/>
          </a:xfrm>
          <a:prstGeom prst="rect">
            <a:avLst/>
          </a:prstGeom>
          <a:noFill/>
        </p:spPr>
        <p:txBody>
          <a:bodyPr wrap="square" rtlCol="0">
            <a:spAutoFit/>
          </a:bodyPr>
          <a:lstStyle/>
          <a:p>
            <a:r>
              <a:rPr lang="en-US" dirty="0">
                <a:highlight>
                  <a:srgbClr val="C0C0C0"/>
                </a:highlight>
              </a:rPr>
              <a:t>Link:</a:t>
            </a:r>
            <a:r>
              <a:rPr lang="en-US" dirty="0">
                <a:solidFill>
                  <a:schemeClr val="bg1"/>
                </a:solidFill>
                <a:highlight>
                  <a:srgbClr val="C0C0C0"/>
                </a:highlight>
              </a:rPr>
              <a:t> </a:t>
            </a:r>
            <a:r>
              <a:rPr lang="en-US" dirty="0" err="1">
                <a:highlight>
                  <a:srgbClr val="C0C0C0"/>
                </a:highlight>
                <a:hlinkClick r:id="rId3"/>
              </a:rPr>
              <a:t>github</a:t>
            </a:r>
            <a:r>
              <a:rPr lang="en-US" dirty="0">
                <a:highlight>
                  <a:srgbClr val="C0C0C0"/>
                </a:highlight>
                <a:hlinkClick r:id="rId3"/>
              </a:rPr>
              <a:t>/</a:t>
            </a:r>
            <a:r>
              <a:rPr lang="en-US" dirty="0" err="1">
                <a:highlight>
                  <a:srgbClr val="C0C0C0"/>
                </a:highlight>
                <a:hlinkClick r:id="rId3"/>
              </a:rPr>
              <a:t>UniRide</a:t>
            </a:r>
            <a:r>
              <a:rPr lang="en-US" dirty="0">
                <a:highlight>
                  <a:srgbClr val="C0C0C0"/>
                </a:highlight>
                <a:hlinkClick r:id="rId3"/>
              </a:rPr>
              <a:t>/DeploymentDiagram.png</a:t>
            </a:r>
            <a:endParaRPr lang="en-US" dirty="0">
              <a:highlight>
                <a:srgbClr val="C0C0C0"/>
              </a:highlight>
            </a:endParaRPr>
          </a:p>
        </p:txBody>
      </p:sp>
    </p:spTree>
    <p:extLst>
      <p:ext uri="{BB962C8B-B14F-4D97-AF65-F5344CB8AC3E}">
        <p14:creationId xmlns:p14="http://schemas.microsoft.com/office/powerpoint/2010/main" val="3529355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26E55-ACAF-DBB0-C855-5D1B9FF681A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A8BC5C1-D6F0-F522-4345-223707F86C00}"/>
              </a:ext>
            </a:extLst>
          </p:cNvPr>
          <p:cNvSpPr>
            <a:spLocks noGrp="1"/>
          </p:cNvSpPr>
          <p:nvPr>
            <p:ph type="title"/>
          </p:nvPr>
        </p:nvSpPr>
        <p:spPr>
          <a:xfrm>
            <a:off x="749131" y="232399"/>
            <a:ext cx="8429049" cy="892485"/>
          </a:xfrm>
        </p:spPr>
        <p:txBody>
          <a:bodyPr>
            <a:normAutofit/>
          </a:bodyPr>
          <a:lstStyle/>
          <a:p>
            <a:r>
              <a:rPr lang="en-US" sz="4400" dirty="0"/>
              <a:t>COMPONENT DIAGRAM</a:t>
            </a:r>
          </a:p>
        </p:txBody>
      </p:sp>
      <p:sp>
        <p:nvSpPr>
          <p:cNvPr id="2" name="Slide Number Placeholder 1">
            <a:extLst>
              <a:ext uri="{FF2B5EF4-FFF2-40B4-BE49-F238E27FC236}">
                <a16:creationId xmlns:a16="http://schemas.microsoft.com/office/drawing/2014/main" id="{25A10734-D739-0199-ADB2-F395D8253EC2}"/>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5" name="Picture 4" descr="A diagram of a service&#10;&#10;Description automatically generated">
            <a:extLst>
              <a:ext uri="{FF2B5EF4-FFF2-40B4-BE49-F238E27FC236}">
                <a16:creationId xmlns:a16="http://schemas.microsoft.com/office/drawing/2014/main" id="{E7E2529D-7F96-587A-46EA-18380D487B1B}"/>
              </a:ext>
            </a:extLst>
          </p:cNvPr>
          <p:cNvPicPr>
            <a:picLocks noChangeAspect="1"/>
          </p:cNvPicPr>
          <p:nvPr/>
        </p:nvPicPr>
        <p:blipFill>
          <a:blip r:embed="rId2"/>
          <a:stretch>
            <a:fillRect/>
          </a:stretch>
        </p:blipFill>
        <p:spPr>
          <a:xfrm>
            <a:off x="749131" y="1336238"/>
            <a:ext cx="9885386" cy="5343962"/>
          </a:xfrm>
          <a:prstGeom prst="rect">
            <a:avLst/>
          </a:prstGeom>
        </p:spPr>
      </p:pic>
      <p:sp>
        <p:nvSpPr>
          <p:cNvPr id="6" name="TextBox 5">
            <a:extLst>
              <a:ext uri="{FF2B5EF4-FFF2-40B4-BE49-F238E27FC236}">
                <a16:creationId xmlns:a16="http://schemas.microsoft.com/office/drawing/2014/main" id="{E10D37A6-BA7C-C354-E4EA-DDD2FF8C4D4F}"/>
              </a:ext>
            </a:extLst>
          </p:cNvPr>
          <p:cNvSpPr txBox="1"/>
          <p:nvPr/>
        </p:nvSpPr>
        <p:spPr>
          <a:xfrm>
            <a:off x="7463118" y="6488668"/>
            <a:ext cx="5016509" cy="369332"/>
          </a:xfrm>
          <a:prstGeom prst="rect">
            <a:avLst/>
          </a:prstGeom>
          <a:noFill/>
        </p:spPr>
        <p:txBody>
          <a:bodyPr wrap="square" rtlCol="0">
            <a:spAutoFit/>
          </a:bodyPr>
          <a:lstStyle/>
          <a:p>
            <a:r>
              <a:rPr lang="en-US" dirty="0">
                <a:highlight>
                  <a:srgbClr val="C0C0C0"/>
                </a:highlight>
              </a:rPr>
              <a:t>Link:</a:t>
            </a:r>
            <a:r>
              <a:rPr lang="en-US" dirty="0">
                <a:solidFill>
                  <a:schemeClr val="bg1"/>
                </a:solidFill>
                <a:highlight>
                  <a:srgbClr val="C0C0C0"/>
                </a:highlight>
              </a:rPr>
              <a:t> </a:t>
            </a:r>
            <a:r>
              <a:rPr lang="en-US" dirty="0" err="1">
                <a:highlight>
                  <a:srgbClr val="C0C0C0"/>
                </a:highlight>
                <a:hlinkClick r:id="rId3"/>
              </a:rPr>
              <a:t>github</a:t>
            </a:r>
            <a:r>
              <a:rPr lang="en-US" dirty="0">
                <a:highlight>
                  <a:srgbClr val="C0C0C0"/>
                </a:highlight>
                <a:hlinkClick r:id="rId3"/>
              </a:rPr>
              <a:t>/</a:t>
            </a:r>
            <a:r>
              <a:rPr lang="en-US" dirty="0" err="1">
                <a:highlight>
                  <a:srgbClr val="C0C0C0"/>
                </a:highlight>
                <a:hlinkClick r:id="rId3"/>
              </a:rPr>
              <a:t>UniRide</a:t>
            </a:r>
            <a:r>
              <a:rPr lang="en-US" dirty="0">
                <a:highlight>
                  <a:srgbClr val="C0C0C0"/>
                </a:highlight>
                <a:hlinkClick r:id="rId3"/>
              </a:rPr>
              <a:t>/ComponentDiagram.png</a:t>
            </a:r>
            <a:endParaRPr lang="en-US" dirty="0">
              <a:highlight>
                <a:srgbClr val="C0C0C0"/>
              </a:highlight>
            </a:endParaRPr>
          </a:p>
        </p:txBody>
      </p:sp>
    </p:spTree>
    <p:extLst>
      <p:ext uri="{BB962C8B-B14F-4D97-AF65-F5344CB8AC3E}">
        <p14:creationId xmlns:p14="http://schemas.microsoft.com/office/powerpoint/2010/main" val="3411419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10D0A605-D8B7-184D-F4CF-4D0E6D5B0AD3}"/>
              </a:ext>
            </a:extLst>
          </p:cNvPr>
          <p:cNvSpPr/>
          <p:nvPr/>
        </p:nvSpPr>
        <p:spPr>
          <a:xfrm>
            <a:off x="6192564" y="1450362"/>
            <a:ext cx="5652634" cy="4864713"/>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1" name="Rectangle: Rounded Corners 10">
            <a:extLst>
              <a:ext uri="{FF2B5EF4-FFF2-40B4-BE49-F238E27FC236}">
                <a16:creationId xmlns:a16="http://schemas.microsoft.com/office/drawing/2014/main" id="{15A16E5E-BA10-445B-59C1-BCB53F7FF8B5}"/>
              </a:ext>
            </a:extLst>
          </p:cNvPr>
          <p:cNvSpPr/>
          <p:nvPr/>
        </p:nvSpPr>
        <p:spPr>
          <a:xfrm>
            <a:off x="443367" y="1450362"/>
            <a:ext cx="5652634" cy="4864713"/>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 name="Title 1">
            <a:extLst>
              <a:ext uri="{FF2B5EF4-FFF2-40B4-BE49-F238E27FC236}">
                <a16:creationId xmlns:a16="http://schemas.microsoft.com/office/drawing/2014/main" id="{437DEEA1-4CB8-A04E-F47D-A8E6A0297178}"/>
              </a:ext>
            </a:extLst>
          </p:cNvPr>
          <p:cNvSpPr>
            <a:spLocks noGrp="1"/>
          </p:cNvSpPr>
          <p:nvPr>
            <p:ph type="title"/>
          </p:nvPr>
        </p:nvSpPr>
        <p:spPr>
          <a:xfrm>
            <a:off x="342646" y="430306"/>
            <a:ext cx="7781544" cy="859055"/>
          </a:xfrm>
        </p:spPr>
        <p:txBody>
          <a:bodyPr>
            <a:normAutofit/>
          </a:bodyPr>
          <a:lstStyle/>
          <a:p>
            <a:r>
              <a:rPr lang="en-US" dirty="0"/>
              <a:t>PROJECT STRUCTURE</a:t>
            </a:r>
          </a:p>
        </p:txBody>
      </p:sp>
      <p:sp>
        <p:nvSpPr>
          <p:cNvPr id="4" name="Slide Number Placeholder 3">
            <a:extLst>
              <a:ext uri="{FF2B5EF4-FFF2-40B4-BE49-F238E27FC236}">
                <a16:creationId xmlns:a16="http://schemas.microsoft.com/office/drawing/2014/main" id="{98DB03E6-3A13-6CD3-56E8-D8E81AAF298C}"/>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F6C47F33-9CAF-70EE-9D6F-8419462A7B2D}"/>
              </a:ext>
            </a:extLst>
          </p:cNvPr>
          <p:cNvSpPr txBox="1"/>
          <p:nvPr/>
        </p:nvSpPr>
        <p:spPr>
          <a:xfrm>
            <a:off x="539930" y="1726557"/>
            <a:ext cx="5739846" cy="4154984"/>
          </a:xfrm>
          <a:prstGeom prst="rect">
            <a:avLst/>
          </a:prstGeom>
          <a:noFill/>
        </p:spPr>
        <p:txBody>
          <a:bodyPr wrap="square" rtlCol="0">
            <a:spAutoFit/>
          </a:bodyPr>
          <a:lstStyle/>
          <a:p>
            <a:r>
              <a:rPr lang="en-US" sz="1100" dirty="0" err="1"/>
              <a:t>src</a:t>
            </a:r>
            <a:r>
              <a:rPr lang="en-US" sz="1100" dirty="0"/>
              <a:t>/</a:t>
            </a:r>
          </a:p>
          <a:p>
            <a:r>
              <a:rPr lang="en-US" sz="1100" dirty="0"/>
              <a:t>│</a:t>
            </a:r>
          </a:p>
          <a:p>
            <a:r>
              <a:rPr lang="en-US" sz="1100" dirty="0"/>
              <a:t>├── </a:t>
            </a:r>
            <a:r>
              <a:rPr lang="en-US" sz="1100" b="1" dirty="0"/>
              <a:t>Users/                        </a:t>
            </a:r>
            <a:r>
              <a:rPr lang="en-US" sz="1100" dirty="0"/>
              <a:t>		# User-related classes (Models)</a:t>
            </a:r>
          </a:p>
          <a:p>
            <a:r>
              <a:rPr lang="en-US" sz="1100" dirty="0"/>
              <a:t>│   ├── Admin.java                	# Admin user class</a:t>
            </a:r>
          </a:p>
          <a:p>
            <a:r>
              <a:rPr lang="en-US" sz="1100" dirty="0"/>
              <a:t>│   ├── Student.java              	# Student user class</a:t>
            </a:r>
          </a:p>
          <a:p>
            <a:r>
              <a:rPr lang="en-US" sz="1100" dirty="0"/>
              <a:t>│   ├── Driver.java               		# Driver user class</a:t>
            </a:r>
          </a:p>
          <a:p>
            <a:r>
              <a:rPr lang="en-US" sz="1100" dirty="0"/>
              <a:t>│   ├── Parent.java               		# Parent user class</a:t>
            </a:r>
          </a:p>
          <a:p>
            <a:r>
              <a:rPr lang="en-US" sz="1100" dirty="0"/>
              <a:t>│</a:t>
            </a:r>
          </a:p>
          <a:p>
            <a:r>
              <a:rPr lang="en-US" sz="1100" dirty="0"/>
              <a:t>├── </a:t>
            </a:r>
            <a:r>
              <a:rPr lang="en-US" sz="1100" b="1" dirty="0" err="1"/>
              <a:t>BusinessLogic</a:t>
            </a:r>
            <a:r>
              <a:rPr lang="en-US" sz="1100" b="1" dirty="0"/>
              <a:t>/                </a:t>
            </a:r>
            <a:r>
              <a:rPr lang="en-US" sz="1100" dirty="0"/>
              <a:t>	# Core business logic classes (Models)</a:t>
            </a:r>
          </a:p>
          <a:p>
            <a:r>
              <a:rPr lang="en-US" sz="1100" dirty="0"/>
              <a:t>│   ├── Bus.java                 	 	# Bus details</a:t>
            </a:r>
          </a:p>
          <a:p>
            <a:r>
              <a:rPr lang="en-US" sz="1100" dirty="0"/>
              <a:t>│   ├── Route.java                		# Bus route details</a:t>
            </a:r>
          </a:p>
          <a:p>
            <a:r>
              <a:rPr lang="en-US" sz="1100" dirty="0"/>
              <a:t>│   ├── ViewRoutes.java          	# Viewing bus routes</a:t>
            </a:r>
          </a:p>
          <a:p>
            <a:r>
              <a:rPr lang="en-US" sz="1100" dirty="0"/>
              <a:t>│   ├── FeePayment.java         	# Fee payment processing</a:t>
            </a:r>
          </a:p>
          <a:p>
            <a:r>
              <a:rPr lang="en-US" sz="1100" dirty="0"/>
              <a:t>│   ├── Reservation.java         	# Reservation management</a:t>
            </a:r>
          </a:p>
          <a:p>
            <a:r>
              <a:rPr lang="en-US" sz="1100" dirty="0"/>
              <a:t>│   ├── Feedback.java             	# Feedback data model</a:t>
            </a:r>
          </a:p>
          <a:p>
            <a:r>
              <a:rPr lang="en-US" sz="1100" dirty="0"/>
              <a:t>│   ├── LostItem.java             	# Lost item management</a:t>
            </a:r>
          </a:p>
          <a:p>
            <a:r>
              <a:rPr lang="en-US" sz="1100" dirty="0"/>
              <a:t>│   ├── Schedule.java             	# Bus schedule management</a:t>
            </a:r>
          </a:p>
          <a:p>
            <a:r>
              <a:rPr lang="en-US" sz="1100" dirty="0"/>
              <a:t>│   ├── ScheduleMaintenance.java  	# Bus schedule maintenance</a:t>
            </a:r>
          </a:p>
          <a:p>
            <a:r>
              <a:rPr lang="en-US" sz="1100" dirty="0"/>
              <a:t>│   ├── ParentalTracking.java     	# Parent's bus tracking</a:t>
            </a:r>
          </a:p>
          <a:p>
            <a:r>
              <a:rPr lang="en-US" sz="1100" dirty="0"/>
              <a:t>│   ├── PaymentRecord.java        	# Record of payments</a:t>
            </a:r>
          </a:p>
          <a:p>
            <a:r>
              <a:rPr lang="en-US" sz="1100" dirty="0"/>
              <a:t>│   ├── HelloApplication.java     	# Main application (entry point)</a:t>
            </a:r>
          </a:p>
          <a:p>
            <a:r>
              <a:rPr lang="en-US" sz="1100" dirty="0"/>
              <a:t>│   ├── DriverDummyData.java      	# Dummy data for driver (test data)</a:t>
            </a:r>
          </a:p>
          <a:p>
            <a:r>
              <a:rPr lang="en-US" sz="1100" dirty="0"/>
              <a:t>│   ├── DriverManagement.java     	# Driver management functionality</a:t>
            </a:r>
          </a:p>
          <a:p>
            <a:r>
              <a:rPr lang="en-US" sz="1100" dirty="0"/>
              <a:t>│   └── UserIDGenerator.java      	# User ID generation logic</a:t>
            </a:r>
          </a:p>
        </p:txBody>
      </p:sp>
      <p:sp>
        <p:nvSpPr>
          <p:cNvPr id="12" name="TextBox 11">
            <a:extLst>
              <a:ext uri="{FF2B5EF4-FFF2-40B4-BE49-F238E27FC236}">
                <a16:creationId xmlns:a16="http://schemas.microsoft.com/office/drawing/2014/main" id="{BC7072D8-6302-AA0D-D753-FCA0EACD1DBC}"/>
              </a:ext>
            </a:extLst>
          </p:cNvPr>
          <p:cNvSpPr txBox="1"/>
          <p:nvPr/>
        </p:nvSpPr>
        <p:spPr>
          <a:xfrm>
            <a:off x="6376339" y="1828309"/>
            <a:ext cx="5215411" cy="4108817"/>
          </a:xfrm>
          <a:prstGeom prst="rect">
            <a:avLst/>
          </a:prstGeom>
          <a:noFill/>
        </p:spPr>
        <p:txBody>
          <a:bodyPr wrap="square" rtlCol="0">
            <a:spAutoFit/>
          </a:bodyPr>
          <a:lstStyle/>
          <a:p>
            <a:r>
              <a:rPr lang="en-US" sz="1000" dirty="0" err="1"/>
              <a:t>src</a:t>
            </a:r>
            <a:r>
              <a:rPr lang="en-US" sz="1000" dirty="0"/>
              <a:t>/</a:t>
            </a:r>
          </a:p>
          <a:p>
            <a:r>
              <a:rPr lang="en-US" sz="1000" dirty="0"/>
              <a:t>│</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a:t>
            </a:r>
            <a:r>
              <a:rPr lang="en-US" sz="1000" b="1" kern="1200" dirty="0">
                <a:solidFill>
                  <a:srgbClr val="000000"/>
                </a:solidFill>
                <a:effectLst/>
                <a:latin typeface="Arial" panose="020B0604020202020204" pitchFamily="34" charset="0"/>
                <a:ea typeface="+mn-ea"/>
                <a:cs typeface="+mn-cs"/>
              </a:rPr>
              <a:t>UI/</a:t>
            </a:r>
            <a:r>
              <a:rPr lang="en-US" sz="1000" kern="1200" dirty="0">
                <a:solidFill>
                  <a:srgbClr val="000000"/>
                </a:solidFill>
                <a:effectLst/>
                <a:latin typeface="Arial" panose="020B0604020202020204" pitchFamily="34" charset="0"/>
                <a:ea typeface="+mn-ea"/>
                <a:cs typeface="+mn-cs"/>
              </a:rPr>
              <a:t>                           		# User interface files (FXML &amp; CSS)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a:t>
            </a:r>
            <a:r>
              <a:rPr lang="en-US" sz="1000" kern="1200" dirty="0" err="1">
                <a:solidFill>
                  <a:srgbClr val="000000"/>
                </a:solidFill>
                <a:effectLst/>
                <a:latin typeface="Arial" panose="020B0604020202020204" pitchFamily="34" charset="0"/>
                <a:ea typeface="+mn-ea"/>
                <a:cs typeface="+mn-cs"/>
              </a:rPr>
              <a:t>FeeVerification.fxml</a:t>
            </a:r>
            <a:r>
              <a:rPr lang="en-US" sz="1000" kern="1200" dirty="0">
                <a:solidFill>
                  <a:srgbClr val="000000"/>
                </a:solidFill>
                <a:effectLst/>
                <a:latin typeface="Arial" panose="020B0604020202020204" pitchFamily="34" charset="0"/>
                <a:ea typeface="+mn-ea"/>
                <a:cs typeface="+mn-cs"/>
              </a:rPr>
              <a:t>      		# Fee verification interface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Feedback.css               		# CSS for feedback interface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Reservation.css           		# CSS for reservation interface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a:t>
            </a:r>
            <a:r>
              <a:rPr lang="en-US" sz="1000" kern="1200" dirty="0" err="1">
                <a:solidFill>
                  <a:srgbClr val="000000"/>
                </a:solidFill>
                <a:effectLst/>
                <a:latin typeface="Arial" panose="020B0604020202020204" pitchFamily="34" charset="0"/>
                <a:ea typeface="+mn-ea"/>
                <a:cs typeface="+mn-cs"/>
              </a:rPr>
              <a:t>feedback.fxml</a:t>
            </a:r>
            <a:r>
              <a:rPr lang="en-US" sz="1000" kern="1200" dirty="0">
                <a:solidFill>
                  <a:srgbClr val="000000"/>
                </a:solidFill>
                <a:effectLst/>
                <a:latin typeface="Arial" panose="020B0604020202020204" pitchFamily="34" charset="0"/>
                <a:ea typeface="+mn-ea"/>
                <a:cs typeface="+mn-cs"/>
              </a:rPr>
              <a:t>             		# Feedback form interface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hello-</a:t>
            </a:r>
            <a:r>
              <a:rPr lang="en-US" sz="1000" kern="1200" dirty="0" err="1">
                <a:solidFill>
                  <a:srgbClr val="000000"/>
                </a:solidFill>
                <a:effectLst/>
                <a:latin typeface="Arial" panose="020B0604020202020204" pitchFamily="34" charset="0"/>
                <a:ea typeface="+mn-ea"/>
                <a:cs typeface="+mn-cs"/>
              </a:rPr>
              <a:t>view.fxml</a:t>
            </a:r>
            <a:r>
              <a:rPr lang="en-US" sz="1000" kern="1200" dirty="0">
                <a:solidFill>
                  <a:srgbClr val="000000"/>
                </a:solidFill>
                <a:effectLst/>
                <a:latin typeface="Arial" panose="020B0604020202020204" pitchFamily="34" charset="0"/>
                <a:ea typeface="+mn-ea"/>
                <a:cs typeface="+mn-cs"/>
              </a:rPr>
              <a:t>           		# Main view (initial interface)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hello.css                 		# CSS for main view</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login.css                 		# CSS for login page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a:t>
            </a:r>
            <a:r>
              <a:rPr lang="en-US" sz="1000" kern="1200" dirty="0" err="1">
                <a:solidFill>
                  <a:srgbClr val="000000"/>
                </a:solidFill>
                <a:effectLst/>
                <a:latin typeface="Arial" panose="020B0604020202020204" pitchFamily="34" charset="0"/>
                <a:ea typeface="+mn-ea"/>
                <a:cs typeface="+mn-cs"/>
              </a:rPr>
              <a:t>login.fxml</a:t>
            </a:r>
            <a:r>
              <a:rPr lang="en-US" sz="1000" kern="1200" dirty="0">
                <a:solidFill>
                  <a:srgbClr val="000000"/>
                </a:solidFill>
                <a:effectLst/>
                <a:latin typeface="Arial" panose="020B0604020202020204" pitchFamily="34" charset="0"/>
                <a:ea typeface="+mn-ea"/>
                <a:cs typeface="+mn-cs"/>
              </a:rPr>
              <a:t>                		# Login page interface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lostandfound.css          		# CSS for lost and </a:t>
            </a:r>
            <a:r>
              <a:rPr lang="en-US" sz="1100" kern="1200" dirty="0">
                <a:solidFill>
                  <a:srgbClr val="000000"/>
                </a:solidFill>
                <a:effectLst/>
                <a:latin typeface="Arial" panose="020B0604020202020204" pitchFamily="34" charset="0"/>
                <a:ea typeface="+mn-ea"/>
                <a:cs typeface="+mn-cs"/>
              </a:rPr>
              <a:t>found</a:t>
            </a:r>
            <a:r>
              <a:rPr lang="en-US" sz="1000" kern="1200" dirty="0">
                <a:solidFill>
                  <a:srgbClr val="000000"/>
                </a:solidFill>
                <a:effectLst/>
                <a:latin typeface="Arial" panose="020B0604020202020204" pitchFamily="34" charset="0"/>
                <a:ea typeface="+mn-ea"/>
                <a:cs typeface="+mn-cs"/>
              </a:rPr>
              <a:t> page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a:t>
            </a:r>
            <a:r>
              <a:rPr lang="en-US" sz="1000" kern="1200" dirty="0" err="1">
                <a:solidFill>
                  <a:srgbClr val="000000"/>
                </a:solidFill>
                <a:effectLst/>
                <a:latin typeface="Arial" panose="020B0604020202020204" pitchFamily="34" charset="0"/>
                <a:ea typeface="+mn-ea"/>
                <a:cs typeface="+mn-cs"/>
              </a:rPr>
              <a:t>lostandfound.fxml</a:t>
            </a:r>
            <a:r>
              <a:rPr lang="en-US" sz="1000" kern="1200" dirty="0">
                <a:solidFill>
                  <a:srgbClr val="000000"/>
                </a:solidFill>
                <a:effectLst/>
                <a:latin typeface="Arial" panose="020B0604020202020204" pitchFamily="34" charset="0"/>
                <a:ea typeface="+mn-ea"/>
                <a:cs typeface="+mn-cs"/>
              </a:rPr>
              <a:t>         		# Lost and found interface</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a:t>
            </a:r>
            <a:endParaRPr lang="en-US" sz="1000" dirty="0">
              <a:effectLst/>
            </a:endParaRPr>
          </a:p>
          <a:p>
            <a:pPr marL="0" algn="l" rtl="0" eaLnBrk="1" latinLnBrk="0" hangingPunct="1"/>
            <a:r>
              <a:rPr lang="en-US" sz="1000" dirty="0"/>
              <a:t>├</a:t>
            </a:r>
            <a:r>
              <a:rPr lang="en-US" sz="1000" kern="1200" dirty="0">
                <a:solidFill>
                  <a:srgbClr val="000000"/>
                </a:solidFill>
                <a:effectLst/>
                <a:latin typeface="Arial" panose="020B0604020202020204" pitchFamily="34" charset="0"/>
                <a:ea typeface="+mn-ea"/>
                <a:cs typeface="+mn-cs"/>
              </a:rPr>
              <a:t>── </a:t>
            </a:r>
            <a:r>
              <a:rPr lang="en-US" sz="1000" b="1" kern="1200" dirty="0">
                <a:solidFill>
                  <a:srgbClr val="000000"/>
                </a:solidFill>
                <a:effectLst/>
                <a:latin typeface="Arial" panose="020B0604020202020204" pitchFamily="34" charset="0"/>
                <a:ea typeface="+mn-ea"/>
                <a:cs typeface="+mn-cs"/>
              </a:rPr>
              <a:t>Controllers/</a:t>
            </a:r>
            <a:r>
              <a:rPr lang="en-US" sz="1000" kern="1200" dirty="0">
                <a:solidFill>
                  <a:srgbClr val="000000"/>
                </a:solidFill>
                <a:effectLst/>
                <a:latin typeface="Arial" panose="020B0604020202020204" pitchFamily="34" charset="0"/>
                <a:ea typeface="+mn-ea"/>
                <a:cs typeface="+mn-cs"/>
              </a:rPr>
              <a:t>                  		# Controllers for handling UI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FeeVerificationController.java    	# Handles fee verification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FeedbackController.java         	# Manages feedback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HelloController.java            	# Controls main page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LoginController.java           	# Manages login page logic</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LostAndFoundController.java    	# Lost and found logic</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ManageReservationController.java   	# Reservation management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ReservationController.java     	# Manages reservation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SignUpController.java          	# Manages sign-up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StudentController.java         	# Student-specific actions</a:t>
            </a:r>
            <a:endParaRPr lang="en-US" sz="1000" dirty="0">
              <a:effectLst/>
            </a:endParaRPr>
          </a:p>
          <a:p>
            <a:pPr marL="0" algn="l" rtl="0" eaLnBrk="1" latinLnBrk="0" hangingPunct="1"/>
            <a:r>
              <a:rPr lang="en-US" sz="1000" kern="1200" dirty="0">
                <a:solidFill>
                  <a:srgbClr val="000000"/>
                </a:solidFill>
                <a:effectLst/>
                <a:latin typeface="Arial" panose="020B0604020202020204" pitchFamily="34" charset="0"/>
                <a:ea typeface="+mn-ea"/>
                <a:cs typeface="+mn-cs"/>
              </a:rPr>
              <a:t> │  ├── TrackingController.java        	# Tracks bus for students/parents</a:t>
            </a:r>
            <a:endParaRPr lang="en-US" sz="1000" dirty="0">
              <a:effectLst/>
            </a:endParaRPr>
          </a:p>
        </p:txBody>
      </p:sp>
    </p:spTree>
    <p:extLst>
      <p:ext uri="{BB962C8B-B14F-4D97-AF65-F5344CB8AC3E}">
        <p14:creationId xmlns:p14="http://schemas.microsoft.com/office/powerpoint/2010/main" val="97308341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485</TotalTime>
  <Words>1006</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Trade Gothic LT Pro</vt:lpstr>
      <vt:lpstr>Trebuchet MS</vt:lpstr>
      <vt:lpstr>Office Theme</vt:lpstr>
      <vt:lpstr>UniRide</vt:lpstr>
      <vt:lpstr>INTRODUCTION</vt:lpstr>
      <vt:lpstr>USECASE DIAGRAM</vt:lpstr>
      <vt:lpstr>FUNCTIONAL REQUIREMENTS</vt:lpstr>
      <vt:lpstr>NON-FUNCTIONAL REQUIREMENTS</vt:lpstr>
      <vt:lpstr>DOMAIN  DIAGRAM</vt:lpstr>
      <vt:lpstr>DEPLOYMENT DIAGRAM</vt:lpstr>
      <vt:lpstr>COMPONENT DIAGRAM</vt:lpstr>
      <vt:lpstr>PROJECT STRUCTURE</vt:lpstr>
      <vt:lpstr>DESIGN PATTERN USED</vt:lpstr>
      <vt:lpstr>SEQUENCE DIAGRAM</vt:lpstr>
      <vt:lpstr>Thank You i22-1244 i22-1238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Areeba Riaz Riaz i221244</dc:creator>
  <cp:lastModifiedBy>Areeba Riaz Riaz i221244</cp:lastModifiedBy>
  <cp:revision>2</cp:revision>
  <dcterms:created xsi:type="dcterms:W3CDTF">2024-12-01T23:36:44Z</dcterms:created>
  <dcterms:modified xsi:type="dcterms:W3CDTF">2024-12-02T07:42:06Z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