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2" r:id="rId4"/>
    <p:sldId id="280" r:id="rId5"/>
    <p:sldId id="257" r:id="rId6"/>
    <p:sldId id="278" r:id="rId7"/>
    <p:sldId id="267" r:id="rId8"/>
    <p:sldId id="260" r:id="rId9"/>
    <p:sldId id="263" r:id="rId10"/>
    <p:sldId id="281" r:id="rId11"/>
    <p:sldId id="282" r:id="rId12"/>
    <p:sldId id="283" r:id="rId13"/>
    <p:sldId id="284" r:id="rId14"/>
    <p:sldId id="268" r:id="rId15"/>
    <p:sldId id="279" r:id="rId16"/>
    <p:sldId id="277" r:id="rId17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10"/>
  </p:normalViewPr>
  <p:slideViewPr>
    <p:cSldViewPr snapToGrid="0" snapToObjects="1">
      <p:cViewPr varScale="1">
        <p:scale>
          <a:sx n="33" d="100"/>
          <a:sy n="33" d="100"/>
        </p:scale>
        <p:origin x="62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52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2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1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29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71" y="-409463"/>
            <a:ext cx="24387048" cy="13716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207683" y="11506200"/>
            <a:ext cx="9651516" cy="1567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3200" b="1" kern="0" spc="256" dirty="0">
                <a:solidFill>
                  <a:srgbClr val="0E0E0E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Presented by:</a:t>
            </a:r>
          </a:p>
          <a:p>
            <a:r>
              <a:rPr lang="en-US" sz="3200" b="1" kern="0" spc="256" dirty="0">
                <a:solidFill>
                  <a:srgbClr val="0E0E0E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Areeba Sadaqat (47633</a:t>
            </a:r>
            <a:r>
              <a:rPr lang="en-US" sz="3200" kern="0" spc="256" dirty="0">
                <a:solidFill>
                  <a:srgbClr val="0E0E0E">
                    <a:alpha val="100000"/>
                  </a:srgbClr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)</a:t>
            </a:r>
          </a:p>
        </p:txBody>
      </p:sp>
      <p:sp>
        <p:nvSpPr>
          <p:cNvPr id="4" name="Shape 1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7" name="Text 2"/>
          <p:cNvSpPr/>
          <p:nvPr/>
        </p:nvSpPr>
        <p:spPr>
          <a:xfrm>
            <a:off x="698586" y="2209800"/>
            <a:ext cx="13017414" cy="7133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12800" dirty="0">
                <a:solidFill>
                  <a:srgbClr val="272727">
                    <a:alpha val="100000"/>
                  </a:srgbClr>
                </a:solidFill>
                <a:latin typeface="Showcard Gothic" panose="04020904020102020604" pitchFamily="82" charset="0"/>
                <a:ea typeface="Cinzel Bold" pitchFamily="34" charset="-122"/>
                <a:cs typeface="Cinzel Bold" pitchFamily="34" charset="-120"/>
              </a:rPr>
              <a:t>Library Management System</a:t>
            </a:r>
            <a:endParaRPr lang="en-US" sz="12800" dirty="0">
              <a:latin typeface="Showcard Gothic" panose="04020904020102020604" pitchFamily="82" charset="0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64F18122-8725-422B-B035-196C1FA1C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338" y="6011321"/>
            <a:ext cx="12940837" cy="7645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" y="-1493638"/>
            <a:ext cx="24387048" cy="152096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6" name="Shape 1"/>
          <p:cNvSpPr/>
          <p:nvPr/>
        </p:nvSpPr>
        <p:spPr>
          <a:xfrm>
            <a:off x="3086486" y="1866900"/>
            <a:ext cx="4369346" cy="5219700"/>
          </a:xfrm>
          <a:prstGeom prst="rect">
            <a:avLst/>
          </a:prstGeom>
          <a:noFill/>
          <a:ln/>
        </p:spPr>
      </p:sp>
      <p:sp>
        <p:nvSpPr>
          <p:cNvPr id="8" name="Text 3"/>
          <p:cNvSpPr/>
          <p:nvPr/>
        </p:nvSpPr>
        <p:spPr>
          <a:xfrm>
            <a:off x="3099158" y="1031132"/>
            <a:ext cx="5461181" cy="6361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4000"/>
              </a:spcAft>
            </a:pPr>
            <a:r>
              <a:rPr lang="en-US" sz="3200" dirty="0">
                <a:solidFill>
                  <a:srgbClr val="0E0E0E">
                    <a:alpha val="100000"/>
                  </a:srgbClr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.</a:t>
            </a:r>
            <a:endParaRPr lang="en-US" sz="3200" dirty="0"/>
          </a:p>
        </p:txBody>
      </p:sp>
      <p:sp>
        <p:nvSpPr>
          <p:cNvPr id="9" name="Shape 4"/>
          <p:cNvSpPr/>
          <p:nvPr/>
        </p:nvSpPr>
        <p:spPr>
          <a:xfrm>
            <a:off x="16931216" y="6527800"/>
            <a:ext cx="4369346" cy="5219700"/>
          </a:xfrm>
          <a:prstGeom prst="rect">
            <a:avLst/>
          </a:prstGeom>
          <a:noFill/>
          <a:ln/>
        </p:spPr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CAFA165-C276-4A96-ACD5-06B28F662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99727" y="8063344"/>
            <a:ext cx="5774648" cy="5652655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17533093-83A5-4C2D-8F23-7DAC9A8EA29E}"/>
              </a:ext>
            </a:extLst>
          </p:cNvPr>
          <p:cNvSpPr/>
          <p:nvPr/>
        </p:nvSpPr>
        <p:spPr>
          <a:xfrm>
            <a:off x="2041143" y="1396361"/>
            <a:ext cx="18590890" cy="1710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7200" b="1" dirty="0">
                <a:solidFill>
                  <a:srgbClr val="272727">
                    <a:alpha val="100000"/>
                  </a:srgbClr>
                </a:solidFill>
                <a:latin typeface="Anton"/>
                <a:ea typeface="Poppins Regular"/>
                <a:cs typeface="Cinzel Bold" pitchFamily="34" charset="-120"/>
              </a:rPr>
              <a:t>Manage Books</a:t>
            </a:r>
            <a:endParaRPr lang="en-US" sz="7200" b="1" dirty="0">
              <a:latin typeface="Anton"/>
              <a:ea typeface="Poppins 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CEE6C-7775-44DB-91FA-751899078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242" y="3009384"/>
            <a:ext cx="12261273" cy="81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9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" y="-1493638"/>
            <a:ext cx="24387048" cy="152096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6" name="Shape 1"/>
          <p:cNvSpPr/>
          <p:nvPr/>
        </p:nvSpPr>
        <p:spPr>
          <a:xfrm>
            <a:off x="3086486" y="1866900"/>
            <a:ext cx="4369346" cy="5219700"/>
          </a:xfrm>
          <a:prstGeom prst="rect">
            <a:avLst/>
          </a:prstGeom>
          <a:noFill/>
          <a:ln/>
        </p:spPr>
      </p:sp>
      <p:sp>
        <p:nvSpPr>
          <p:cNvPr id="8" name="Text 3"/>
          <p:cNvSpPr/>
          <p:nvPr/>
        </p:nvSpPr>
        <p:spPr>
          <a:xfrm>
            <a:off x="3099158" y="1031132"/>
            <a:ext cx="5461181" cy="6361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4000"/>
              </a:spcAft>
            </a:pPr>
            <a:r>
              <a:rPr lang="en-US" sz="3200" dirty="0">
                <a:solidFill>
                  <a:srgbClr val="0E0E0E">
                    <a:alpha val="100000"/>
                  </a:srgbClr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.</a:t>
            </a:r>
            <a:endParaRPr lang="en-US" sz="3200" dirty="0"/>
          </a:p>
        </p:txBody>
      </p:sp>
      <p:sp>
        <p:nvSpPr>
          <p:cNvPr id="9" name="Shape 4"/>
          <p:cNvSpPr/>
          <p:nvPr/>
        </p:nvSpPr>
        <p:spPr>
          <a:xfrm>
            <a:off x="16931216" y="6527800"/>
            <a:ext cx="4369346" cy="5219700"/>
          </a:xfrm>
          <a:prstGeom prst="rect">
            <a:avLst/>
          </a:prstGeom>
          <a:noFill/>
          <a:ln/>
        </p:spPr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CAFA165-C276-4A96-ACD5-06B28F662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99727" y="8063344"/>
            <a:ext cx="5774648" cy="5652655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17533093-83A5-4C2D-8F23-7DAC9A8EA29E}"/>
              </a:ext>
            </a:extLst>
          </p:cNvPr>
          <p:cNvSpPr/>
          <p:nvPr/>
        </p:nvSpPr>
        <p:spPr>
          <a:xfrm>
            <a:off x="2356381" y="1491672"/>
            <a:ext cx="18590890" cy="1710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7200" b="1" dirty="0">
                <a:solidFill>
                  <a:srgbClr val="272727">
                    <a:alpha val="100000"/>
                  </a:srgbClr>
                </a:solidFill>
                <a:latin typeface="Anton"/>
                <a:ea typeface="Poppins Regular"/>
                <a:cs typeface="Cinzel Bold" pitchFamily="34" charset="-120"/>
              </a:rPr>
              <a:t>Manage Students</a:t>
            </a:r>
            <a:endParaRPr lang="en-US" sz="7200" b="1" dirty="0">
              <a:latin typeface="Anton"/>
              <a:ea typeface="Poppins 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9427B-153C-4E04-B914-CAA42EF8D8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801"/>
          <a:stretch/>
        </p:blipFill>
        <p:spPr>
          <a:xfrm>
            <a:off x="5070764" y="3522517"/>
            <a:ext cx="12694707" cy="8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8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" y="-1493638"/>
            <a:ext cx="24387048" cy="152096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6" name="Shape 1"/>
          <p:cNvSpPr/>
          <p:nvPr/>
        </p:nvSpPr>
        <p:spPr>
          <a:xfrm>
            <a:off x="3086486" y="1866900"/>
            <a:ext cx="4369346" cy="5219700"/>
          </a:xfrm>
          <a:prstGeom prst="rect">
            <a:avLst/>
          </a:prstGeom>
          <a:noFill/>
          <a:ln/>
        </p:spPr>
      </p:sp>
      <p:sp>
        <p:nvSpPr>
          <p:cNvPr id="8" name="Text 3"/>
          <p:cNvSpPr/>
          <p:nvPr/>
        </p:nvSpPr>
        <p:spPr>
          <a:xfrm>
            <a:off x="3099158" y="1031132"/>
            <a:ext cx="5461181" cy="6361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4000"/>
              </a:spcAft>
            </a:pPr>
            <a:r>
              <a:rPr lang="en-US" sz="3200" dirty="0">
                <a:solidFill>
                  <a:srgbClr val="0E0E0E">
                    <a:alpha val="100000"/>
                  </a:srgbClr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.</a:t>
            </a:r>
            <a:endParaRPr lang="en-US" sz="3200" dirty="0"/>
          </a:p>
        </p:txBody>
      </p:sp>
      <p:sp>
        <p:nvSpPr>
          <p:cNvPr id="9" name="Shape 4"/>
          <p:cNvSpPr/>
          <p:nvPr/>
        </p:nvSpPr>
        <p:spPr>
          <a:xfrm>
            <a:off x="16931216" y="6527800"/>
            <a:ext cx="4369346" cy="5219700"/>
          </a:xfrm>
          <a:prstGeom prst="rect">
            <a:avLst/>
          </a:prstGeom>
          <a:noFill/>
          <a:ln/>
        </p:spPr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CAFA165-C276-4A96-ACD5-06B28F662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99727" y="8063344"/>
            <a:ext cx="5774648" cy="5652655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17533093-83A5-4C2D-8F23-7DAC9A8EA29E}"/>
              </a:ext>
            </a:extLst>
          </p:cNvPr>
          <p:cNvSpPr/>
          <p:nvPr/>
        </p:nvSpPr>
        <p:spPr>
          <a:xfrm>
            <a:off x="2356381" y="1031132"/>
            <a:ext cx="18590890" cy="1710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7200" b="1" dirty="0">
                <a:solidFill>
                  <a:srgbClr val="272727">
                    <a:alpha val="100000"/>
                  </a:srgbClr>
                </a:solidFill>
                <a:latin typeface="Anton"/>
                <a:ea typeface="Poppins Regular"/>
                <a:cs typeface="Cinzel Bold" pitchFamily="34" charset="-120"/>
              </a:rPr>
              <a:t>Manage Staff</a:t>
            </a:r>
            <a:endParaRPr lang="en-US" sz="7200" b="1" dirty="0">
              <a:latin typeface="Anton"/>
              <a:ea typeface="Poppins 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4A308-5A60-4376-B224-2E39C5B4E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273" y="3001941"/>
            <a:ext cx="10384943" cy="1977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8537B-2B8D-461E-8901-1DCC93624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6638" y="5576382"/>
            <a:ext cx="11828833" cy="53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" y="-1493638"/>
            <a:ext cx="24387048" cy="152096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6" name="Shape 1"/>
          <p:cNvSpPr/>
          <p:nvPr/>
        </p:nvSpPr>
        <p:spPr>
          <a:xfrm>
            <a:off x="3086486" y="1866900"/>
            <a:ext cx="4369346" cy="5219700"/>
          </a:xfrm>
          <a:prstGeom prst="rect">
            <a:avLst/>
          </a:prstGeom>
          <a:noFill/>
          <a:ln/>
        </p:spPr>
      </p:sp>
      <p:sp>
        <p:nvSpPr>
          <p:cNvPr id="8" name="Text 3"/>
          <p:cNvSpPr/>
          <p:nvPr/>
        </p:nvSpPr>
        <p:spPr>
          <a:xfrm>
            <a:off x="3099158" y="1031132"/>
            <a:ext cx="5461181" cy="6361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4000"/>
              </a:spcAft>
            </a:pPr>
            <a:r>
              <a:rPr lang="en-US" sz="3200" dirty="0">
                <a:solidFill>
                  <a:srgbClr val="0E0E0E">
                    <a:alpha val="100000"/>
                  </a:srgbClr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.</a:t>
            </a:r>
            <a:endParaRPr lang="en-US" sz="3200" dirty="0"/>
          </a:p>
        </p:txBody>
      </p:sp>
      <p:sp>
        <p:nvSpPr>
          <p:cNvPr id="9" name="Shape 4"/>
          <p:cNvSpPr/>
          <p:nvPr/>
        </p:nvSpPr>
        <p:spPr>
          <a:xfrm>
            <a:off x="16931216" y="6527800"/>
            <a:ext cx="4369346" cy="5219700"/>
          </a:xfrm>
          <a:prstGeom prst="rect">
            <a:avLst/>
          </a:prstGeom>
          <a:noFill/>
          <a:ln/>
        </p:spPr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CAFA165-C276-4A96-ACD5-06B28F662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99727" y="8063344"/>
            <a:ext cx="5774648" cy="5652655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17533093-83A5-4C2D-8F23-7DAC9A8EA29E}"/>
              </a:ext>
            </a:extLst>
          </p:cNvPr>
          <p:cNvSpPr/>
          <p:nvPr/>
        </p:nvSpPr>
        <p:spPr>
          <a:xfrm>
            <a:off x="2356381" y="922587"/>
            <a:ext cx="18590890" cy="1710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7200" b="1" dirty="0">
                <a:solidFill>
                  <a:srgbClr val="272727">
                    <a:alpha val="100000"/>
                  </a:srgbClr>
                </a:solidFill>
                <a:latin typeface="Anton"/>
                <a:ea typeface="Poppins Regular"/>
              </a:rPr>
              <a:t>Issue Book</a:t>
            </a:r>
            <a:endParaRPr lang="en-US" sz="7200" b="1" dirty="0">
              <a:latin typeface="Anton"/>
              <a:ea typeface="Poppins Regula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C154C4-F81F-47CE-BBE1-6E4369193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872" y="2632854"/>
            <a:ext cx="11658600" cy="74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D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2374"/>
            <a:ext cx="19293711" cy="13716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5" name="Shape 1"/>
          <p:cNvSpPr/>
          <p:nvPr/>
        </p:nvSpPr>
        <p:spPr>
          <a:xfrm>
            <a:off x="1168546" y="1231900"/>
            <a:ext cx="11329816" cy="7162800"/>
          </a:xfrm>
          <a:prstGeom prst="rect">
            <a:avLst/>
          </a:prstGeom>
          <a:noFill/>
          <a:ln/>
        </p:spPr>
      </p:sp>
      <p:sp>
        <p:nvSpPr>
          <p:cNvPr id="6" name="Shape 2"/>
          <p:cNvSpPr/>
          <p:nvPr/>
        </p:nvSpPr>
        <p:spPr>
          <a:xfrm>
            <a:off x="1168546" y="1231900"/>
            <a:ext cx="15762670" cy="5537200"/>
          </a:xfrm>
          <a:prstGeom prst="rect">
            <a:avLst/>
          </a:prstGeom>
          <a:noFill/>
          <a:ln/>
        </p:spPr>
      </p:sp>
      <p:sp>
        <p:nvSpPr>
          <p:cNvPr id="7" name="Text 3"/>
          <p:cNvSpPr/>
          <p:nvPr/>
        </p:nvSpPr>
        <p:spPr>
          <a:xfrm>
            <a:off x="1168546" y="2477040"/>
            <a:ext cx="7898859" cy="19198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10000" b="1" dirty="0">
                <a:solidFill>
                  <a:srgbClr val="272727">
                    <a:alpha val="100000"/>
                  </a:srgbClr>
                </a:solidFill>
                <a:latin typeface="Anton"/>
                <a:ea typeface="Cinzel Bold" pitchFamily="34" charset="-122"/>
                <a:cs typeface="Cinzel Bold" pitchFamily="34" charset="-120"/>
              </a:rPr>
              <a:t>Conclusion</a:t>
            </a:r>
            <a:endParaRPr lang="en-US" sz="10000" b="1" dirty="0">
              <a:latin typeface="Anton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3950" y="6332295"/>
            <a:ext cx="12940837" cy="76454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408222-66B1-4108-97D2-A259F7F15B58}"/>
              </a:ext>
            </a:extLst>
          </p:cNvPr>
          <p:cNvSpPr/>
          <p:nvPr/>
        </p:nvSpPr>
        <p:spPr>
          <a:xfrm>
            <a:off x="677857" y="4274162"/>
            <a:ext cx="1219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PK" sz="4400" dirty="0">
                <a:latin typeface="Anton"/>
              </a:rPr>
              <a:t>This project demonstrates the use of Bash scripting to build a functional and lightweight Library Management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K" sz="4400" dirty="0">
                <a:latin typeface="Anton"/>
              </a:rPr>
              <a:t>The system provides essential features like managing books, students, staff, and book issuance through a simple Command-Line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66160"/>
            <a:ext cx="24387048" cy="1498216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24" y="6280522"/>
            <a:ext cx="12189356" cy="7435478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7152" y="7095418"/>
            <a:ext cx="8749868" cy="684036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64EADDD-4367-4370-B8A0-3EFB1B950D3F}"/>
              </a:ext>
            </a:extLst>
          </p:cNvPr>
          <p:cNvSpPr txBox="1">
            <a:spLocks/>
          </p:cNvSpPr>
          <p:nvPr/>
        </p:nvSpPr>
        <p:spPr>
          <a:xfrm>
            <a:off x="3564027" y="5611353"/>
            <a:ext cx="9927915" cy="94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91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0" kern="0" dirty="0">
                <a:latin typeface="Showcard Gothic" panose="04020904020102020604" pitchFamily="82" charset="0"/>
              </a:rPr>
              <a:t>Any question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AB6A1-385B-46A6-A1CD-93E6A265B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7226" y="3400038"/>
            <a:ext cx="4862445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" y="-1279407"/>
            <a:ext cx="24387048" cy="1489149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5" name="Shape 1"/>
          <p:cNvSpPr/>
          <p:nvPr/>
        </p:nvSpPr>
        <p:spPr>
          <a:xfrm>
            <a:off x="12981022" y="1435100"/>
            <a:ext cx="10543493" cy="11125200"/>
          </a:xfrm>
          <a:prstGeom prst="roundRect">
            <a:avLst>
              <a:gd name="adj" fmla="val 12055"/>
            </a:avLst>
          </a:prstGeom>
          <a:noFill/>
          <a:ln/>
        </p:spPr>
      </p:sp>
      <p:sp>
        <p:nvSpPr>
          <p:cNvPr id="7" name="Text 3"/>
          <p:cNvSpPr/>
          <p:nvPr/>
        </p:nvSpPr>
        <p:spPr>
          <a:xfrm>
            <a:off x="13793924" y="6972300"/>
            <a:ext cx="9053173" cy="4910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4000"/>
              </a:spcAft>
            </a:pPr>
            <a:endParaRPr lang="en-US" sz="3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4119" y="5321397"/>
            <a:ext cx="7593056" cy="8394604"/>
          </a:xfrm>
          <a:prstGeom prst="rect">
            <a:avLst/>
          </a:prstGeom>
        </p:spPr>
      </p:pic>
      <p:sp>
        <p:nvSpPr>
          <p:cNvPr id="11" name="Google Shape;1720;p43">
            <a:extLst>
              <a:ext uri="{FF2B5EF4-FFF2-40B4-BE49-F238E27FC236}">
                <a16:creationId xmlns:a16="http://schemas.microsoft.com/office/drawing/2014/main" id="{94C85D14-C763-4927-9B4C-1304F8062367}"/>
              </a:ext>
            </a:extLst>
          </p:cNvPr>
          <p:cNvSpPr txBox="1">
            <a:spLocks/>
          </p:cNvSpPr>
          <p:nvPr/>
        </p:nvSpPr>
        <p:spPr>
          <a:xfrm>
            <a:off x="6441296" y="3974208"/>
            <a:ext cx="7352628" cy="2998092"/>
          </a:xfrm>
          <a:prstGeom prst="rect">
            <a:avLst/>
          </a:prstGeom>
        </p:spPr>
        <p:txBody>
          <a:bodyPr spcFirstLastPara="1" wrap="square" lIns="0" tIns="137150" rIns="0" bIns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5000" dirty="0">
                <a:latin typeface="Showcard Gothic" panose="04020904020102020604" pitchFamily="82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12702-2304-4282-92AD-00AAE6655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4712" y="2207348"/>
            <a:ext cx="3355537" cy="5656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2501" y="6271098"/>
            <a:ext cx="13677089" cy="7658926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01045"/>
            <a:ext cx="9522997" cy="7700439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6405840" y="1226871"/>
            <a:ext cx="12417913" cy="2372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12800" b="1" dirty="0">
                <a:solidFill>
                  <a:srgbClr val="272727">
                    <a:alpha val="100000"/>
                  </a:srgbClr>
                </a:solidFill>
                <a:latin typeface="Anton"/>
                <a:ea typeface="Cinzel Bold" pitchFamily="34" charset="-122"/>
                <a:cs typeface="Cinzel Bold" pitchFamily="34" charset="-120"/>
              </a:rPr>
              <a:t>Table of Content</a:t>
            </a:r>
            <a:endParaRPr lang="en-US" sz="12800" b="1" dirty="0">
              <a:latin typeface="Anton"/>
            </a:endParaRPr>
          </a:p>
        </p:txBody>
      </p:sp>
      <p:sp>
        <p:nvSpPr>
          <p:cNvPr id="8" name="Shape 2"/>
          <p:cNvSpPr/>
          <p:nvPr/>
        </p:nvSpPr>
        <p:spPr>
          <a:xfrm>
            <a:off x="9526191" y="4838700"/>
            <a:ext cx="7316114" cy="1625600"/>
          </a:xfrm>
          <a:prstGeom prst="rect">
            <a:avLst/>
          </a:prstGeom>
          <a:noFill/>
          <a:ln/>
        </p:spPr>
      </p:sp>
      <p:sp>
        <p:nvSpPr>
          <p:cNvPr id="9" name="Shape 3"/>
          <p:cNvSpPr/>
          <p:nvPr/>
        </p:nvSpPr>
        <p:spPr>
          <a:xfrm>
            <a:off x="9526191" y="4838700"/>
            <a:ext cx="1625803" cy="1625600"/>
          </a:xfrm>
          <a:prstGeom prst="roundRect">
            <a:avLst>
              <a:gd name="adj" fmla="val 781313"/>
            </a:avLst>
          </a:prstGeom>
          <a:solidFill>
            <a:srgbClr val="AF527B">
              <a:alpha val="100000"/>
            </a:srgbClr>
          </a:solidFill>
          <a:ln/>
        </p:spPr>
      </p:sp>
      <p:sp>
        <p:nvSpPr>
          <p:cNvPr id="10" name="Text 4"/>
          <p:cNvSpPr/>
          <p:nvPr/>
        </p:nvSpPr>
        <p:spPr>
          <a:xfrm>
            <a:off x="9913589" y="5137150"/>
            <a:ext cx="851006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 dirty="0">
                <a:solidFill>
                  <a:srgbClr val="FFFFFF">
                    <a:alpha val="100000"/>
                  </a:srgbClr>
                </a:solidFill>
                <a:latin typeface="Cinzel Bold" pitchFamily="34" charset="0"/>
                <a:ea typeface="Cinzel Bold" pitchFamily="34" charset="-122"/>
                <a:cs typeface="Cinzel Bold" pitchFamily="34" charset="-120"/>
              </a:rPr>
              <a:t>01</a:t>
            </a:r>
            <a:endParaRPr lang="en-US" sz="4800" dirty="0"/>
          </a:p>
        </p:txBody>
      </p:sp>
      <p:sp>
        <p:nvSpPr>
          <p:cNvPr id="11" name="Shape 5"/>
          <p:cNvSpPr/>
          <p:nvPr/>
        </p:nvSpPr>
        <p:spPr>
          <a:xfrm>
            <a:off x="11355219" y="4883150"/>
            <a:ext cx="5487086" cy="1536700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11355219" y="5263204"/>
            <a:ext cx="569031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E0E0E">
                    <a:alpha val="100000"/>
                  </a:srgbClr>
                </a:solidFill>
                <a:latin typeface="Poppins Regular"/>
                <a:ea typeface="Poppins Regular"/>
                <a:cs typeface="Cinzel Bold" pitchFamily="34" charset="-120"/>
              </a:rPr>
              <a:t>Introduction</a:t>
            </a:r>
            <a:endParaRPr lang="en-US" sz="4800" dirty="0">
              <a:latin typeface="Poppins Regular"/>
              <a:ea typeface="Poppins Regular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16994724" y="4838700"/>
            <a:ext cx="7316114" cy="1625600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16994724" y="4838700"/>
            <a:ext cx="1625803" cy="1625600"/>
          </a:xfrm>
          <a:prstGeom prst="roundRect">
            <a:avLst>
              <a:gd name="adj" fmla="val 781313"/>
            </a:avLst>
          </a:prstGeom>
          <a:solidFill>
            <a:srgbClr val="AF527B">
              <a:alpha val="100000"/>
            </a:srgbClr>
          </a:solidFill>
          <a:ln/>
        </p:spPr>
      </p:sp>
      <p:sp>
        <p:nvSpPr>
          <p:cNvPr id="16" name="Text 10"/>
          <p:cNvSpPr/>
          <p:nvPr/>
        </p:nvSpPr>
        <p:spPr>
          <a:xfrm>
            <a:off x="17324965" y="5137150"/>
            <a:ext cx="96532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 dirty="0">
                <a:solidFill>
                  <a:srgbClr val="FFFFFF">
                    <a:alpha val="100000"/>
                  </a:srgbClr>
                </a:solidFill>
                <a:latin typeface="Cinzel Bold" pitchFamily="34" charset="0"/>
                <a:ea typeface="Cinzel Bold" pitchFamily="34" charset="-122"/>
                <a:cs typeface="Cinzel Bold" pitchFamily="34" charset="-120"/>
              </a:rPr>
              <a:t>02</a:t>
            </a:r>
            <a:endParaRPr lang="en-US" sz="4800" dirty="0"/>
          </a:p>
        </p:txBody>
      </p:sp>
      <p:sp>
        <p:nvSpPr>
          <p:cNvPr id="17" name="Shape 11"/>
          <p:cNvSpPr/>
          <p:nvPr/>
        </p:nvSpPr>
        <p:spPr>
          <a:xfrm>
            <a:off x="18823753" y="4883150"/>
            <a:ext cx="5487086" cy="1536700"/>
          </a:xfrm>
          <a:prstGeom prst="rect">
            <a:avLst/>
          </a:prstGeom>
          <a:noFill/>
          <a:ln/>
        </p:spPr>
      </p:sp>
      <p:sp>
        <p:nvSpPr>
          <p:cNvPr id="18" name="Text 12"/>
          <p:cNvSpPr/>
          <p:nvPr/>
        </p:nvSpPr>
        <p:spPr>
          <a:xfrm>
            <a:off x="18823753" y="5263204"/>
            <a:ext cx="569031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E0E0E">
                    <a:alpha val="100000"/>
                  </a:srgbClr>
                </a:solidFill>
                <a:latin typeface="Poppins Regular"/>
                <a:ea typeface="Poppins Regular"/>
                <a:cs typeface="Cinzel Bold" pitchFamily="34" charset="-120"/>
              </a:rPr>
              <a:t>Advantages</a:t>
            </a:r>
            <a:endParaRPr lang="en-US" sz="4800" dirty="0">
              <a:latin typeface="Poppins Regular"/>
              <a:ea typeface="Poppins Regular"/>
            </a:endParaRPr>
          </a:p>
        </p:txBody>
      </p:sp>
      <p:sp>
        <p:nvSpPr>
          <p:cNvPr id="20" name="Shape 14"/>
          <p:cNvSpPr/>
          <p:nvPr/>
        </p:nvSpPr>
        <p:spPr>
          <a:xfrm>
            <a:off x="9526191" y="7823200"/>
            <a:ext cx="7316114" cy="1625600"/>
          </a:xfrm>
          <a:prstGeom prst="rect">
            <a:avLst/>
          </a:prstGeom>
          <a:noFill/>
          <a:ln/>
        </p:spPr>
      </p:sp>
      <p:sp>
        <p:nvSpPr>
          <p:cNvPr id="21" name="Shape 15"/>
          <p:cNvSpPr/>
          <p:nvPr/>
        </p:nvSpPr>
        <p:spPr>
          <a:xfrm>
            <a:off x="9665680" y="6957794"/>
            <a:ext cx="1625803" cy="1670220"/>
          </a:xfrm>
          <a:prstGeom prst="roundRect">
            <a:avLst>
              <a:gd name="adj" fmla="val 781313"/>
            </a:avLst>
          </a:prstGeom>
          <a:solidFill>
            <a:srgbClr val="AF527B">
              <a:alpha val="100000"/>
            </a:srgbClr>
          </a:solidFill>
          <a:ln/>
        </p:spPr>
      </p:sp>
      <p:sp>
        <p:nvSpPr>
          <p:cNvPr id="22" name="Text 16"/>
          <p:cNvSpPr/>
          <p:nvPr/>
        </p:nvSpPr>
        <p:spPr>
          <a:xfrm>
            <a:off x="10008622" y="7300864"/>
            <a:ext cx="939917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 dirty="0">
                <a:solidFill>
                  <a:srgbClr val="FFFFFF">
                    <a:alpha val="100000"/>
                  </a:srgbClr>
                </a:solidFill>
                <a:latin typeface="Cinzel Bold" pitchFamily="34" charset="0"/>
                <a:ea typeface="Cinzel Bold" pitchFamily="34" charset="-122"/>
                <a:cs typeface="Cinzel Bold" pitchFamily="34" charset="-120"/>
              </a:rPr>
              <a:t>03</a:t>
            </a:r>
            <a:endParaRPr lang="en-US" sz="4800" dirty="0"/>
          </a:p>
        </p:txBody>
      </p:sp>
      <p:sp>
        <p:nvSpPr>
          <p:cNvPr id="23" name="Shape 17"/>
          <p:cNvSpPr/>
          <p:nvPr/>
        </p:nvSpPr>
        <p:spPr>
          <a:xfrm>
            <a:off x="11355219" y="7867650"/>
            <a:ext cx="5487086" cy="1536700"/>
          </a:xfrm>
          <a:prstGeom prst="rect">
            <a:avLst/>
          </a:prstGeom>
          <a:noFill/>
          <a:ln/>
        </p:spPr>
      </p:sp>
      <p:sp>
        <p:nvSpPr>
          <p:cNvPr id="24" name="Text 18"/>
          <p:cNvSpPr/>
          <p:nvPr/>
        </p:nvSpPr>
        <p:spPr>
          <a:xfrm>
            <a:off x="11494708" y="7398682"/>
            <a:ext cx="5690311" cy="1215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E0E0E">
                    <a:alpha val="100000"/>
                  </a:srgbClr>
                </a:solidFill>
                <a:latin typeface="Poppins Regular"/>
                <a:ea typeface="Poppins Regular"/>
                <a:cs typeface="Cinzel Bold" pitchFamily="34" charset="-120"/>
              </a:rPr>
              <a:t>Overview</a:t>
            </a:r>
            <a:endParaRPr lang="en-US" sz="4800" dirty="0">
              <a:latin typeface="Poppins Regular"/>
              <a:ea typeface="Poppins Regular"/>
            </a:endParaRPr>
          </a:p>
        </p:txBody>
      </p:sp>
      <p:sp>
        <p:nvSpPr>
          <p:cNvPr id="26" name="Shape 20"/>
          <p:cNvSpPr/>
          <p:nvPr/>
        </p:nvSpPr>
        <p:spPr>
          <a:xfrm>
            <a:off x="16994724" y="7823200"/>
            <a:ext cx="7316114" cy="1625600"/>
          </a:xfrm>
          <a:prstGeom prst="rect">
            <a:avLst/>
          </a:prstGeom>
          <a:noFill/>
          <a:ln/>
        </p:spPr>
      </p:sp>
      <p:sp>
        <p:nvSpPr>
          <p:cNvPr id="27" name="Shape 21"/>
          <p:cNvSpPr/>
          <p:nvPr/>
        </p:nvSpPr>
        <p:spPr>
          <a:xfrm>
            <a:off x="17134213" y="7002414"/>
            <a:ext cx="1625803" cy="1625600"/>
          </a:xfrm>
          <a:prstGeom prst="roundRect">
            <a:avLst>
              <a:gd name="adj" fmla="val 781313"/>
            </a:avLst>
          </a:prstGeom>
          <a:solidFill>
            <a:srgbClr val="AF527B">
              <a:alpha val="100000"/>
            </a:srgbClr>
          </a:solidFill>
          <a:ln/>
        </p:spPr>
      </p:sp>
      <p:sp>
        <p:nvSpPr>
          <p:cNvPr id="28" name="Text 22"/>
          <p:cNvSpPr/>
          <p:nvPr/>
        </p:nvSpPr>
        <p:spPr>
          <a:xfrm>
            <a:off x="17451753" y="7272628"/>
            <a:ext cx="990724" cy="12150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 dirty="0">
                <a:solidFill>
                  <a:srgbClr val="FFFFFF">
                    <a:alpha val="100000"/>
                  </a:srgbClr>
                </a:solidFill>
                <a:latin typeface="Cinzel Bold" pitchFamily="34" charset="0"/>
                <a:ea typeface="Cinzel Bold" pitchFamily="34" charset="-122"/>
                <a:cs typeface="Cinzel Bold" pitchFamily="34" charset="-120"/>
              </a:rPr>
              <a:t>04</a:t>
            </a:r>
            <a:endParaRPr lang="en-US" sz="4800" dirty="0"/>
          </a:p>
        </p:txBody>
      </p:sp>
      <p:sp>
        <p:nvSpPr>
          <p:cNvPr id="29" name="Shape 23"/>
          <p:cNvSpPr/>
          <p:nvPr/>
        </p:nvSpPr>
        <p:spPr>
          <a:xfrm>
            <a:off x="18823753" y="7867650"/>
            <a:ext cx="5487086" cy="1536700"/>
          </a:xfrm>
          <a:prstGeom prst="rect">
            <a:avLst/>
          </a:prstGeom>
          <a:noFill/>
          <a:ln/>
        </p:spPr>
      </p:sp>
      <p:sp>
        <p:nvSpPr>
          <p:cNvPr id="30" name="Text 24"/>
          <p:cNvSpPr/>
          <p:nvPr/>
        </p:nvSpPr>
        <p:spPr>
          <a:xfrm>
            <a:off x="18963242" y="7426918"/>
            <a:ext cx="569031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E0E0E">
                    <a:alpha val="100000"/>
                  </a:srgbClr>
                </a:solidFill>
                <a:latin typeface="Poppins Regular"/>
                <a:ea typeface="Poppins Regular"/>
                <a:cs typeface="Cinzel Bold" pitchFamily="34" charset="-120"/>
              </a:rPr>
              <a:t>Goal</a:t>
            </a:r>
            <a:endParaRPr lang="en-US" sz="4800" dirty="0">
              <a:latin typeface="Poppins Regular"/>
              <a:ea typeface="Poppins Regular"/>
            </a:endParaRPr>
          </a:p>
        </p:txBody>
      </p:sp>
      <p:sp>
        <p:nvSpPr>
          <p:cNvPr id="32" name="Shape 26"/>
          <p:cNvSpPr/>
          <p:nvPr/>
        </p:nvSpPr>
        <p:spPr>
          <a:xfrm>
            <a:off x="9526191" y="10807700"/>
            <a:ext cx="7316114" cy="1625600"/>
          </a:xfrm>
          <a:prstGeom prst="rect">
            <a:avLst/>
          </a:prstGeom>
          <a:noFill/>
          <a:ln/>
        </p:spPr>
      </p:sp>
      <p:sp>
        <p:nvSpPr>
          <p:cNvPr id="33" name="Shape 27"/>
          <p:cNvSpPr/>
          <p:nvPr/>
        </p:nvSpPr>
        <p:spPr>
          <a:xfrm>
            <a:off x="9748127" y="9175687"/>
            <a:ext cx="1625803" cy="1670220"/>
          </a:xfrm>
          <a:prstGeom prst="roundRect">
            <a:avLst>
              <a:gd name="adj" fmla="val 781313"/>
            </a:avLst>
          </a:prstGeom>
          <a:solidFill>
            <a:srgbClr val="AF527B">
              <a:alpha val="100000"/>
            </a:srgbClr>
          </a:solidFill>
          <a:ln/>
        </p:spPr>
      </p:sp>
      <p:sp>
        <p:nvSpPr>
          <p:cNvPr id="34" name="Text 28"/>
          <p:cNvSpPr/>
          <p:nvPr/>
        </p:nvSpPr>
        <p:spPr>
          <a:xfrm>
            <a:off x="10091069" y="9518757"/>
            <a:ext cx="939917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 dirty="0">
                <a:solidFill>
                  <a:srgbClr val="FFFFFF">
                    <a:alpha val="100000"/>
                  </a:srgbClr>
                </a:solidFill>
                <a:latin typeface="Cinzel Bold" pitchFamily="34" charset="0"/>
                <a:ea typeface="Cinzel Bold" pitchFamily="34" charset="-122"/>
                <a:cs typeface="Cinzel Bold" pitchFamily="34" charset="-120"/>
              </a:rPr>
              <a:t>05</a:t>
            </a:r>
            <a:endParaRPr lang="en-US" sz="4800" dirty="0"/>
          </a:p>
        </p:txBody>
      </p:sp>
      <p:sp>
        <p:nvSpPr>
          <p:cNvPr id="35" name="Shape 29"/>
          <p:cNvSpPr/>
          <p:nvPr/>
        </p:nvSpPr>
        <p:spPr>
          <a:xfrm>
            <a:off x="11355219" y="10852150"/>
            <a:ext cx="5487086" cy="1536700"/>
          </a:xfrm>
          <a:prstGeom prst="rect">
            <a:avLst/>
          </a:prstGeom>
          <a:noFill/>
          <a:ln/>
        </p:spPr>
      </p:sp>
      <p:sp>
        <p:nvSpPr>
          <p:cNvPr id="36" name="Text 30"/>
          <p:cNvSpPr/>
          <p:nvPr/>
        </p:nvSpPr>
        <p:spPr>
          <a:xfrm>
            <a:off x="11577155" y="9644811"/>
            <a:ext cx="569031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E0E0E">
                    <a:alpha val="100000"/>
                  </a:srgbClr>
                </a:solidFill>
                <a:latin typeface="Poppins Regular"/>
                <a:ea typeface="Poppins Regular"/>
                <a:cs typeface="Cinzel Bold" pitchFamily="34" charset="-120"/>
              </a:rPr>
              <a:t>Features</a:t>
            </a:r>
            <a:endParaRPr lang="en-US" sz="4800" dirty="0">
              <a:latin typeface="Poppins Regular"/>
              <a:ea typeface="Poppins Regular"/>
            </a:endParaRPr>
          </a:p>
        </p:txBody>
      </p:sp>
      <p:sp>
        <p:nvSpPr>
          <p:cNvPr id="38" name="Shape 32"/>
          <p:cNvSpPr/>
          <p:nvPr/>
        </p:nvSpPr>
        <p:spPr>
          <a:xfrm>
            <a:off x="16994724" y="10807700"/>
            <a:ext cx="7316114" cy="1625600"/>
          </a:xfrm>
          <a:prstGeom prst="rect">
            <a:avLst/>
          </a:prstGeom>
          <a:noFill/>
          <a:ln/>
        </p:spPr>
      </p:sp>
      <p:sp>
        <p:nvSpPr>
          <p:cNvPr id="39" name="Shape 33"/>
          <p:cNvSpPr/>
          <p:nvPr/>
        </p:nvSpPr>
        <p:spPr>
          <a:xfrm>
            <a:off x="17231539" y="9163647"/>
            <a:ext cx="1625803" cy="1625600"/>
          </a:xfrm>
          <a:prstGeom prst="roundRect">
            <a:avLst>
              <a:gd name="adj" fmla="val 781313"/>
            </a:avLst>
          </a:prstGeom>
          <a:solidFill>
            <a:srgbClr val="AF527B">
              <a:alpha val="100000"/>
            </a:srgbClr>
          </a:solidFill>
          <a:ln/>
        </p:spPr>
      </p:sp>
      <p:sp>
        <p:nvSpPr>
          <p:cNvPr id="40" name="Text 34"/>
          <p:cNvSpPr/>
          <p:nvPr/>
        </p:nvSpPr>
        <p:spPr>
          <a:xfrm>
            <a:off x="17502424" y="9380795"/>
            <a:ext cx="1003425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 dirty="0">
                <a:solidFill>
                  <a:srgbClr val="FFFFFF">
                    <a:alpha val="100000"/>
                  </a:srgbClr>
                </a:solidFill>
                <a:latin typeface="Cinzel Bold" pitchFamily="34" charset="0"/>
                <a:ea typeface="Cinzel Bold" pitchFamily="34" charset="-122"/>
                <a:cs typeface="Cinzel Bold" pitchFamily="34" charset="-120"/>
              </a:rPr>
              <a:t>06</a:t>
            </a:r>
            <a:endParaRPr lang="en-US" sz="4800" dirty="0"/>
          </a:p>
        </p:txBody>
      </p:sp>
      <p:sp>
        <p:nvSpPr>
          <p:cNvPr id="41" name="Shape 35"/>
          <p:cNvSpPr/>
          <p:nvPr/>
        </p:nvSpPr>
        <p:spPr>
          <a:xfrm>
            <a:off x="18823753" y="10852150"/>
            <a:ext cx="5487086" cy="1536700"/>
          </a:xfrm>
          <a:prstGeom prst="rect">
            <a:avLst/>
          </a:prstGeom>
          <a:noFill/>
          <a:ln/>
        </p:spPr>
      </p:sp>
      <p:sp>
        <p:nvSpPr>
          <p:cNvPr id="42" name="Text 36"/>
          <p:cNvSpPr/>
          <p:nvPr/>
        </p:nvSpPr>
        <p:spPr>
          <a:xfrm>
            <a:off x="19035476" y="9380795"/>
            <a:ext cx="569031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E0E0E">
                    <a:alpha val="100000"/>
                  </a:srgbClr>
                </a:solidFill>
                <a:latin typeface="Poppins Regular"/>
                <a:ea typeface="Poppins Regular"/>
                <a:cs typeface="Cinzel Bold" pitchFamily="34" charset="-120"/>
              </a:rPr>
              <a:t>Working</a:t>
            </a:r>
            <a:endParaRPr lang="en-US" sz="4800" dirty="0">
              <a:latin typeface="Poppins Regular"/>
              <a:ea typeface="Poppins Regular"/>
            </a:endParaRPr>
          </a:p>
        </p:txBody>
      </p:sp>
      <p:sp>
        <p:nvSpPr>
          <p:cNvPr id="48" name="Shape 27">
            <a:extLst>
              <a:ext uri="{FF2B5EF4-FFF2-40B4-BE49-F238E27FC236}">
                <a16:creationId xmlns:a16="http://schemas.microsoft.com/office/drawing/2014/main" id="{8C520D41-C57E-498F-A038-248D2CEBEF37}"/>
              </a:ext>
            </a:extLst>
          </p:cNvPr>
          <p:cNvSpPr/>
          <p:nvPr/>
        </p:nvSpPr>
        <p:spPr>
          <a:xfrm>
            <a:off x="9807886" y="11513191"/>
            <a:ext cx="1676609" cy="1670220"/>
          </a:xfrm>
          <a:prstGeom prst="roundRect">
            <a:avLst>
              <a:gd name="adj" fmla="val 781313"/>
            </a:avLst>
          </a:prstGeom>
          <a:solidFill>
            <a:srgbClr val="AF527B">
              <a:alpha val="100000"/>
            </a:srgbClr>
          </a:solidFill>
          <a:ln/>
        </p:spPr>
      </p:sp>
      <p:sp>
        <p:nvSpPr>
          <p:cNvPr id="49" name="Text 28">
            <a:extLst>
              <a:ext uri="{FF2B5EF4-FFF2-40B4-BE49-F238E27FC236}">
                <a16:creationId xmlns:a16="http://schemas.microsoft.com/office/drawing/2014/main" id="{49F3D6B5-3073-47D2-AC2A-42EEE8EE00F1}"/>
              </a:ext>
            </a:extLst>
          </p:cNvPr>
          <p:cNvSpPr/>
          <p:nvPr/>
        </p:nvSpPr>
        <p:spPr>
          <a:xfrm>
            <a:off x="10150828" y="11856261"/>
            <a:ext cx="78306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 dirty="0">
                <a:solidFill>
                  <a:srgbClr val="FFFFFF">
                    <a:alpha val="100000"/>
                  </a:srgbClr>
                </a:solidFill>
                <a:latin typeface="Cinzel Bold" pitchFamily="34" charset="0"/>
                <a:ea typeface="Cinzel Bold" pitchFamily="34" charset="-122"/>
                <a:cs typeface="Cinzel Bold" pitchFamily="34" charset="-120"/>
              </a:rPr>
              <a:t>07</a:t>
            </a:r>
            <a:endParaRPr lang="en-US" sz="4800" dirty="0"/>
          </a:p>
        </p:txBody>
      </p:sp>
      <p:sp>
        <p:nvSpPr>
          <p:cNvPr id="50" name="Text 30">
            <a:extLst>
              <a:ext uri="{FF2B5EF4-FFF2-40B4-BE49-F238E27FC236}">
                <a16:creationId xmlns:a16="http://schemas.microsoft.com/office/drawing/2014/main" id="{73E71AE9-241F-4A81-AF32-468AA33632DE}"/>
              </a:ext>
            </a:extLst>
          </p:cNvPr>
          <p:cNvSpPr/>
          <p:nvPr/>
        </p:nvSpPr>
        <p:spPr>
          <a:xfrm>
            <a:off x="11636915" y="11982315"/>
            <a:ext cx="4740696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E0E0E">
                    <a:alpha val="100000"/>
                  </a:srgbClr>
                </a:solidFill>
                <a:latin typeface="Poppins Regular"/>
                <a:ea typeface="Poppins Regular"/>
              </a:rPr>
              <a:t>Code</a:t>
            </a:r>
            <a:endParaRPr lang="en-US" sz="4800" dirty="0">
              <a:latin typeface="Poppins Regular"/>
              <a:ea typeface="Poppins Regular"/>
            </a:endParaRPr>
          </a:p>
        </p:txBody>
      </p:sp>
      <p:sp>
        <p:nvSpPr>
          <p:cNvPr id="51" name="Shape 33">
            <a:extLst>
              <a:ext uri="{FF2B5EF4-FFF2-40B4-BE49-F238E27FC236}">
                <a16:creationId xmlns:a16="http://schemas.microsoft.com/office/drawing/2014/main" id="{39CC4E15-4F8B-4F7B-90CD-1277F12DD34E}"/>
              </a:ext>
            </a:extLst>
          </p:cNvPr>
          <p:cNvSpPr/>
          <p:nvPr/>
        </p:nvSpPr>
        <p:spPr>
          <a:xfrm>
            <a:off x="17233326" y="11510265"/>
            <a:ext cx="1625803" cy="1625600"/>
          </a:xfrm>
          <a:prstGeom prst="roundRect">
            <a:avLst>
              <a:gd name="adj" fmla="val 781313"/>
            </a:avLst>
          </a:prstGeom>
          <a:solidFill>
            <a:srgbClr val="AF527B">
              <a:alpha val="100000"/>
            </a:srgbClr>
          </a:solidFill>
          <a:ln/>
        </p:spPr>
      </p:sp>
      <p:sp>
        <p:nvSpPr>
          <p:cNvPr id="52" name="Text 34">
            <a:extLst>
              <a:ext uri="{FF2B5EF4-FFF2-40B4-BE49-F238E27FC236}">
                <a16:creationId xmlns:a16="http://schemas.microsoft.com/office/drawing/2014/main" id="{01E668AD-805A-41E7-9AFD-80C3D0445C25}"/>
              </a:ext>
            </a:extLst>
          </p:cNvPr>
          <p:cNvSpPr/>
          <p:nvPr/>
        </p:nvSpPr>
        <p:spPr>
          <a:xfrm>
            <a:off x="17504211" y="11727413"/>
            <a:ext cx="1003425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800" dirty="0">
                <a:solidFill>
                  <a:srgbClr val="FFFFFF">
                    <a:alpha val="100000"/>
                  </a:srgbClr>
                </a:solidFill>
                <a:latin typeface="Cinzel Bold" pitchFamily="34" charset="0"/>
                <a:ea typeface="Cinzel Bold" pitchFamily="34" charset="-122"/>
                <a:cs typeface="Cinzel Bold" pitchFamily="34" charset="-120"/>
              </a:rPr>
              <a:t>06</a:t>
            </a:r>
            <a:endParaRPr lang="en-US" sz="4800" dirty="0"/>
          </a:p>
        </p:txBody>
      </p:sp>
      <p:sp>
        <p:nvSpPr>
          <p:cNvPr id="53" name="Text 36">
            <a:extLst>
              <a:ext uri="{FF2B5EF4-FFF2-40B4-BE49-F238E27FC236}">
                <a16:creationId xmlns:a16="http://schemas.microsoft.com/office/drawing/2014/main" id="{ED2C5B84-DE35-4E5E-AB2C-6331BCACFADE}"/>
              </a:ext>
            </a:extLst>
          </p:cNvPr>
          <p:cNvSpPr/>
          <p:nvPr/>
        </p:nvSpPr>
        <p:spPr>
          <a:xfrm>
            <a:off x="19037263" y="11856261"/>
            <a:ext cx="5690311" cy="8998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4800" dirty="0">
                <a:solidFill>
                  <a:srgbClr val="0E0E0E">
                    <a:alpha val="100000"/>
                  </a:srgbClr>
                </a:solidFill>
                <a:latin typeface="Poppins Regular"/>
                <a:ea typeface="Poppins Regular"/>
                <a:cs typeface="Cinzel Bold" pitchFamily="34" charset="-120"/>
              </a:rPr>
              <a:t>Conclusion</a:t>
            </a:r>
            <a:endParaRPr lang="en-US" sz="4800" dirty="0">
              <a:latin typeface="Poppins Regular"/>
              <a:ea typeface="Poppins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68" y="-86434"/>
            <a:ext cx="24387048" cy="1402221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152" y="6280522"/>
            <a:ext cx="11386727" cy="7435478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7152" y="7328883"/>
            <a:ext cx="8749868" cy="68403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489112-DED5-42D7-B81B-2AAB6BC5436B}"/>
              </a:ext>
            </a:extLst>
          </p:cNvPr>
          <p:cNvSpPr/>
          <p:nvPr/>
        </p:nvSpPr>
        <p:spPr>
          <a:xfrm>
            <a:off x="782756" y="2350431"/>
            <a:ext cx="65606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>
                <a:solidFill>
                  <a:srgbClr val="272727">
                    <a:alpha val="100000"/>
                  </a:srgbClr>
                </a:solidFill>
                <a:latin typeface="Anton"/>
                <a:ea typeface="Cinzel Bold" pitchFamily="34" charset="-122"/>
                <a:cs typeface="Cinzel Bold" pitchFamily="34" charset="-12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139D44-3CE0-4718-9AAB-697B2A946042}"/>
              </a:ext>
            </a:extLst>
          </p:cNvPr>
          <p:cNvSpPr/>
          <p:nvPr/>
        </p:nvSpPr>
        <p:spPr>
          <a:xfrm>
            <a:off x="1050587" y="4234487"/>
            <a:ext cx="174745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Anton"/>
              </a:rPr>
              <a:t>Bash (Bourne Again Shell):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A command-line interpreter for Linux/Unix.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Helps in executing commands and automating repetitive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Supports scripting to build lightweight tools.</a:t>
            </a:r>
            <a:endParaRPr lang="en-US" sz="4400" b="1" dirty="0">
              <a:latin typeface="Anton"/>
            </a:endParaRPr>
          </a:p>
          <a:p>
            <a:pPr lvl="1"/>
            <a:endParaRPr lang="en-US" sz="4400" b="1" dirty="0">
              <a:latin typeface="Anton"/>
            </a:endParaRPr>
          </a:p>
          <a:p>
            <a:r>
              <a:rPr lang="en-US" sz="4400" b="1" dirty="0">
                <a:latin typeface="Anton"/>
              </a:rPr>
              <a:t>Shell Scripting :</a:t>
            </a:r>
          </a:p>
          <a:p>
            <a:r>
              <a:rPr lang="en-US" sz="4400" dirty="0"/>
              <a:t>Shell scripting is a method of writing scripts or programs to automate repetitive tasks</a:t>
            </a:r>
            <a:r>
              <a:rPr lang="en-US" sz="4400" dirty="0">
                <a:latin typeface="Anton"/>
              </a:rPr>
              <a:t> by writing commands in a script file.</a:t>
            </a:r>
          </a:p>
          <a:p>
            <a:r>
              <a:rPr lang="en-US" sz="4400" b="1" dirty="0">
                <a:latin typeface="Anton"/>
              </a:rPr>
              <a:t>Commonly used for: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 File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 Task automation.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 Application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" y="-311285"/>
            <a:ext cx="24387048" cy="13716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524" y="6280522"/>
            <a:ext cx="12189356" cy="7435478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7152" y="7095418"/>
            <a:ext cx="8749868" cy="6840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84BCAB-E2B1-4AD9-A1EA-883A5CF53057}"/>
              </a:ext>
            </a:extLst>
          </p:cNvPr>
          <p:cNvSpPr/>
          <p:nvPr/>
        </p:nvSpPr>
        <p:spPr>
          <a:xfrm>
            <a:off x="1420238" y="3013752"/>
            <a:ext cx="121303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sz="6000" b="1" dirty="0">
                <a:latin typeface="Anton"/>
              </a:rPr>
              <a:t>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sz="4400" dirty="0">
                <a:latin typeface="Anton"/>
              </a:rPr>
              <a:t>Simple, lightweight, and efficient.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sz="4400" dirty="0">
                <a:latin typeface="Anton"/>
              </a:rPr>
              <a:t>No need for advanced programming skills.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sz="4400" dirty="0">
                <a:latin typeface="Anton"/>
              </a:rPr>
              <a:t>Pre-installed on most Linux/Unix systems</a:t>
            </a:r>
            <a:r>
              <a:rPr lang="en-PK" sz="4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5036FE-A1BB-4FA3-8BC0-BCFED11954D3}"/>
              </a:ext>
            </a:extLst>
          </p:cNvPr>
          <p:cNvSpPr/>
          <p:nvPr/>
        </p:nvSpPr>
        <p:spPr>
          <a:xfrm>
            <a:off x="1400782" y="5989927"/>
            <a:ext cx="1579772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sz="5400" b="1" dirty="0">
                <a:latin typeface="Anton"/>
              </a:rPr>
              <a:t>Why Choose Bash for a Library</a:t>
            </a:r>
            <a:r>
              <a:rPr lang="en-US" sz="5400" b="1" dirty="0">
                <a:latin typeface="Anton"/>
              </a:rPr>
              <a:t> Management</a:t>
            </a:r>
            <a:r>
              <a:rPr lang="en-PK" sz="5400" b="1" dirty="0">
                <a:latin typeface="Anton"/>
              </a:rPr>
              <a:t> System?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sz="4400" dirty="0">
                <a:latin typeface="Anton"/>
              </a:rPr>
              <a:t>It’s fast and lightweight for simple operations.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sz="4400" dirty="0">
                <a:latin typeface="Anton"/>
              </a:rPr>
              <a:t>Doesn’t need extra software to work.  </a:t>
            </a:r>
            <a:endParaRPr lang="en-US" sz="4400" dirty="0">
              <a:latin typeface="Anto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sz="4400" dirty="0">
                <a:latin typeface="Anton"/>
              </a:rPr>
              <a:t>Easy to use for creating scripts.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sz="4400" dirty="0">
                <a:latin typeface="Anton"/>
              </a:rPr>
              <a:t>Helps quickly create and test command-line programs. </a:t>
            </a:r>
          </a:p>
        </p:txBody>
      </p:sp>
    </p:spTree>
    <p:extLst>
      <p:ext uri="{BB962C8B-B14F-4D97-AF65-F5344CB8AC3E}">
        <p14:creationId xmlns:p14="http://schemas.microsoft.com/office/powerpoint/2010/main" val="26212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5604" y="-1376027"/>
            <a:ext cx="27110358" cy="1524767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5" name="Text 1"/>
          <p:cNvSpPr/>
          <p:nvPr/>
        </p:nvSpPr>
        <p:spPr>
          <a:xfrm>
            <a:off x="6926094" y="5564221"/>
            <a:ext cx="9640874" cy="2324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000" b="1" dirty="0">
                <a:solidFill>
                  <a:srgbClr val="272727">
                    <a:alpha val="100000"/>
                  </a:srgbClr>
                </a:solidFill>
                <a:latin typeface="Anton"/>
                <a:ea typeface="Cinzel Bold" pitchFamily="34" charset="-122"/>
                <a:cs typeface="Cinzel Bold" pitchFamily="34" charset="-120"/>
              </a:rPr>
              <a:t>Overview</a:t>
            </a:r>
          </a:p>
          <a:p>
            <a:pPr algn="ctr"/>
            <a:endParaRPr lang="en-US" sz="12800" dirty="0"/>
          </a:p>
        </p:txBody>
      </p:sp>
      <p:sp>
        <p:nvSpPr>
          <p:cNvPr id="6" name="Text 2"/>
          <p:cNvSpPr/>
          <p:nvPr/>
        </p:nvSpPr>
        <p:spPr>
          <a:xfrm>
            <a:off x="3638146" y="7888319"/>
            <a:ext cx="17509786" cy="43296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spcAft>
                <a:spcPts val="4000"/>
              </a:spcAft>
            </a:pPr>
            <a:r>
              <a:rPr lang="en-US" sz="3200" dirty="0"/>
              <a:t> </a:t>
            </a:r>
            <a:r>
              <a:rPr lang="en-US" sz="4000" b="1" dirty="0"/>
              <a:t>Library Management System</a:t>
            </a:r>
            <a:r>
              <a:rPr lang="en-US" sz="4000" dirty="0"/>
              <a:t> developed using </a:t>
            </a:r>
            <a:r>
              <a:rPr lang="en-US" sz="4000" b="1" dirty="0"/>
              <a:t>Bash scripting.</a:t>
            </a:r>
            <a:r>
              <a:rPr lang="en-US" sz="4000" dirty="0"/>
              <a:t> The</a:t>
            </a:r>
            <a:r>
              <a:rPr lang="en-US" sz="4000" dirty="0">
                <a:solidFill>
                  <a:srgbClr val="0E0E0E">
                    <a:alpha val="100000"/>
                  </a:srgbClr>
                </a:solidFill>
                <a:latin typeface="Anton"/>
                <a:ea typeface="Poppins Regular" pitchFamily="34" charset="-122"/>
                <a:cs typeface="Poppins Regular" pitchFamily="34" charset="-120"/>
              </a:rPr>
              <a:t> Library Management System is a project designed to automate the operations of a traditional library. This system allows users to efficiently perform various library-related tasks. By automating library processes, the system eliminates the need for manual record-keeping and reduces the reliance on paper-based operations. Our primary goal is to enhance the Library management  system by making it more efficient, organized, and accessible for all users, including students and staff.</a:t>
            </a:r>
            <a:endParaRPr lang="en-US" sz="4000" dirty="0">
              <a:latin typeface="Anton"/>
            </a:endParaRPr>
          </a:p>
        </p:txBody>
      </p:sp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8F51AF79-ACE4-4314-A02F-422C1DCF3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614" y="0"/>
            <a:ext cx="8024552" cy="5564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4754"/>
            <a:ext cx="24387048" cy="1424075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6" name="Shape 1"/>
          <p:cNvSpPr/>
          <p:nvPr/>
        </p:nvSpPr>
        <p:spPr>
          <a:xfrm>
            <a:off x="3086486" y="1866900"/>
            <a:ext cx="4369346" cy="5219700"/>
          </a:xfrm>
          <a:prstGeom prst="rect">
            <a:avLst/>
          </a:prstGeom>
          <a:noFill/>
          <a:ln/>
        </p:spPr>
      </p:sp>
      <p:sp>
        <p:nvSpPr>
          <p:cNvPr id="9" name="Shape 4"/>
          <p:cNvSpPr/>
          <p:nvPr/>
        </p:nvSpPr>
        <p:spPr>
          <a:xfrm>
            <a:off x="16931216" y="6527800"/>
            <a:ext cx="4369346" cy="5219700"/>
          </a:xfrm>
          <a:prstGeom prst="rect">
            <a:avLst/>
          </a:prstGeom>
          <a:noFill/>
          <a:ln/>
        </p:spPr>
      </p: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19F015AC-ABAF-4427-B9A8-3047419B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" y="-525294"/>
            <a:ext cx="24387048" cy="14241294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A56B0EF7-7473-4649-B1E3-A19E73FB5554}"/>
              </a:ext>
            </a:extLst>
          </p:cNvPr>
          <p:cNvSpPr/>
          <p:nvPr/>
        </p:nvSpPr>
        <p:spPr>
          <a:xfrm>
            <a:off x="2343033" y="1032933"/>
            <a:ext cx="18590890" cy="1710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800" dirty="0">
                <a:solidFill>
                  <a:srgbClr val="272727">
                    <a:alpha val="100000"/>
                  </a:srgbClr>
                </a:solidFill>
                <a:latin typeface="Anton"/>
                <a:ea typeface="Poppins Regular"/>
                <a:cs typeface="Cinzel Bold" pitchFamily="34" charset="-120"/>
              </a:rPr>
              <a:t> </a:t>
            </a:r>
            <a:r>
              <a:rPr lang="en-US" sz="12800" b="1" dirty="0">
                <a:solidFill>
                  <a:srgbClr val="272727">
                    <a:alpha val="100000"/>
                  </a:srgbClr>
                </a:solidFill>
                <a:latin typeface="Anton"/>
                <a:ea typeface="Poppins Regular"/>
                <a:cs typeface="Cinzel Bold" pitchFamily="34" charset="-120"/>
              </a:rPr>
              <a:t>Goal</a:t>
            </a:r>
            <a:endParaRPr lang="en-US" sz="12800" b="1" dirty="0">
              <a:latin typeface="Anton"/>
              <a:ea typeface="Poppins Regular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33D374-FB5B-4526-9C34-5AF8966FC5AD}"/>
              </a:ext>
            </a:extLst>
          </p:cNvPr>
          <p:cNvSpPr/>
          <p:nvPr/>
        </p:nvSpPr>
        <p:spPr>
          <a:xfrm>
            <a:off x="4353031" y="3577167"/>
            <a:ext cx="16634297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800" b="1" dirty="0">
                <a:latin typeface="Anton"/>
                <a:ea typeface="Poppins Regular"/>
              </a:rPr>
              <a:t>Simplify Library Operations: </a:t>
            </a:r>
            <a:r>
              <a:rPr lang="en-US" sz="4800" dirty="0">
                <a:latin typeface="Anton"/>
                <a:ea typeface="Poppins Regular"/>
              </a:rPr>
              <a:t>Automate common tasks like book issuance and return.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800" b="1" dirty="0">
                <a:latin typeface="Anton"/>
                <a:ea typeface="Poppins Regular"/>
              </a:rPr>
              <a:t>Maintain Organized Records: </a:t>
            </a:r>
            <a:r>
              <a:rPr lang="en-US" sz="4800" dirty="0">
                <a:latin typeface="Anton"/>
                <a:ea typeface="Poppins Regular"/>
              </a:rPr>
              <a:t>Track book availability and user details.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800" b="1" dirty="0">
                <a:latin typeface="Anton"/>
                <a:ea typeface="Poppins Regular"/>
              </a:rPr>
              <a:t>Role-Based Access: </a:t>
            </a:r>
            <a:r>
              <a:rPr lang="en-US" sz="4800" dirty="0">
                <a:latin typeface="Anton"/>
                <a:ea typeface="Poppins Regular"/>
              </a:rPr>
              <a:t>Assign specific permissions for admins, staff, and students.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800" b="1" dirty="0">
                <a:latin typeface="Anton"/>
                <a:ea typeface="Poppins Regular"/>
              </a:rPr>
              <a:t>Time Efficiency: </a:t>
            </a:r>
            <a:r>
              <a:rPr lang="en-US" sz="4800" dirty="0">
                <a:latin typeface="Anton"/>
                <a:ea typeface="Poppins Regular"/>
              </a:rPr>
              <a:t>Reduce manual errors and save time in daily operations.</a:t>
            </a:r>
          </a:p>
          <a:p>
            <a:endParaRPr lang="en-US" dirty="0">
              <a:latin typeface="Poppins Regular"/>
              <a:ea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400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813" y="0"/>
            <a:ext cx="6084060" cy="1226820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511" y="1346200"/>
            <a:ext cx="6084060" cy="12369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131517" y="1282483"/>
            <a:ext cx="5800280" cy="1554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0000" b="1" dirty="0">
                <a:latin typeface="Anton"/>
              </a:rPr>
              <a:t>Features</a:t>
            </a:r>
          </a:p>
        </p:txBody>
      </p:sp>
      <p:sp>
        <p:nvSpPr>
          <p:cNvPr id="8" name="Shape 2"/>
          <p:cNvSpPr/>
          <p:nvPr/>
        </p:nvSpPr>
        <p:spPr>
          <a:xfrm>
            <a:off x="1244756" y="5029200"/>
            <a:ext cx="8573572" cy="7061200"/>
          </a:xfrm>
          <a:prstGeom prst="rect">
            <a:avLst/>
          </a:prstGeom>
          <a:noFill/>
          <a:ln/>
        </p:spPr>
      </p:sp>
      <p:sp>
        <p:nvSpPr>
          <p:cNvPr id="9" name="Shape 3"/>
          <p:cNvSpPr/>
          <p:nvPr/>
        </p:nvSpPr>
        <p:spPr>
          <a:xfrm>
            <a:off x="1244756" y="5029200"/>
            <a:ext cx="8573572" cy="1943100"/>
          </a:xfrm>
          <a:prstGeom prst="rect">
            <a:avLst/>
          </a:prstGeom>
          <a:noFill/>
          <a:ln/>
        </p:spPr>
      </p:sp>
      <p:sp>
        <p:nvSpPr>
          <p:cNvPr id="12" name="Shape 6"/>
          <p:cNvSpPr/>
          <p:nvPr/>
        </p:nvSpPr>
        <p:spPr>
          <a:xfrm>
            <a:off x="1397175" y="3778971"/>
            <a:ext cx="8421152" cy="5758729"/>
          </a:xfrm>
          <a:prstGeom prst="rect">
            <a:avLst/>
          </a:prstGeom>
          <a:noFill/>
          <a:ln/>
        </p:spPr>
      </p:sp>
      <p:sp>
        <p:nvSpPr>
          <p:cNvPr id="13" name="Text 7"/>
          <p:cNvSpPr/>
          <p:nvPr/>
        </p:nvSpPr>
        <p:spPr>
          <a:xfrm>
            <a:off x="1397175" y="4708138"/>
            <a:ext cx="8573572" cy="7096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endParaRPr lang="en-US" sz="3600" dirty="0"/>
          </a:p>
        </p:txBody>
      </p:sp>
      <p:sp>
        <p:nvSpPr>
          <p:cNvPr id="15" name="Shape 9"/>
          <p:cNvSpPr/>
          <p:nvPr/>
        </p:nvSpPr>
        <p:spPr>
          <a:xfrm>
            <a:off x="1244756" y="7581900"/>
            <a:ext cx="8573572" cy="1955800"/>
          </a:xfrm>
          <a:prstGeom prst="rect">
            <a:avLst/>
          </a:prstGeom>
          <a:noFill/>
          <a:ln/>
        </p:spPr>
      </p:sp>
      <p:sp>
        <p:nvSpPr>
          <p:cNvPr id="18" name="Shape 12"/>
          <p:cNvSpPr/>
          <p:nvPr/>
        </p:nvSpPr>
        <p:spPr>
          <a:xfrm>
            <a:off x="1397175" y="3778971"/>
            <a:ext cx="8421153" cy="5758729"/>
          </a:xfrm>
          <a:prstGeom prst="rect">
            <a:avLst/>
          </a:prstGeom>
          <a:noFill/>
          <a:ln/>
        </p:spPr>
      </p:sp>
      <p:sp>
        <p:nvSpPr>
          <p:cNvPr id="21" name="Shape 15"/>
          <p:cNvSpPr/>
          <p:nvPr/>
        </p:nvSpPr>
        <p:spPr>
          <a:xfrm>
            <a:off x="1244756" y="10147300"/>
            <a:ext cx="8573572" cy="1943100"/>
          </a:xfrm>
          <a:prstGeom prst="rect">
            <a:avLst/>
          </a:prstGeom>
          <a:noFill/>
          <a:ln/>
        </p:spPr>
      </p:sp>
      <p:sp>
        <p:nvSpPr>
          <p:cNvPr id="22" name="Shape 16"/>
          <p:cNvSpPr/>
          <p:nvPr/>
        </p:nvSpPr>
        <p:spPr>
          <a:xfrm>
            <a:off x="1244756" y="10433050"/>
            <a:ext cx="2070359" cy="1371600"/>
          </a:xfrm>
          <a:prstGeom prst="rect">
            <a:avLst/>
          </a:prstGeom>
          <a:noFill/>
          <a:ln/>
        </p:spPr>
      </p:sp>
      <p:sp>
        <p:nvSpPr>
          <p:cNvPr id="24" name="Shape 18"/>
          <p:cNvSpPr/>
          <p:nvPr/>
        </p:nvSpPr>
        <p:spPr>
          <a:xfrm>
            <a:off x="3518340" y="10147300"/>
            <a:ext cx="6299987" cy="1943100"/>
          </a:xfrm>
          <a:prstGeom prst="rect">
            <a:avLst/>
          </a:prstGeom>
          <a:noFill/>
          <a:ln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5B574C-ED6F-4467-A995-2AD6DDB19898}"/>
              </a:ext>
            </a:extLst>
          </p:cNvPr>
          <p:cNvSpPr/>
          <p:nvPr/>
        </p:nvSpPr>
        <p:spPr>
          <a:xfrm>
            <a:off x="1131517" y="3169371"/>
            <a:ext cx="8157937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Anton"/>
              </a:rPr>
              <a:t>Manage Books: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View all books in the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Add or delete books dynamically.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Search 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Edit books</a:t>
            </a:r>
          </a:p>
          <a:p>
            <a:r>
              <a:rPr lang="en-US" sz="4400" b="1" dirty="0">
                <a:latin typeface="Anton"/>
              </a:rPr>
              <a:t>Manage Students: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Add new students to the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Anton"/>
              </a:rPr>
              <a:t>View and delete existing student records.</a:t>
            </a:r>
          </a:p>
          <a:p>
            <a:r>
              <a:rPr lang="en-US" sz="4400" b="1" dirty="0">
                <a:latin typeface="Anton"/>
              </a:rPr>
              <a:t>Issue and Return books </a:t>
            </a:r>
          </a:p>
        </p:txBody>
      </p:sp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82C6EAB3-250A-4FBA-89F6-B39E11201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813" y="-58365"/>
            <a:ext cx="6084060" cy="12268200"/>
          </a:xfrm>
          <a:prstGeom prst="rect">
            <a:avLst/>
          </a:prstGeom>
        </p:spPr>
      </p:pic>
      <p:pic>
        <p:nvPicPr>
          <p:cNvPr id="17" name="Image 3" descr="preencoded.png">
            <a:extLst>
              <a:ext uri="{FF2B5EF4-FFF2-40B4-BE49-F238E27FC236}">
                <a16:creationId xmlns:a16="http://schemas.microsoft.com/office/drawing/2014/main" id="{64D9D853-8769-437A-8314-0113873B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511" y="1287835"/>
            <a:ext cx="6084060" cy="1236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939" y="0"/>
            <a:ext cx="16386048" cy="1371599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6" name="Shape 1"/>
          <p:cNvSpPr/>
          <p:nvPr/>
        </p:nvSpPr>
        <p:spPr>
          <a:xfrm>
            <a:off x="13057232" y="2705100"/>
            <a:ext cx="9907238" cy="3467100"/>
          </a:xfrm>
          <a:prstGeom prst="rect">
            <a:avLst/>
          </a:prstGeom>
          <a:noFill/>
          <a:ln/>
        </p:spPr>
      </p:sp>
      <p:sp>
        <p:nvSpPr>
          <p:cNvPr id="8" name="Shape 2"/>
          <p:cNvSpPr/>
          <p:nvPr/>
        </p:nvSpPr>
        <p:spPr>
          <a:xfrm>
            <a:off x="15089486" y="2705100"/>
            <a:ext cx="7874984" cy="3467100"/>
          </a:xfrm>
          <a:prstGeom prst="rect">
            <a:avLst/>
          </a:prstGeom>
          <a:noFill/>
          <a:ln/>
        </p:spPr>
      </p:sp>
      <p:sp>
        <p:nvSpPr>
          <p:cNvPr id="9" name="Text 3"/>
          <p:cNvSpPr/>
          <p:nvPr/>
        </p:nvSpPr>
        <p:spPr>
          <a:xfrm>
            <a:off x="13666908" y="1469797"/>
            <a:ext cx="8140348" cy="1418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8000" b="1" dirty="0">
                <a:latin typeface="Anton"/>
              </a:rPr>
              <a:t>How It Works?</a:t>
            </a:r>
          </a:p>
        </p:txBody>
      </p:sp>
      <p:sp>
        <p:nvSpPr>
          <p:cNvPr id="10" name="Text 4"/>
          <p:cNvSpPr/>
          <p:nvPr/>
        </p:nvSpPr>
        <p:spPr>
          <a:xfrm>
            <a:off x="13562491" y="2705100"/>
            <a:ext cx="8654018" cy="9161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br>
              <a:rPr lang="en-US" sz="4000" dirty="0">
                <a:latin typeface="Anton"/>
              </a:rPr>
            </a:br>
            <a:r>
              <a:rPr lang="en-US" sz="4000" b="1" dirty="0">
                <a:latin typeface="Anton"/>
              </a:rPr>
              <a:t>Menu-driven Interface:</a:t>
            </a:r>
            <a:endParaRPr lang="en-US" sz="4000" dirty="0">
              <a:latin typeface="Anton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nton"/>
              </a:rPr>
              <a:t>Main menu with options for managing books, students, and staff.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nton"/>
              </a:rPr>
              <a:t>Easy-to-navigate structure.</a:t>
            </a:r>
          </a:p>
          <a:p>
            <a:r>
              <a:rPr lang="en-US" sz="4000" b="1" dirty="0">
                <a:latin typeface="Anton"/>
              </a:rPr>
              <a:t>Data Storage:</a:t>
            </a:r>
            <a:endParaRPr lang="en-US" sz="4000" dirty="0">
              <a:latin typeface="Anton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nton"/>
              </a:rPr>
              <a:t>Utilizes Bash arrays for temporary storage.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nton"/>
              </a:rPr>
              <a:t>No external database dependency.</a:t>
            </a:r>
          </a:p>
          <a:p>
            <a:r>
              <a:rPr lang="en-US" sz="4000" b="1" dirty="0">
                <a:latin typeface="Anton"/>
              </a:rPr>
              <a:t>Admin Authentication:</a:t>
            </a:r>
            <a:endParaRPr lang="en-US" sz="4000" dirty="0">
              <a:latin typeface="Anton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nton"/>
              </a:rPr>
              <a:t>Secure access for staff management through login.</a:t>
            </a:r>
          </a:p>
          <a:p>
            <a:r>
              <a:rPr lang="en-US" sz="4000" b="1" dirty="0">
                <a:latin typeface="Anton"/>
              </a:rPr>
              <a:t>Dynamic Updates:</a:t>
            </a:r>
            <a:endParaRPr lang="en-US" sz="4000" dirty="0">
              <a:latin typeface="Anton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nton"/>
              </a:rPr>
              <a:t>Additions and deletions are reflected immediately.</a:t>
            </a:r>
          </a:p>
          <a:p>
            <a:pPr algn="l">
              <a:spcAft>
                <a:spcPts val="4000"/>
              </a:spcAft>
            </a:pPr>
            <a:r>
              <a:rPr lang="en-US" sz="4000" dirty="0">
                <a:solidFill>
                  <a:srgbClr val="0E0E0E">
                    <a:alpha val="100000"/>
                  </a:srgbClr>
                </a:solidFill>
                <a:latin typeface="Anton"/>
                <a:ea typeface="Poppins Regular" pitchFamily="34" charset="-122"/>
                <a:cs typeface="Poppins Regular" pitchFamily="34" charset="-120"/>
              </a:rPr>
              <a:t>.</a:t>
            </a:r>
            <a:endParaRPr lang="en-US" sz="4000" dirty="0">
              <a:latin typeface="Anton"/>
            </a:endParaRPr>
          </a:p>
        </p:txBody>
      </p:sp>
      <p:sp>
        <p:nvSpPr>
          <p:cNvPr id="11" name="Shape 5"/>
          <p:cNvSpPr/>
          <p:nvPr/>
        </p:nvSpPr>
        <p:spPr>
          <a:xfrm>
            <a:off x="13057232" y="6858000"/>
            <a:ext cx="9907238" cy="3467100"/>
          </a:xfrm>
          <a:prstGeom prst="rect">
            <a:avLst/>
          </a:prstGeom>
          <a:noFill/>
          <a:ln/>
        </p:spPr>
      </p:sp>
      <p:sp>
        <p:nvSpPr>
          <p:cNvPr id="13" name="Shape 6"/>
          <p:cNvSpPr/>
          <p:nvPr/>
        </p:nvSpPr>
        <p:spPr>
          <a:xfrm>
            <a:off x="15089486" y="6858000"/>
            <a:ext cx="7874984" cy="3467100"/>
          </a:xfrm>
          <a:prstGeom prst="rect">
            <a:avLst/>
          </a:prstGeom>
          <a:noFill/>
          <a:ln/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35E388-A986-4003-B4B6-B42D157EE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8" y="-58367"/>
            <a:ext cx="13026044" cy="1371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" y="-1493638"/>
            <a:ext cx="24387048" cy="152096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6" name="Shape 1"/>
          <p:cNvSpPr/>
          <p:nvPr/>
        </p:nvSpPr>
        <p:spPr>
          <a:xfrm>
            <a:off x="3086486" y="1866900"/>
            <a:ext cx="4369346" cy="5219700"/>
          </a:xfrm>
          <a:prstGeom prst="rect">
            <a:avLst/>
          </a:prstGeom>
          <a:noFill/>
          <a:ln/>
        </p:spPr>
      </p:sp>
      <p:sp>
        <p:nvSpPr>
          <p:cNvPr id="8" name="Text 3"/>
          <p:cNvSpPr/>
          <p:nvPr/>
        </p:nvSpPr>
        <p:spPr>
          <a:xfrm>
            <a:off x="3099158" y="1031132"/>
            <a:ext cx="5461181" cy="6361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4000"/>
              </a:spcAft>
            </a:pPr>
            <a:r>
              <a:rPr lang="en-US" sz="3200" dirty="0">
                <a:solidFill>
                  <a:srgbClr val="0E0E0E">
                    <a:alpha val="100000"/>
                  </a:srgbClr>
                </a:solidFill>
                <a:latin typeface="Poppins Regular" pitchFamily="34" charset="0"/>
                <a:ea typeface="Poppins Regular" pitchFamily="34" charset="-122"/>
                <a:cs typeface="Poppins Regular" pitchFamily="34" charset="-120"/>
              </a:rPr>
              <a:t>.</a:t>
            </a:r>
            <a:endParaRPr lang="en-US" sz="3200" dirty="0"/>
          </a:p>
        </p:txBody>
      </p:sp>
      <p:sp>
        <p:nvSpPr>
          <p:cNvPr id="9" name="Shape 4"/>
          <p:cNvSpPr/>
          <p:nvPr/>
        </p:nvSpPr>
        <p:spPr>
          <a:xfrm>
            <a:off x="16931216" y="6527800"/>
            <a:ext cx="4369346" cy="5219700"/>
          </a:xfrm>
          <a:prstGeom prst="rect">
            <a:avLst/>
          </a:prstGeom>
          <a:noFill/>
          <a:ln/>
        </p:spPr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CAFA165-C276-4A96-ACD5-06B28F662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99727" y="8063344"/>
            <a:ext cx="5774648" cy="5652655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17533093-83A5-4C2D-8F23-7DAC9A8EA29E}"/>
              </a:ext>
            </a:extLst>
          </p:cNvPr>
          <p:cNvSpPr/>
          <p:nvPr/>
        </p:nvSpPr>
        <p:spPr>
          <a:xfrm>
            <a:off x="2205964" y="106990"/>
            <a:ext cx="18590890" cy="1710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12800" b="1" dirty="0">
                <a:solidFill>
                  <a:srgbClr val="272727">
                    <a:alpha val="100000"/>
                  </a:srgbClr>
                </a:solidFill>
                <a:latin typeface="Anton"/>
                <a:ea typeface="Poppins Regular"/>
                <a:cs typeface="Cinzel Bold" pitchFamily="34" charset="-120"/>
              </a:rPr>
              <a:t>Code</a:t>
            </a:r>
            <a:endParaRPr lang="en-US" sz="12800" b="1" dirty="0">
              <a:latin typeface="Anton"/>
              <a:ea typeface="Poppins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F4BBF-16BE-4844-8AB7-9CF311004C4D}"/>
              </a:ext>
            </a:extLst>
          </p:cNvPr>
          <p:cNvSpPr/>
          <p:nvPr/>
        </p:nvSpPr>
        <p:spPr>
          <a:xfrm>
            <a:off x="5005876" y="2269964"/>
            <a:ext cx="12817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Anton"/>
              </a:rPr>
              <a:t>Main Menu of the Library Management System</a:t>
            </a:r>
            <a:endParaRPr lang="en-PK" sz="4800" b="1" dirty="0">
              <a:latin typeface="Anto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F255C7-381C-4827-8592-74995B1F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579" y="3952396"/>
            <a:ext cx="11658600" cy="7460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488</Words>
  <Application>Microsoft Office PowerPoint</Application>
  <PresentationFormat>Custom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Anton</vt:lpstr>
      <vt:lpstr>Arial</vt:lpstr>
      <vt:lpstr>Calibri</vt:lpstr>
      <vt:lpstr>Cinzel Bold</vt:lpstr>
      <vt:lpstr>Poppins Regular</vt:lpstr>
      <vt:lpstr>Poppins SemiBold</vt:lpstr>
      <vt:lpstr>Showcard Gothic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Moon</cp:lastModifiedBy>
  <cp:revision>49</cp:revision>
  <dcterms:created xsi:type="dcterms:W3CDTF">2023-06-07T02:14:03Z</dcterms:created>
  <dcterms:modified xsi:type="dcterms:W3CDTF">2024-12-03T03:22:14Z</dcterms:modified>
</cp:coreProperties>
</file>