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6" r:id="rId1"/>
  </p:sldMasterIdLst>
  <p:sldIdLst>
    <p:sldId id="257" r:id="rId2"/>
    <p:sldId id="256" r:id="rId3"/>
    <p:sldId id="258" r:id="rId4"/>
    <p:sldId id="259" r:id="rId5"/>
    <p:sldId id="261" r:id="rId6"/>
    <p:sldId id="268" r:id="rId7"/>
    <p:sldId id="262" r:id="rId8"/>
    <p:sldId id="263" r:id="rId9"/>
    <p:sldId id="269" r:id="rId10"/>
    <p:sldId id="273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>
        <p:scale>
          <a:sx n="78" d="100"/>
          <a:sy n="78" d="100"/>
        </p:scale>
        <p:origin x="-1146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FB48774C-2CA7-4B8C-93D4-53066B12D0F6}" type="datetimeFigureOut">
              <a:rPr lang="en-US" smtClean="0"/>
              <a:pPr/>
              <a:t>8/18/2021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0CAE3EEB-7426-42CE-8B3C-046BC69FE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774C-2CA7-4B8C-93D4-53066B12D0F6}" type="datetimeFigureOut">
              <a:rPr lang="en-US" smtClean="0"/>
              <a:pPr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E3EEB-7426-42CE-8B3C-046BC69FE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774C-2CA7-4B8C-93D4-53066B12D0F6}" type="datetimeFigureOut">
              <a:rPr lang="en-US" smtClean="0"/>
              <a:pPr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E3EEB-7426-42CE-8B3C-046BC69FE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FB48774C-2CA7-4B8C-93D4-53066B12D0F6}" type="datetimeFigureOut">
              <a:rPr lang="en-US" smtClean="0"/>
              <a:pPr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E3EEB-7426-42CE-8B3C-046BC69FE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FB48774C-2CA7-4B8C-93D4-53066B12D0F6}" type="datetimeFigureOut">
              <a:rPr lang="en-US" smtClean="0"/>
              <a:pPr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0CAE3EEB-7426-42CE-8B3C-046BC69FECB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B48774C-2CA7-4B8C-93D4-53066B12D0F6}" type="datetimeFigureOut">
              <a:rPr lang="en-US" smtClean="0"/>
              <a:pPr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CAE3EEB-7426-42CE-8B3C-046BC69FE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FB48774C-2CA7-4B8C-93D4-53066B12D0F6}" type="datetimeFigureOut">
              <a:rPr lang="en-US" smtClean="0"/>
              <a:pPr/>
              <a:t>8/18/2021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0CAE3EEB-7426-42CE-8B3C-046BC69FE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774C-2CA7-4B8C-93D4-53066B12D0F6}" type="datetimeFigureOut">
              <a:rPr lang="en-US" smtClean="0"/>
              <a:pPr/>
              <a:t>8/18/2021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E3EEB-7426-42CE-8B3C-046BC69FE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B48774C-2CA7-4B8C-93D4-53066B12D0F6}" type="datetimeFigureOut">
              <a:rPr lang="en-US" smtClean="0"/>
              <a:pPr/>
              <a:t>8/18/2021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CAE3EEB-7426-42CE-8B3C-046BC69FE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FB48774C-2CA7-4B8C-93D4-53066B12D0F6}" type="datetimeFigureOut">
              <a:rPr lang="en-US" smtClean="0"/>
              <a:pPr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0CAE3EEB-7426-42CE-8B3C-046BC69FE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FB48774C-2CA7-4B8C-93D4-53066B12D0F6}" type="datetimeFigureOut">
              <a:rPr lang="en-US" smtClean="0"/>
              <a:pPr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0CAE3EEB-7426-42CE-8B3C-046BC69FE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FB48774C-2CA7-4B8C-93D4-53066B12D0F6}" type="datetimeFigureOut">
              <a:rPr lang="en-US" smtClean="0"/>
              <a:pPr/>
              <a:t>8/18/2021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CAE3EEB-7426-42CE-8B3C-046BC69FE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pyter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FRAUD DETECTING &amp; BANK PAYMENTS</a:t>
            </a:r>
            <a:endParaRPr lang="en-US" sz="3600" dirty="0"/>
          </a:p>
        </p:txBody>
      </p:sp>
      <p:pic>
        <p:nvPicPr>
          <p:cNvPr id="4" name="Content Placeholder 3" descr="IMG_20210628_22551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9070" y="1882775"/>
            <a:ext cx="7545859" cy="4572000"/>
          </a:xfr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/>
        </p:blipFill>
        <p:spPr>
          <a:xfrm>
            <a:off x="838200" y="1295399"/>
            <a:ext cx="7543800" cy="4419601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8768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800" i="1" dirty="0" smtClean="0"/>
              <a:t>    In  this  kernel  we  have  tried  to  do  fraud  detection  on  a  bank  payment  data  and  we  have</a:t>
            </a:r>
            <a:r>
              <a:rPr lang="en-US" sz="2800" dirty="0" smtClean="0"/>
              <a:t> achieved  remarkable  results  with  our  classifiers.  Since  fraud  datasets  have  an  imbalance  class problem we performed an oversampling technique called SMOTE and generated new minority class  example</a:t>
            </a:r>
            <a:endParaRPr 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600" cy="33528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/>
            </a:r>
            <a:br>
              <a:rPr lang="en-US" sz="44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882775"/>
            <a:ext cx="8229600" cy="4572000"/>
          </a:xfrm>
        </p:spPr>
        <p:txBody>
          <a:bodyPr/>
          <a:lstStyle/>
          <a:p>
            <a:pPr algn="ctr">
              <a:buNone/>
            </a:pPr>
            <a:endParaRPr lang="en-US" sz="3200" dirty="0" smtClean="0"/>
          </a:p>
          <a:p>
            <a:pPr algn="ctr">
              <a:buNone/>
            </a:pPr>
            <a:endParaRPr lang="en-US" sz="3200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0800" y="2743200"/>
            <a:ext cx="41851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4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THANK YOU</a:t>
            </a:r>
            <a:r>
              <a:rPr lang="en-GB" altLang="en-US" sz="4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😊</a:t>
            </a:r>
            <a:endParaRPr lang="en-US" sz="40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DMDW MINI PROJECT BY </a:t>
            </a:r>
            <a:endParaRPr lang="en-US" sz="4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AREEBA QURESHI                  (2SA18CS008)</a:t>
            </a:r>
          </a:p>
          <a:p>
            <a:r>
              <a:rPr lang="en-US" sz="2800" dirty="0" smtClean="0"/>
              <a:t>BIBI HAJARA INAMDAR        (2SA19CS400)                         </a:t>
            </a:r>
          </a:p>
          <a:p>
            <a:r>
              <a:rPr lang="en-US" sz="2800" dirty="0" smtClean="0"/>
              <a:t>HURAIN  BAKSHI                    (2SA19CS403)</a:t>
            </a:r>
          </a:p>
          <a:p>
            <a:r>
              <a:rPr lang="en-US" sz="2800" dirty="0" smtClean="0"/>
              <a:t>MUSKAN NAGARDINNI         (2SA18CS019)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                   UNDER THE GUIDANCE OF :</a:t>
            </a:r>
          </a:p>
          <a:p>
            <a:pPr algn="r">
              <a:buNone/>
            </a:pPr>
            <a:r>
              <a:rPr lang="en-US" sz="2800" dirty="0" smtClean="0"/>
              <a:t>SHRUTI JALAPUR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INDEX: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30808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IN" dirty="0" smtClean="0"/>
              <a:t>DATA MINING</a:t>
            </a:r>
          </a:p>
          <a:p>
            <a:r>
              <a:rPr lang="en-IN" dirty="0" smtClean="0"/>
              <a:t>TOOLS</a:t>
            </a:r>
          </a:p>
          <a:p>
            <a:r>
              <a:rPr lang="en-IN" dirty="0" smtClean="0"/>
              <a:t>DATA PREPROCESSING</a:t>
            </a:r>
          </a:p>
          <a:p>
            <a:r>
              <a:rPr lang="en-US" sz="3200" dirty="0" smtClean="0"/>
              <a:t>K-NEIGHBOURS  CLASSIFIER</a:t>
            </a:r>
          </a:p>
          <a:p>
            <a:r>
              <a:rPr lang="en-IN" dirty="0" smtClean="0"/>
              <a:t>RESULT</a:t>
            </a:r>
            <a:endParaRPr lang="en-US" dirty="0" smtClean="0"/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5720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800" i="1" dirty="0" smtClean="0"/>
              <a:t>   Fraudulent  behavior  can  be  seen  across  many  different  fields  such  as  e-commerce,  healthcare, payment  and  banking  systems.  Fraud  is  a  billion-dollar  business  and  it  is  increasing  every year.  </a:t>
            </a:r>
          </a:p>
          <a:p>
            <a:pPr algn="just">
              <a:buNone/>
            </a:pPr>
            <a:r>
              <a:rPr lang="en-US" sz="2800" i="1" dirty="0" smtClean="0"/>
              <a:t>   Even if fraud seems to be scary for businesses it can be detected using intelligent systems </a:t>
            </a:r>
            <a:r>
              <a:rPr lang="en-US" sz="2800" dirty="0" smtClean="0"/>
              <a:t>such  as  rules  engines  or  machine  learning</a:t>
            </a: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399032"/>
          </a:xfrm>
        </p:spPr>
        <p:txBody>
          <a:bodyPr/>
          <a:lstStyle/>
          <a:p>
            <a:r>
              <a:rPr lang="en-US" sz="4000" i="1" dirty="0" smtClean="0"/>
              <a:t>DATA MINING: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5181600"/>
          </a:xfrm>
        </p:spPr>
        <p:txBody>
          <a:bodyPr>
            <a:normAutofit/>
          </a:bodyPr>
          <a:lstStyle/>
          <a:p>
            <a:r>
              <a:rPr lang="en-IN" sz="2400" b="1" dirty="0" smtClean="0"/>
              <a:t>Definition</a:t>
            </a:r>
            <a:r>
              <a:rPr lang="en-IN" sz="2400" dirty="0" smtClean="0"/>
              <a:t> simple words, data mining is defined as a process used to extract usable </a:t>
            </a:r>
            <a:endParaRPr lang="en-US" sz="2400" dirty="0" smtClean="0"/>
          </a:p>
          <a:p>
            <a:r>
              <a:rPr lang="en-IN" sz="2400" dirty="0" smtClean="0"/>
              <a:t>data from a larger set of any raw data. It implies analysing data patterns in large batches of data using one or more software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 smtClean="0"/>
              <a:t>Anaconda</a:t>
            </a:r>
            <a:r>
              <a:rPr lang="en-IN" sz="2000" dirty="0" smtClean="0"/>
              <a:t>: </a:t>
            </a:r>
            <a:r>
              <a:rPr lang="en-IN" sz="2000" b="1" dirty="0" smtClean="0"/>
              <a:t>It gives you all the standard packages used in scientific computing in a convenient package without having to worry about installing them all individually with their dependencies</a:t>
            </a:r>
            <a:endParaRPr lang="en-US" sz="2000" dirty="0" smtClean="0"/>
          </a:p>
          <a:p>
            <a:r>
              <a:rPr lang="en-IN" dirty="0" smtClean="0"/>
              <a:t> </a:t>
            </a:r>
            <a:r>
              <a:rPr lang="en-IN" dirty="0" err="1" smtClean="0"/>
              <a:t>Jupyter</a:t>
            </a:r>
            <a:r>
              <a:rPr lang="en-IN" dirty="0" smtClean="0"/>
              <a:t> Notebook: </a:t>
            </a:r>
            <a:r>
              <a:rPr lang="en-IN" sz="2000" dirty="0" smtClean="0"/>
              <a:t>This article provides a high-level overview of </a:t>
            </a:r>
            <a:r>
              <a:rPr lang="en-IN" sz="2000" dirty="0" smtClean="0">
                <a:hlinkClick r:id="rId2"/>
              </a:rPr>
              <a:t>Project </a:t>
            </a:r>
            <a:r>
              <a:rPr lang="en-IN" sz="2000" dirty="0" err="1" smtClean="0">
                <a:hlinkClick r:id="rId2"/>
              </a:rPr>
              <a:t>Jupyter</a:t>
            </a:r>
            <a:r>
              <a:rPr lang="en-IN" sz="2000" dirty="0" smtClean="0"/>
              <a:t> and the widely popular </a:t>
            </a:r>
            <a:r>
              <a:rPr lang="en-IN" sz="2000" dirty="0" err="1" smtClean="0"/>
              <a:t>Jupyter</a:t>
            </a:r>
            <a:r>
              <a:rPr lang="en-IN" sz="2000" dirty="0" smtClean="0"/>
              <a:t> notebook technology. The overarching message I’d like to convey is why you should be using </a:t>
            </a:r>
            <a:r>
              <a:rPr lang="en-IN" sz="2000" dirty="0" err="1" smtClean="0"/>
              <a:t>Jupyter</a:t>
            </a:r>
            <a:r>
              <a:rPr lang="en-IN" sz="2000" dirty="0" smtClean="0"/>
              <a:t> for your data science projects. </a:t>
            </a:r>
            <a:endParaRPr lang="en-US" sz="2000" dirty="0" smtClean="0"/>
          </a:p>
          <a:p>
            <a:pPr lvl="0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Data Preprocessing: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07008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In this part we will preprocess the data and prepare for the training.</a:t>
            </a:r>
          </a:p>
          <a:p>
            <a:pPr algn="just"/>
            <a:r>
              <a:rPr lang="en-US" sz="2800" dirty="0" smtClean="0"/>
              <a:t>There are only one unique zip Code values so we will drop them.</a:t>
            </a:r>
          </a:p>
          <a:p>
            <a:pPr algn="just"/>
            <a:endParaRPr lang="en-US" sz="2800" dirty="0" smtClean="0"/>
          </a:p>
          <a:p>
            <a:pPr algn="just"/>
            <a:r>
              <a:rPr lang="fr-FR" sz="2800" dirty="0" smtClean="0"/>
              <a:t>Unique </a:t>
            </a:r>
            <a:r>
              <a:rPr lang="fr-FR" sz="2800" dirty="0" err="1" smtClean="0"/>
              <a:t>zipCodeOri</a:t>
            </a:r>
            <a:r>
              <a:rPr lang="fr-FR" sz="2800" dirty="0" smtClean="0"/>
              <a:t> values: 1</a:t>
            </a:r>
          </a:p>
          <a:p>
            <a:pPr algn="just"/>
            <a:r>
              <a:rPr lang="fr-FR" sz="2800" dirty="0" smtClean="0"/>
              <a:t> Unique </a:t>
            </a:r>
            <a:r>
              <a:rPr lang="fr-FR" sz="2800" dirty="0" err="1" smtClean="0"/>
              <a:t>zipMerchant</a:t>
            </a:r>
            <a:r>
              <a:rPr lang="fr-FR" sz="2800" dirty="0" smtClean="0"/>
              <a:t> values: 1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</a:t>
            </a:r>
            <a:r>
              <a:rPr lang="en-US" dirty="0" err="1" smtClean="0"/>
              <a:t>Neighbours</a:t>
            </a:r>
            <a:r>
              <a:rPr lang="en-US" dirty="0" smtClean="0"/>
              <a:t>  Classifier: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30808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1800" dirty="0" smtClean="0"/>
              <a:t>     </a:t>
            </a:r>
            <a:r>
              <a:rPr lang="en-US" sz="2800" dirty="0" smtClean="0"/>
              <a:t>K-Nearest Neighbors is one of the most basic yet essential classification algorithms in </a:t>
            </a:r>
            <a:r>
              <a:rPr lang="en-US" sz="2800" b="1" dirty="0" smtClean="0"/>
              <a:t>Machine Learning</a:t>
            </a:r>
            <a:r>
              <a:rPr lang="en-US" sz="2800" dirty="0" smtClean="0"/>
              <a:t>. It belongs to the supervised learning domain and finds intense application in pattern recognition, data mining and intrusion detection.</a:t>
            </a:r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RESULT:</a:t>
            </a:r>
            <a:endParaRPr lang="en-US" dirty="0"/>
          </a:p>
        </p:txBody>
      </p:sp>
      <p:pic>
        <p:nvPicPr>
          <p:cNvPr id="4" name="Content Placeholder 3" descr="IMG_20210731_22185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4817" y="1882775"/>
            <a:ext cx="6374365" cy="457200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345</TotalTime>
  <Words>307</Words>
  <Application>Microsoft Office PowerPoint</Application>
  <PresentationFormat>On-screen Show (4:3)</PresentationFormat>
  <Paragraphs>41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Verve</vt:lpstr>
      <vt:lpstr>FRAUD DETECTING &amp; BANK PAYMENTS</vt:lpstr>
      <vt:lpstr>DMDW MINI PROJECT BY </vt:lpstr>
      <vt:lpstr>INDEX:</vt:lpstr>
      <vt:lpstr>INTRODUCTION:</vt:lpstr>
      <vt:lpstr>DATA MINING:</vt:lpstr>
      <vt:lpstr>TOOLS:</vt:lpstr>
      <vt:lpstr>Data Preprocessing:</vt:lpstr>
      <vt:lpstr>K-Neighbours  Classifier:</vt:lpstr>
      <vt:lpstr>RESULT:</vt:lpstr>
      <vt:lpstr>PowerPoint Presentation</vt:lpstr>
      <vt:lpstr>Conclusion: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 DETECTING  &amp; BANK PAYMENTS</dc:title>
  <dc:creator>DADDY's PRINCESS</dc:creator>
  <cp:lastModifiedBy>Tabassum</cp:lastModifiedBy>
  <cp:revision>39</cp:revision>
  <dcterms:created xsi:type="dcterms:W3CDTF">2021-06-28T17:17:26Z</dcterms:created>
  <dcterms:modified xsi:type="dcterms:W3CDTF">2021-08-18T15:06:50Z</dcterms:modified>
</cp:coreProperties>
</file>