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3" r:id="rId4"/>
    <p:sldId id="272" r:id="rId5"/>
    <p:sldId id="273" r:id="rId6"/>
    <p:sldId id="274" r:id="rId7"/>
    <p:sldId id="276" r:id="rId8"/>
    <p:sldId id="277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Now" panose="020B0604020202020204" charset="0"/>
      <p:regular r:id="rId18"/>
    </p:embeddedFont>
    <p:embeddedFont>
      <p:font typeface="Now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85740"/>
            <a:ext cx="18288000" cy="5236410"/>
            <a:chOff x="0" y="0"/>
            <a:chExt cx="6186311" cy="17713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771329"/>
            </a:xfrm>
            <a:custGeom>
              <a:avLst/>
              <a:gdLst/>
              <a:ahLst/>
              <a:cxnLst/>
              <a:rect l="l" t="t" r="r" b="b"/>
              <a:pathLst>
                <a:path w="6186311" h="1771329">
                  <a:moveTo>
                    <a:pt x="6061851" y="1771329"/>
                  </a:moveTo>
                  <a:lnTo>
                    <a:pt x="124460" y="1771329"/>
                  </a:lnTo>
                  <a:cubicBezTo>
                    <a:pt x="55880" y="1771329"/>
                    <a:pt x="0" y="1715449"/>
                    <a:pt x="0" y="16468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646869"/>
                  </a:lnTo>
                  <a:cubicBezTo>
                    <a:pt x="6186311" y="1715449"/>
                    <a:pt x="6130431" y="1771329"/>
                    <a:pt x="6061851" y="1771329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945" y="2522096"/>
            <a:ext cx="15147865" cy="5657850"/>
            <a:chOff x="0" y="0"/>
            <a:chExt cx="512409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24093" cy="1913890"/>
            </a:xfrm>
            <a:custGeom>
              <a:avLst/>
              <a:gdLst/>
              <a:ahLst/>
              <a:cxnLst/>
              <a:rect l="l" t="t" r="r" b="b"/>
              <a:pathLst>
                <a:path w="5124093" h="1913890">
                  <a:moveTo>
                    <a:pt x="49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99632" y="0"/>
                  </a:lnTo>
                  <a:cubicBezTo>
                    <a:pt x="5068213" y="0"/>
                    <a:pt x="5124093" y="55880"/>
                    <a:pt x="5124093" y="124460"/>
                  </a:cubicBezTo>
                  <a:lnTo>
                    <a:pt x="5124093" y="1789430"/>
                  </a:lnTo>
                  <a:cubicBezTo>
                    <a:pt x="5124093" y="1858010"/>
                    <a:pt x="5068213" y="1913890"/>
                    <a:pt x="4999632" y="1913890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007073" y="4535501"/>
            <a:ext cx="7288890" cy="3644445"/>
            <a:chOff x="0" y="0"/>
            <a:chExt cx="9718520" cy="4859260"/>
          </a:xfrm>
        </p:grpSpPr>
        <p:sp>
          <p:nvSpPr>
            <p:cNvPr id="7" name="Freeform 7"/>
            <p:cNvSpPr/>
            <p:nvPr/>
          </p:nvSpPr>
          <p:spPr>
            <a:xfrm rot="-10800000">
              <a:off x="0" y="0"/>
              <a:ext cx="9718520" cy="4859260"/>
            </a:xfrm>
            <a:custGeom>
              <a:avLst/>
              <a:gdLst/>
              <a:ahLst/>
              <a:cxnLst/>
              <a:rect l="l" t="t" r="r" b="b"/>
              <a:pathLst>
                <a:path w="9718520" h="4859260">
                  <a:moveTo>
                    <a:pt x="0" y="0"/>
                  </a:moveTo>
                  <a:lnTo>
                    <a:pt x="9718520" y="0"/>
                  </a:lnTo>
                  <a:lnTo>
                    <a:pt x="9718520" y="4859260"/>
                  </a:lnTo>
                  <a:lnTo>
                    <a:pt x="0" y="4859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1014319" y="1014319"/>
              <a:ext cx="7689883" cy="3844941"/>
            </a:xfrm>
            <a:custGeom>
              <a:avLst/>
              <a:gdLst/>
              <a:ahLst/>
              <a:cxnLst/>
              <a:rect l="l" t="t" r="r" b="b"/>
              <a:pathLst>
                <a:path w="7689883" h="3844941">
                  <a:moveTo>
                    <a:pt x="0" y="0"/>
                  </a:moveTo>
                  <a:lnTo>
                    <a:pt x="7689883" y="0"/>
                  </a:lnTo>
                  <a:lnTo>
                    <a:pt x="7689883" y="3844941"/>
                  </a:lnTo>
                  <a:lnTo>
                    <a:pt x="0" y="3844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492626" y="3700745"/>
            <a:ext cx="6747252" cy="2748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 dirty="0">
                <a:solidFill>
                  <a:srgbClr val="FFFFFF"/>
                </a:solidFill>
                <a:latin typeface="Now Bold"/>
              </a:rPr>
              <a:t>Charge Entry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199631" y="1588687"/>
            <a:ext cx="4903774" cy="6591259"/>
          </a:xfrm>
          <a:custGeom>
            <a:avLst/>
            <a:gdLst/>
            <a:ahLst/>
            <a:cxnLst/>
            <a:rect l="l" t="t" r="r" b="b"/>
            <a:pathLst>
              <a:path w="4903774" h="6591259">
                <a:moveTo>
                  <a:pt x="0" y="0"/>
                </a:moveTo>
                <a:lnTo>
                  <a:pt x="4903774" y="0"/>
                </a:lnTo>
                <a:lnTo>
                  <a:pt x="4903774" y="6591259"/>
                </a:lnTo>
                <a:lnTo>
                  <a:pt x="0" y="6591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08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0" y="2324100"/>
            <a:ext cx="10553424" cy="5331746"/>
            <a:chOff x="0" y="0"/>
            <a:chExt cx="3569924" cy="1803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69924" cy="1803578"/>
            </a:xfrm>
            <a:custGeom>
              <a:avLst/>
              <a:gdLst/>
              <a:ahLst/>
              <a:cxnLst/>
              <a:rect l="l" t="t" r="r" b="b"/>
              <a:pathLst>
                <a:path w="3569924" h="1803578">
                  <a:moveTo>
                    <a:pt x="3445464" y="1803578"/>
                  </a:moveTo>
                  <a:lnTo>
                    <a:pt x="124460" y="1803578"/>
                  </a:lnTo>
                  <a:cubicBezTo>
                    <a:pt x="55880" y="1803578"/>
                    <a:pt x="0" y="1747698"/>
                    <a:pt x="0" y="16791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45464" y="0"/>
                  </a:lnTo>
                  <a:cubicBezTo>
                    <a:pt x="3514044" y="0"/>
                    <a:pt x="3569924" y="55880"/>
                    <a:pt x="3569924" y="124460"/>
                  </a:cubicBezTo>
                  <a:lnTo>
                    <a:pt x="3569924" y="1679118"/>
                  </a:lnTo>
                  <a:cubicBezTo>
                    <a:pt x="3569924" y="1747698"/>
                    <a:pt x="3514044" y="1803578"/>
                    <a:pt x="3445464" y="1803578"/>
                  </a:cubicBezTo>
                  <a:close/>
                </a:path>
              </a:pathLst>
            </a:custGeom>
            <a:solidFill>
              <a:srgbClr val="16294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80824" y="2324100"/>
            <a:ext cx="5231176" cy="5331746"/>
            <a:chOff x="0" y="0"/>
            <a:chExt cx="1769558" cy="18035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69558" cy="1803578"/>
            </a:xfrm>
            <a:custGeom>
              <a:avLst/>
              <a:gdLst/>
              <a:ahLst/>
              <a:cxnLst/>
              <a:rect l="l" t="t" r="r" b="b"/>
              <a:pathLst>
                <a:path w="1769558" h="1803578">
                  <a:moveTo>
                    <a:pt x="1645098" y="1803578"/>
                  </a:moveTo>
                  <a:lnTo>
                    <a:pt x="124460" y="1803578"/>
                  </a:lnTo>
                  <a:cubicBezTo>
                    <a:pt x="55880" y="1803578"/>
                    <a:pt x="0" y="1747698"/>
                    <a:pt x="0" y="16791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45098" y="0"/>
                  </a:lnTo>
                  <a:cubicBezTo>
                    <a:pt x="1713678" y="0"/>
                    <a:pt x="1769558" y="55880"/>
                    <a:pt x="1769558" y="124460"/>
                  </a:cubicBezTo>
                  <a:lnTo>
                    <a:pt x="1769558" y="1679118"/>
                  </a:lnTo>
                  <a:cubicBezTo>
                    <a:pt x="1769558" y="1747698"/>
                    <a:pt x="1713678" y="1803578"/>
                    <a:pt x="1645098" y="1803578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92235" y="5325617"/>
            <a:ext cx="4660457" cy="2330229"/>
            <a:chOff x="0" y="0"/>
            <a:chExt cx="6213943" cy="3106972"/>
          </a:xfrm>
        </p:grpSpPr>
        <p:sp>
          <p:nvSpPr>
            <p:cNvPr id="7" name="Freeform 7"/>
            <p:cNvSpPr/>
            <p:nvPr/>
          </p:nvSpPr>
          <p:spPr>
            <a:xfrm rot="-10800000">
              <a:off x="0" y="0"/>
              <a:ext cx="6213943" cy="3106972"/>
            </a:xfrm>
            <a:custGeom>
              <a:avLst/>
              <a:gdLst/>
              <a:ahLst/>
              <a:cxnLst/>
              <a:rect l="l" t="t" r="r" b="b"/>
              <a:pathLst>
                <a:path w="6213943" h="3106972">
                  <a:moveTo>
                    <a:pt x="0" y="0"/>
                  </a:moveTo>
                  <a:lnTo>
                    <a:pt x="6213943" y="0"/>
                  </a:lnTo>
                  <a:lnTo>
                    <a:pt x="6213943" y="3106972"/>
                  </a:lnTo>
                  <a:lnTo>
                    <a:pt x="0" y="3106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648547" y="648547"/>
              <a:ext cx="4916849" cy="2458424"/>
            </a:xfrm>
            <a:custGeom>
              <a:avLst/>
              <a:gdLst/>
              <a:ahLst/>
              <a:cxnLst/>
              <a:rect l="l" t="t" r="r" b="b"/>
              <a:pathLst>
                <a:path w="4916849" h="2458424">
                  <a:moveTo>
                    <a:pt x="0" y="0"/>
                  </a:moveTo>
                  <a:lnTo>
                    <a:pt x="4916849" y="0"/>
                  </a:lnTo>
                  <a:lnTo>
                    <a:pt x="4916849" y="2458425"/>
                  </a:lnTo>
                  <a:lnTo>
                    <a:pt x="0" y="2458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2098709" y="1710963"/>
            <a:ext cx="3447510" cy="5944883"/>
          </a:xfrm>
          <a:custGeom>
            <a:avLst/>
            <a:gdLst/>
            <a:ahLst/>
            <a:cxnLst/>
            <a:rect l="l" t="t" r="r" b="b"/>
            <a:pathLst>
              <a:path w="3447510" h="5944883">
                <a:moveTo>
                  <a:pt x="0" y="0"/>
                </a:moveTo>
                <a:lnTo>
                  <a:pt x="3447510" y="0"/>
                </a:lnTo>
                <a:lnTo>
                  <a:pt x="3447510" y="5944883"/>
                </a:lnTo>
                <a:lnTo>
                  <a:pt x="0" y="5944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524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820977" y="3503914"/>
            <a:ext cx="8627470" cy="392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Charge Entry:</a:t>
            </a:r>
          </a:p>
          <a:p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process where you enter valid medical claim information and assign diagnosis codes, procedures codes, and modifiers before you file a medical insurance claim. Even one mistake could lead to a rejected or denied claim, resulting in thousands of dollars in lost revenue. </a:t>
            </a:r>
          </a:p>
          <a:p>
            <a:pPr algn="r">
              <a:lnSpc>
                <a:spcPts val="3919"/>
              </a:lnSpc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  <a:latin typeface="N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726004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09427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594265" y="4204010"/>
            <a:ext cx="2956323" cy="3624809"/>
            <a:chOff x="0" y="0"/>
            <a:chExt cx="1000040" cy="122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820674" y="4215216"/>
            <a:ext cx="2956323" cy="3624809"/>
            <a:chOff x="0" y="0"/>
            <a:chExt cx="1000040" cy="12261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47083" y="4204010"/>
            <a:ext cx="2956323" cy="3624809"/>
            <a:chOff x="0" y="0"/>
            <a:chExt cx="1000040" cy="12261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6855639" y="6438645"/>
            <a:ext cx="2886391" cy="358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b="1" u="none" dirty="0">
                <a:solidFill>
                  <a:srgbClr val="000000"/>
                </a:solidFill>
                <a:latin typeface="Now"/>
              </a:rPr>
              <a:t>CPT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082048" y="6460781"/>
            <a:ext cx="2886391" cy="358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b="1" u="none" dirty="0">
                <a:solidFill>
                  <a:srgbClr val="000000"/>
                </a:solidFill>
                <a:latin typeface="Now"/>
              </a:rPr>
              <a:t>Modifiers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29231" y="6465269"/>
            <a:ext cx="2886391" cy="358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b="1" u="none" dirty="0">
                <a:solidFill>
                  <a:srgbClr val="000000"/>
                </a:solidFill>
                <a:latin typeface="Now"/>
              </a:rPr>
              <a:t>ICD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5493DFBB-2314-4985-AA04-98E9F8729E28}"/>
              </a:ext>
            </a:extLst>
          </p:cNvPr>
          <p:cNvSpPr/>
          <p:nvPr/>
        </p:nvSpPr>
        <p:spPr>
          <a:xfrm>
            <a:off x="13273492" y="5966"/>
            <a:ext cx="4711597" cy="5670834"/>
          </a:xfrm>
          <a:custGeom>
            <a:avLst/>
            <a:gdLst/>
            <a:ahLst/>
            <a:cxnLst/>
            <a:rect l="l" t="t" r="r" b="b"/>
            <a:pathLst>
              <a:path w="4711597" h="5670834">
                <a:moveTo>
                  <a:pt x="0" y="0"/>
                </a:moveTo>
                <a:lnTo>
                  <a:pt x="4711597" y="0"/>
                </a:lnTo>
                <a:lnTo>
                  <a:pt x="4711597" y="5670834"/>
                </a:lnTo>
                <a:lnTo>
                  <a:pt x="0" y="5670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371"/>
            </a:stretch>
          </a:blipFill>
        </p:spPr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C370BF99-8614-4C19-B708-340E95C3A3E7}"/>
              </a:ext>
            </a:extLst>
          </p:cNvPr>
          <p:cNvSpPr txBox="1"/>
          <p:nvPr/>
        </p:nvSpPr>
        <p:spPr>
          <a:xfrm>
            <a:off x="3711481" y="2639755"/>
            <a:ext cx="9243511" cy="986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80"/>
              </a:lnSpc>
              <a:spcBef>
                <a:spcPct val="0"/>
              </a:spcBef>
            </a:pPr>
            <a:r>
              <a:rPr lang="en-US" sz="6400" dirty="0">
                <a:solidFill>
                  <a:srgbClr val="FFFFFF"/>
                </a:solidFill>
                <a:latin typeface="Now Bold"/>
              </a:rPr>
              <a:t>Coding Terminologies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E22C0F-D1DE-41B8-8323-9A72501C6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08" y="4717955"/>
            <a:ext cx="1771636" cy="13096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E774B0-5D6D-4308-8587-0271CD209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717955"/>
            <a:ext cx="1206151" cy="12061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9AD2A9-E022-48AE-A5E1-C90A51DA4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09" y="4717955"/>
            <a:ext cx="1820197" cy="1179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071204" y="2144593"/>
            <a:ext cx="8142407" cy="8142407"/>
            <a:chOff x="0" y="0"/>
            <a:chExt cx="10856543" cy="1085654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4560526" y="2144593"/>
            <a:ext cx="8142407" cy="8142407"/>
            <a:chOff x="0" y="0"/>
            <a:chExt cx="10856543" cy="1085654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0" y="5650040"/>
            <a:ext cx="18288000" cy="4959429"/>
            <a:chOff x="0" y="0"/>
            <a:chExt cx="6186311" cy="16776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86311" cy="1677634"/>
            </a:xfrm>
            <a:custGeom>
              <a:avLst/>
              <a:gdLst/>
              <a:ahLst/>
              <a:cxnLst/>
              <a:rect l="l" t="t" r="r" b="b"/>
              <a:pathLst>
                <a:path w="6186311" h="1677634">
                  <a:moveTo>
                    <a:pt x="6061851" y="1677634"/>
                  </a:moveTo>
                  <a:lnTo>
                    <a:pt x="124460" y="1677634"/>
                  </a:lnTo>
                  <a:cubicBezTo>
                    <a:pt x="55880" y="1677634"/>
                    <a:pt x="0" y="1621754"/>
                    <a:pt x="0" y="1553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553174"/>
                  </a:lnTo>
                  <a:cubicBezTo>
                    <a:pt x="6186311" y="1621754"/>
                    <a:pt x="6130431" y="1677634"/>
                    <a:pt x="6061851" y="1677634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6248693" y="4630236"/>
            <a:ext cx="7884189" cy="3686403"/>
            <a:chOff x="0" y="0"/>
            <a:chExt cx="1169242" cy="124700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69242" cy="1247005"/>
            </a:xfrm>
            <a:custGeom>
              <a:avLst/>
              <a:gdLst/>
              <a:ahLst/>
              <a:cxnLst/>
              <a:rect l="l" t="t" r="r" b="b"/>
              <a:pathLst>
                <a:path w="1169242" h="1247005">
                  <a:moveTo>
                    <a:pt x="1044782" y="1247005"/>
                  </a:moveTo>
                  <a:lnTo>
                    <a:pt x="124460" y="1247005"/>
                  </a:lnTo>
                  <a:cubicBezTo>
                    <a:pt x="55880" y="1247005"/>
                    <a:pt x="0" y="1191125"/>
                    <a:pt x="0" y="11225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44782" y="0"/>
                  </a:lnTo>
                  <a:cubicBezTo>
                    <a:pt x="1113362" y="0"/>
                    <a:pt x="1169242" y="55880"/>
                    <a:pt x="1169242" y="124460"/>
                  </a:cubicBezTo>
                  <a:lnTo>
                    <a:pt x="1169242" y="1122545"/>
                  </a:lnTo>
                  <a:cubicBezTo>
                    <a:pt x="1169242" y="1191125"/>
                    <a:pt x="1113362" y="1247005"/>
                    <a:pt x="1044782" y="1247005"/>
                  </a:cubicBezTo>
                  <a:close/>
                </a:path>
              </a:pathLst>
            </a:custGeom>
            <a:solidFill>
              <a:srgbClr val="F5F5EF"/>
            </a:solidFill>
          </p:spPr>
          <p:txBody>
            <a:bodyPr/>
            <a:lstStyle/>
            <a:p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International Classification of Disease ICD-10 is the 10th revision of the International Statistical Classification of Diseases and Related Health Problems (ICD), a medical classification list by the World Health Organization (WHO). It contains codes for diseases, signs and symptoms, abnormal findings, complaints, social circumstances, and external causes of injury or diseases</a:t>
              </a:r>
              <a:endParaRPr lang="en-US" sz="2800" dirty="0"/>
            </a:p>
          </p:txBody>
        </p:sp>
      </p:grpSp>
      <p:sp>
        <p:nvSpPr>
          <p:cNvPr id="35" name="Freeform 35"/>
          <p:cNvSpPr/>
          <p:nvPr/>
        </p:nvSpPr>
        <p:spPr>
          <a:xfrm>
            <a:off x="912945" y="1438835"/>
            <a:ext cx="4028978" cy="4240340"/>
          </a:xfrm>
          <a:custGeom>
            <a:avLst/>
            <a:gdLst/>
            <a:ahLst/>
            <a:cxnLst/>
            <a:rect l="l" t="t" r="r" b="b"/>
            <a:pathLst>
              <a:path w="2386499" h="2951271">
                <a:moveTo>
                  <a:pt x="0" y="0"/>
                </a:moveTo>
                <a:lnTo>
                  <a:pt x="2386499" y="0"/>
                </a:lnTo>
                <a:lnTo>
                  <a:pt x="2386499" y="2951271"/>
                </a:lnTo>
                <a:lnTo>
                  <a:pt x="0" y="2951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25403"/>
            </a:stretch>
          </a:blipFill>
        </p:spPr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1BA5649C-17DF-4714-BB54-2E4592C872F0}"/>
              </a:ext>
            </a:extLst>
          </p:cNvPr>
          <p:cNvSpPr txBox="1"/>
          <p:nvPr/>
        </p:nvSpPr>
        <p:spPr>
          <a:xfrm>
            <a:off x="9409936" y="2138736"/>
            <a:ext cx="1561701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Now Bold"/>
              </a:rPr>
              <a:t>ICD</a:t>
            </a:r>
          </a:p>
        </p:txBody>
      </p:sp>
    </p:spTree>
    <p:extLst>
      <p:ext uri="{BB962C8B-B14F-4D97-AF65-F5344CB8AC3E}">
        <p14:creationId xmlns:p14="http://schemas.microsoft.com/office/powerpoint/2010/main" val="356645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071204" y="2144593"/>
            <a:ext cx="8142407" cy="8142407"/>
            <a:chOff x="0" y="0"/>
            <a:chExt cx="10856543" cy="1085654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4560526" y="2144593"/>
            <a:ext cx="8142407" cy="8142407"/>
            <a:chOff x="0" y="0"/>
            <a:chExt cx="10856543" cy="1085654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0" y="5650040"/>
            <a:ext cx="18288000" cy="4959429"/>
            <a:chOff x="0" y="0"/>
            <a:chExt cx="6186311" cy="16776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86311" cy="1677634"/>
            </a:xfrm>
            <a:custGeom>
              <a:avLst/>
              <a:gdLst/>
              <a:ahLst/>
              <a:cxnLst/>
              <a:rect l="l" t="t" r="r" b="b"/>
              <a:pathLst>
                <a:path w="6186311" h="1677634">
                  <a:moveTo>
                    <a:pt x="6061851" y="1677634"/>
                  </a:moveTo>
                  <a:lnTo>
                    <a:pt x="124460" y="1677634"/>
                  </a:lnTo>
                  <a:cubicBezTo>
                    <a:pt x="55880" y="1677634"/>
                    <a:pt x="0" y="1621754"/>
                    <a:pt x="0" y="1553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553174"/>
                  </a:lnTo>
                  <a:cubicBezTo>
                    <a:pt x="6186311" y="1621754"/>
                    <a:pt x="6130431" y="1677634"/>
                    <a:pt x="6061851" y="1677634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3310233" y="4456004"/>
            <a:ext cx="8522344" cy="3686403"/>
            <a:chOff x="0" y="0"/>
            <a:chExt cx="1169242" cy="124700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69242" cy="1247005"/>
            </a:xfrm>
            <a:custGeom>
              <a:avLst/>
              <a:gdLst/>
              <a:ahLst/>
              <a:cxnLst/>
              <a:rect l="l" t="t" r="r" b="b"/>
              <a:pathLst>
                <a:path w="1169242" h="1247005">
                  <a:moveTo>
                    <a:pt x="1044782" y="1247005"/>
                  </a:moveTo>
                  <a:lnTo>
                    <a:pt x="124460" y="1247005"/>
                  </a:lnTo>
                  <a:cubicBezTo>
                    <a:pt x="55880" y="1247005"/>
                    <a:pt x="0" y="1191125"/>
                    <a:pt x="0" y="11225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44782" y="0"/>
                  </a:lnTo>
                  <a:cubicBezTo>
                    <a:pt x="1113362" y="0"/>
                    <a:pt x="1169242" y="55880"/>
                    <a:pt x="1169242" y="124460"/>
                  </a:cubicBezTo>
                  <a:lnTo>
                    <a:pt x="1169242" y="1122545"/>
                  </a:lnTo>
                  <a:cubicBezTo>
                    <a:pt x="1169242" y="1191125"/>
                    <a:pt x="1113362" y="1247005"/>
                    <a:pt x="1044782" y="1247005"/>
                  </a:cubicBezTo>
                  <a:close/>
                </a:path>
              </a:pathLst>
            </a:custGeom>
            <a:solidFill>
              <a:srgbClr val="F5F5EF"/>
            </a:solidFill>
          </p:spPr>
          <p:txBody>
            <a:bodyPr/>
            <a:lstStyle/>
            <a:p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Current Procedural Terminology (CPT codes) are numbers assigned to every task and service a medical practitioner may provide to a patient including medical, surgical, and diagnostic services. They are used by insurers to determine the amount of reimbursement that a practitioner will receive by an insurer for that service.</a:t>
              </a:r>
            </a:p>
          </p:txBody>
        </p:sp>
      </p:grpSp>
      <p:sp>
        <p:nvSpPr>
          <p:cNvPr id="38" name="TextBox 13">
            <a:extLst>
              <a:ext uri="{FF2B5EF4-FFF2-40B4-BE49-F238E27FC236}">
                <a16:creationId xmlns:a16="http://schemas.microsoft.com/office/drawing/2014/main" id="{1BA5649C-17DF-4714-BB54-2E4592C872F0}"/>
              </a:ext>
            </a:extLst>
          </p:cNvPr>
          <p:cNvSpPr txBox="1"/>
          <p:nvPr/>
        </p:nvSpPr>
        <p:spPr>
          <a:xfrm>
            <a:off x="6724488" y="2334805"/>
            <a:ext cx="1671788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Now Bold"/>
              </a:rPr>
              <a:t>CPT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D6711823-EB47-4354-9F82-4709194E30A5}"/>
              </a:ext>
            </a:extLst>
          </p:cNvPr>
          <p:cNvSpPr/>
          <p:nvPr/>
        </p:nvSpPr>
        <p:spPr>
          <a:xfrm flipH="1">
            <a:off x="12739516" y="746133"/>
            <a:ext cx="4344958" cy="4959429"/>
          </a:xfrm>
          <a:custGeom>
            <a:avLst/>
            <a:gdLst/>
            <a:ahLst/>
            <a:cxnLst/>
            <a:rect l="l" t="t" r="r" b="b"/>
            <a:pathLst>
              <a:path w="4947375" h="7600717">
                <a:moveTo>
                  <a:pt x="4947376" y="0"/>
                </a:moveTo>
                <a:lnTo>
                  <a:pt x="0" y="0"/>
                </a:lnTo>
                <a:lnTo>
                  <a:pt x="0" y="7600717"/>
                </a:lnTo>
                <a:lnTo>
                  <a:pt x="4947376" y="7600717"/>
                </a:lnTo>
                <a:lnTo>
                  <a:pt x="494737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1209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071204" y="2144593"/>
            <a:ext cx="8142407" cy="8142407"/>
            <a:chOff x="0" y="0"/>
            <a:chExt cx="10856543" cy="1085654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4560526" y="2144593"/>
            <a:ext cx="8142407" cy="8142407"/>
            <a:chOff x="0" y="0"/>
            <a:chExt cx="10856543" cy="1085654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0" y="5650040"/>
            <a:ext cx="18288000" cy="4959429"/>
            <a:chOff x="0" y="0"/>
            <a:chExt cx="6186311" cy="16776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86311" cy="1677634"/>
            </a:xfrm>
            <a:custGeom>
              <a:avLst/>
              <a:gdLst/>
              <a:ahLst/>
              <a:cxnLst/>
              <a:rect l="l" t="t" r="r" b="b"/>
              <a:pathLst>
                <a:path w="6186311" h="1677634">
                  <a:moveTo>
                    <a:pt x="6061851" y="1677634"/>
                  </a:moveTo>
                  <a:lnTo>
                    <a:pt x="124460" y="1677634"/>
                  </a:lnTo>
                  <a:cubicBezTo>
                    <a:pt x="55880" y="1677634"/>
                    <a:pt x="0" y="1621754"/>
                    <a:pt x="0" y="1553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553174"/>
                  </a:lnTo>
                  <a:cubicBezTo>
                    <a:pt x="6186311" y="1621754"/>
                    <a:pt x="6130431" y="1677634"/>
                    <a:pt x="6061851" y="1677634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7924800" y="4384329"/>
            <a:ext cx="8522344" cy="3686403"/>
            <a:chOff x="0" y="0"/>
            <a:chExt cx="1169242" cy="124700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69242" cy="1247005"/>
            </a:xfrm>
            <a:custGeom>
              <a:avLst/>
              <a:gdLst/>
              <a:ahLst/>
              <a:cxnLst/>
              <a:rect l="l" t="t" r="r" b="b"/>
              <a:pathLst>
                <a:path w="1169242" h="1247005">
                  <a:moveTo>
                    <a:pt x="1044782" y="1247005"/>
                  </a:moveTo>
                  <a:lnTo>
                    <a:pt x="124460" y="1247005"/>
                  </a:lnTo>
                  <a:cubicBezTo>
                    <a:pt x="55880" y="1247005"/>
                    <a:pt x="0" y="1191125"/>
                    <a:pt x="0" y="11225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44782" y="0"/>
                  </a:lnTo>
                  <a:cubicBezTo>
                    <a:pt x="1113362" y="0"/>
                    <a:pt x="1169242" y="55880"/>
                    <a:pt x="1169242" y="124460"/>
                  </a:cubicBezTo>
                  <a:lnTo>
                    <a:pt x="1169242" y="1122545"/>
                  </a:lnTo>
                  <a:cubicBezTo>
                    <a:pt x="1169242" y="1191125"/>
                    <a:pt x="1113362" y="1247005"/>
                    <a:pt x="1044782" y="1247005"/>
                  </a:cubicBezTo>
                  <a:close/>
                </a:path>
              </a:pathLst>
            </a:custGeom>
            <a:solidFill>
              <a:srgbClr val="F5F5EF"/>
            </a:solidFill>
          </p:spPr>
          <p:txBody>
            <a:bodyPr/>
            <a:lstStyle/>
            <a:p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A CPT Modifier is a</a:t>
              </a:r>
              <a:r>
                <a:rPr lang="en-US" sz="2800" b="1" dirty="0">
                  <a:latin typeface="Cambria" panose="02040503050406030204" pitchFamily="18" charset="0"/>
                  <a:ea typeface="Cambria" panose="02040503050406030204" pitchFamily="18" charset="0"/>
                </a:rPr>
                <a:t> two-position alpha and alpha-numeric code</a:t>
              </a: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 used to identify certain situations that require the basic value of a procedure to be either enhanced or diminished. A modifier provides the means by which a service or procedure that has been performed can be altered without changing the procedures code.</a:t>
              </a:r>
              <a:endParaRPr lang="en-US" sz="28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8" name="TextBox 13">
            <a:extLst>
              <a:ext uri="{FF2B5EF4-FFF2-40B4-BE49-F238E27FC236}">
                <a16:creationId xmlns:a16="http://schemas.microsoft.com/office/drawing/2014/main" id="{1BA5649C-17DF-4714-BB54-2E4592C872F0}"/>
              </a:ext>
            </a:extLst>
          </p:cNvPr>
          <p:cNvSpPr txBox="1"/>
          <p:nvPr/>
        </p:nvSpPr>
        <p:spPr>
          <a:xfrm>
            <a:off x="10188442" y="2334805"/>
            <a:ext cx="399506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 dirty="0">
                <a:solidFill>
                  <a:srgbClr val="000000"/>
                </a:solidFill>
                <a:latin typeface="Now Bold"/>
              </a:rPr>
              <a:t>Modifiers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0F3D65C-1687-43B4-8326-147F5511B703}"/>
              </a:ext>
            </a:extLst>
          </p:cNvPr>
          <p:cNvSpPr/>
          <p:nvPr/>
        </p:nvSpPr>
        <p:spPr>
          <a:xfrm>
            <a:off x="1261093" y="1074940"/>
            <a:ext cx="5520707" cy="4586093"/>
          </a:xfrm>
          <a:custGeom>
            <a:avLst/>
            <a:gdLst/>
            <a:ahLst/>
            <a:cxnLst/>
            <a:rect l="l" t="t" r="r" b="b"/>
            <a:pathLst>
              <a:path w="4822851" h="4586093">
                <a:moveTo>
                  <a:pt x="0" y="0"/>
                </a:moveTo>
                <a:lnTo>
                  <a:pt x="4822851" y="0"/>
                </a:lnTo>
                <a:lnTo>
                  <a:pt x="4822851" y="4586092"/>
                </a:lnTo>
                <a:lnTo>
                  <a:pt x="0" y="4586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7524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3C3295-12EE-4CC6-9213-EE6E2CBBD0E5}"/>
              </a:ext>
            </a:extLst>
          </p:cNvPr>
          <p:cNvSpPr txBox="1"/>
          <p:nvPr/>
        </p:nvSpPr>
        <p:spPr>
          <a:xfrm>
            <a:off x="696871" y="1309333"/>
            <a:ext cx="4240634" cy="5078313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Cambria" panose="02040503050406030204" pitchFamily="18" charset="0"/>
                <a:ea typeface="Cambria" panose="02040503050406030204" pitchFamily="18" charset="0"/>
              </a:rPr>
              <a:t>Charge Entry Info:</a:t>
            </a:r>
            <a:endParaRPr lang="en-US" sz="2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Patient Info/Insured Info.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DOS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POS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Diagnosis / DX / ICD Codes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CPT Codes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Modifiers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Insurance Information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Charge amount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Provider Information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NPI</a:t>
            </a:r>
          </a:p>
          <a:p>
            <a:pPr lvl="0"/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Tax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22643-B7BE-48EC-9A47-50422FD1A6BE}"/>
              </a:ext>
            </a:extLst>
          </p:cNvPr>
          <p:cNvSpPr txBox="1"/>
          <p:nvPr/>
        </p:nvSpPr>
        <p:spPr>
          <a:xfrm>
            <a:off x="1125638" y="144710"/>
            <a:ext cx="2394812" cy="507831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Charge Entry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F845E-7922-4569-83D8-294D4937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41" y="70847"/>
            <a:ext cx="7225995" cy="10054596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E42BE-1C54-42E4-BC29-9FFC22F78D2E}"/>
              </a:ext>
            </a:extLst>
          </p:cNvPr>
          <p:cNvCxnSpPr/>
          <p:nvPr/>
        </p:nvCxnSpPr>
        <p:spPr>
          <a:xfrm flipV="1">
            <a:off x="12382151" y="800687"/>
            <a:ext cx="0" cy="6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C0AF22-F8E9-4AEE-8030-41CAE66F9DD3}"/>
              </a:ext>
            </a:extLst>
          </p:cNvPr>
          <p:cNvSpPr txBox="1"/>
          <p:nvPr/>
        </p:nvSpPr>
        <p:spPr>
          <a:xfrm>
            <a:off x="11565332" y="420410"/>
            <a:ext cx="1645358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Insurance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1D88F1-709E-4C29-BD25-A2B3956A5899}"/>
              </a:ext>
            </a:extLst>
          </p:cNvPr>
          <p:cNvCxnSpPr/>
          <p:nvPr/>
        </p:nvCxnSpPr>
        <p:spPr>
          <a:xfrm flipV="1">
            <a:off x="13607501" y="1082829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9EABFE-49E3-49A7-9F38-A03EF698D646}"/>
              </a:ext>
            </a:extLst>
          </p:cNvPr>
          <p:cNvSpPr txBox="1"/>
          <p:nvPr/>
        </p:nvSpPr>
        <p:spPr>
          <a:xfrm>
            <a:off x="13337660" y="729152"/>
            <a:ext cx="1429892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Insurance 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F72226-3936-4239-8F1F-051D9E7D409F}"/>
              </a:ext>
            </a:extLst>
          </p:cNvPr>
          <p:cNvCxnSpPr/>
          <p:nvPr/>
        </p:nvCxnSpPr>
        <p:spPr>
          <a:xfrm flipH="1">
            <a:off x="7789178" y="1812023"/>
            <a:ext cx="868262" cy="10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1267E3-1CFA-41B1-8063-572561CB4CC3}"/>
              </a:ext>
            </a:extLst>
          </p:cNvPr>
          <p:cNvCxnSpPr/>
          <p:nvPr/>
        </p:nvCxnSpPr>
        <p:spPr>
          <a:xfrm flipH="1" flipV="1">
            <a:off x="7801762" y="1912691"/>
            <a:ext cx="893429" cy="25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3C8E5E-9A2A-4E86-A4F3-954910E05EF3}"/>
              </a:ext>
            </a:extLst>
          </p:cNvPr>
          <p:cNvCxnSpPr/>
          <p:nvPr/>
        </p:nvCxnSpPr>
        <p:spPr>
          <a:xfrm flipH="1" flipV="1">
            <a:off x="7789178" y="1912691"/>
            <a:ext cx="981513" cy="51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1EFC2D-6994-4248-A2D5-16C0E2AEA876}"/>
              </a:ext>
            </a:extLst>
          </p:cNvPr>
          <p:cNvCxnSpPr/>
          <p:nvPr/>
        </p:nvCxnSpPr>
        <p:spPr>
          <a:xfrm flipH="1" flipV="1">
            <a:off x="7801762" y="1912691"/>
            <a:ext cx="3032621" cy="49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A704EC-8DAC-40C5-9BE3-206E28C9FC44}"/>
              </a:ext>
            </a:extLst>
          </p:cNvPr>
          <p:cNvCxnSpPr/>
          <p:nvPr/>
        </p:nvCxnSpPr>
        <p:spPr>
          <a:xfrm flipH="1" flipV="1">
            <a:off x="7801762" y="1912691"/>
            <a:ext cx="1132514" cy="817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0B2147-1083-4A27-A28B-FF9342C8C83F}"/>
              </a:ext>
            </a:extLst>
          </p:cNvPr>
          <p:cNvCxnSpPr/>
          <p:nvPr/>
        </p:nvCxnSpPr>
        <p:spPr>
          <a:xfrm flipH="1" flipV="1">
            <a:off x="7801761" y="1912691"/>
            <a:ext cx="2541864" cy="84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08849F8-59EB-4158-B36F-BA26495E2C9E}"/>
              </a:ext>
            </a:extLst>
          </p:cNvPr>
          <p:cNvSpPr/>
          <p:nvPr/>
        </p:nvSpPr>
        <p:spPr>
          <a:xfrm rot="17137573">
            <a:off x="7737388" y="1878404"/>
            <a:ext cx="88085" cy="68579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41FBD-5B42-4A1C-9F93-CE0272AC58DE}"/>
              </a:ext>
            </a:extLst>
          </p:cNvPr>
          <p:cNvSpPr txBox="1"/>
          <p:nvPr/>
        </p:nvSpPr>
        <p:spPr>
          <a:xfrm>
            <a:off x="5929914" y="1450373"/>
            <a:ext cx="1731129" cy="600164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sz="1650" b="0" dirty="0"/>
              <a:t>Patient’s Name, Address, Contact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D4BEB-ACE5-41B3-9FCB-4AEA92D09197}"/>
              </a:ext>
            </a:extLst>
          </p:cNvPr>
          <p:cNvCxnSpPr/>
          <p:nvPr/>
        </p:nvCxnSpPr>
        <p:spPr>
          <a:xfrm>
            <a:off x="14634594" y="3963798"/>
            <a:ext cx="124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D3EEDA-5B55-4C75-A382-DACBC7ABF6AC}"/>
              </a:ext>
            </a:extLst>
          </p:cNvPr>
          <p:cNvSpPr txBox="1"/>
          <p:nvPr/>
        </p:nvSpPr>
        <p:spPr>
          <a:xfrm>
            <a:off x="15880361" y="3767591"/>
            <a:ext cx="2041092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Primary Ins. Name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BA7510-1035-49EB-8429-8E334510B983}"/>
              </a:ext>
            </a:extLst>
          </p:cNvPr>
          <p:cNvCxnSpPr/>
          <p:nvPr/>
        </p:nvCxnSpPr>
        <p:spPr>
          <a:xfrm>
            <a:off x="14634594" y="2982287"/>
            <a:ext cx="124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AC0A2D-FF4F-4BC2-8303-74D38D8B74B7}"/>
              </a:ext>
            </a:extLst>
          </p:cNvPr>
          <p:cNvSpPr txBox="1"/>
          <p:nvPr/>
        </p:nvSpPr>
        <p:spPr>
          <a:xfrm>
            <a:off x="15870342" y="2755784"/>
            <a:ext cx="2051109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Primary Ins. ID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7985F7-AEBF-4840-8999-65AB7AE68E58}"/>
              </a:ext>
            </a:extLst>
          </p:cNvPr>
          <p:cNvCxnSpPr/>
          <p:nvPr/>
        </p:nvCxnSpPr>
        <p:spPr>
          <a:xfrm flipH="1">
            <a:off x="7661044" y="3347208"/>
            <a:ext cx="1034147" cy="11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165721-4ECA-4557-943A-4BCFB91817A6}"/>
              </a:ext>
            </a:extLst>
          </p:cNvPr>
          <p:cNvCxnSpPr>
            <a:cxnSpLocks/>
          </p:cNvCxnSpPr>
          <p:nvPr/>
        </p:nvCxnSpPr>
        <p:spPr>
          <a:xfrm flipH="1" flipV="1">
            <a:off x="7657808" y="3460457"/>
            <a:ext cx="977979" cy="79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7ADB1B3-9F20-41A3-849F-995F6FB3C52F}"/>
              </a:ext>
            </a:extLst>
          </p:cNvPr>
          <p:cNvSpPr/>
          <p:nvPr/>
        </p:nvSpPr>
        <p:spPr>
          <a:xfrm rot="16832103" flipH="1">
            <a:off x="7574398" y="3415221"/>
            <a:ext cx="68579" cy="90465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F405D-A6A4-444E-A637-53D1A4B8CDC4}"/>
              </a:ext>
            </a:extLst>
          </p:cNvPr>
          <p:cNvSpPr txBox="1"/>
          <p:nvPr/>
        </p:nvSpPr>
        <p:spPr>
          <a:xfrm>
            <a:off x="5452110" y="3347208"/>
            <a:ext cx="1944954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Secondary Ins. Info.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985288-DA24-455E-8319-40C2F4CC65B8}"/>
              </a:ext>
            </a:extLst>
          </p:cNvPr>
          <p:cNvCxnSpPr/>
          <p:nvPr/>
        </p:nvCxnSpPr>
        <p:spPr>
          <a:xfrm flipH="1">
            <a:off x="7832886" y="5449007"/>
            <a:ext cx="94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1C3E82-360D-41E7-87E1-74A9FE770EA7}"/>
              </a:ext>
            </a:extLst>
          </p:cNvPr>
          <p:cNvSpPr txBox="1"/>
          <p:nvPr/>
        </p:nvSpPr>
        <p:spPr>
          <a:xfrm>
            <a:off x="5410019" y="5261013"/>
            <a:ext cx="2422868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Referring Provider Name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654ED9-6152-489C-AA2B-168E6FEAEDE9}"/>
              </a:ext>
            </a:extLst>
          </p:cNvPr>
          <p:cNvCxnSpPr/>
          <p:nvPr/>
        </p:nvCxnSpPr>
        <p:spPr>
          <a:xfrm flipH="1">
            <a:off x="7826315" y="5546189"/>
            <a:ext cx="3432236" cy="44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35ED34-09E1-45A2-A4DE-79C46B3B32F8}"/>
              </a:ext>
            </a:extLst>
          </p:cNvPr>
          <p:cNvSpPr txBox="1"/>
          <p:nvPr/>
        </p:nvSpPr>
        <p:spPr>
          <a:xfrm>
            <a:off x="5638674" y="5786708"/>
            <a:ext cx="2210655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Referring Provider NPI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D92261-7DDF-448A-BE36-3DA7D9C5C5AA}"/>
              </a:ext>
            </a:extLst>
          </p:cNvPr>
          <p:cNvCxnSpPr/>
          <p:nvPr/>
        </p:nvCxnSpPr>
        <p:spPr>
          <a:xfrm flipH="1">
            <a:off x="7781429" y="7040880"/>
            <a:ext cx="854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51E1C9-7F2E-4C05-8EAC-63D00D711B58}"/>
              </a:ext>
            </a:extLst>
          </p:cNvPr>
          <p:cNvCxnSpPr>
            <a:cxnSpLocks/>
          </p:cNvCxnSpPr>
          <p:nvPr/>
        </p:nvCxnSpPr>
        <p:spPr>
          <a:xfrm flipH="1" flipV="1">
            <a:off x="7778193" y="7037171"/>
            <a:ext cx="857595" cy="3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228253-2B28-475A-BDCE-D83AC290A0F1}"/>
              </a:ext>
            </a:extLst>
          </p:cNvPr>
          <p:cNvSpPr txBox="1"/>
          <p:nvPr/>
        </p:nvSpPr>
        <p:spPr>
          <a:xfrm>
            <a:off x="6172031" y="6859854"/>
            <a:ext cx="1603788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Date Of Service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1DD4CE-8CAB-4557-91A4-2C699A9858A1}"/>
              </a:ext>
            </a:extLst>
          </p:cNvPr>
          <p:cNvCxnSpPr/>
          <p:nvPr/>
        </p:nvCxnSpPr>
        <p:spPr>
          <a:xfrm flipH="1">
            <a:off x="7801761" y="7360920"/>
            <a:ext cx="2370939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2F6F00-857F-469A-B515-F4A23E64EA83}"/>
              </a:ext>
            </a:extLst>
          </p:cNvPr>
          <p:cNvSpPr txBox="1"/>
          <p:nvPr/>
        </p:nvSpPr>
        <p:spPr>
          <a:xfrm>
            <a:off x="6118181" y="7480347"/>
            <a:ext cx="1695711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Place Of Service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FF4C67-8ACA-404F-8CAE-28B70EAE0A9C}"/>
              </a:ext>
            </a:extLst>
          </p:cNvPr>
          <p:cNvCxnSpPr/>
          <p:nvPr/>
        </p:nvCxnSpPr>
        <p:spPr>
          <a:xfrm flipH="1">
            <a:off x="7778194" y="8836628"/>
            <a:ext cx="857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508229-18A6-4653-997E-D5AE52DEBD10}"/>
              </a:ext>
            </a:extLst>
          </p:cNvPr>
          <p:cNvSpPr txBox="1"/>
          <p:nvPr/>
        </p:nvSpPr>
        <p:spPr>
          <a:xfrm>
            <a:off x="5342389" y="8621531"/>
            <a:ext cx="2545487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Tax Identification Number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98C65A-DF18-4A20-8357-8767B57481C5}"/>
              </a:ext>
            </a:extLst>
          </p:cNvPr>
          <p:cNvCxnSpPr/>
          <p:nvPr/>
        </p:nvCxnSpPr>
        <p:spPr>
          <a:xfrm flipH="1">
            <a:off x="7736545" y="9384030"/>
            <a:ext cx="89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F23150-908A-4440-883C-F7776B66D467}"/>
              </a:ext>
            </a:extLst>
          </p:cNvPr>
          <p:cNvSpPr txBox="1"/>
          <p:nvPr/>
        </p:nvSpPr>
        <p:spPr>
          <a:xfrm>
            <a:off x="5220275" y="9292590"/>
            <a:ext cx="2437533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Provider’s Sign and 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859FD0-DCCA-4CC9-A186-054136AA6789}"/>
              </a:ext>
            </a:extLst>
          </p:cNvPr>
          <p:cNvSpPr txBox="1"/>
          <p:nvPr/>
        </p:nvSpPr>
        <p:spPr>
          <a:xfrm>
            <a:off x="9500403" y="9338756"/>
            <a:ext cx="1123131" cy="300082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350" dirty="0"/>
              <a:t>08/30/2022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4FD21C-50A4-420E-8EFC-813C38954DCA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849329" y="9384036"/>
            <a:ext cx="1651074" cy="10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4C19D2-ADA9-4142-941A-1512702B5F7A}"/>
              </a:ext>
            </a:extLst>
          </p:cNvPr>
          <p:cNvCxnSpPr/>
          <p:nvPr/>
        </p:nvCxnSpPr>
        <p:spPr>
          <a:xfrm>
            <a:off x="10984230" y="9225908"/>
            <a:ext cx="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973676D-965A-4E82-ABE9-FEC68198E8CD}"/>
              </a:ext>
            </a:extLst>
          </p:cNvPr>
          <p:cNvSpPr txBox="1"/>
          <p:nvPr/>
        </p:nvSpPr>
        <p:spPr>
          <a:xfrm>
            <a:off x="10172700" y="9734447"/>
            <a:ext cx="1645359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Facility Address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C74AA3-3896-4761-84BF-9D27413150E7}"/>
              </a:ext>
            </a:extLst>
          </p:cNvPr>
          <p:cNvCxnSpPr>
            <a:cxnSpLocks/>
          </p:cNvCxnSpPr>
          <p:nvPr/>
        </p:nvCxnSpPr>
        <p:spPr>
          <a:xfrm flipV="1">
            <a:off x="13656615" y="9057108"/>
            <a:ext cx="2114373" cy="32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690A2E-A604-4A57-8EBC-CB712028D020}"/>
              </a:ext>
            </a:extLst>
          </p:cNvPr>
          <p:cNvSpPr txBox="1"/>
          <p:nvPr/>
        </p:nvSpPr>
        <p:spPr>
          <a:xfrm>
            <a:off x="15770988" y="8770706"/>
            <a:ext cx="1645359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Billing Provider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A6E558-12B2-43CD-BECF-F260BC6FE83A}"/>
              </a:ext>
            </a:extLst>
          </p:cNvPr>
          <p:cNvCxnSpPr/>
          <p:nvPr/>
        </p:nvCxnSpPr>
        <p:spPr>
          <a:xfrm>
            <a:off x="11361420" y="7037171"/>
            <a:ext cx="0" cy="73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9547A24-B81A-47E7-A667-3125A103DEC6}"/>
              </a:ext>
            </a:extLst>
          </p:cNvPr>
          <p:cNvSpPr txBox="1"/>
          <p:nvPr/>
        </p:nvSpPr>
        <p:spPr>
          <a:xfrm>
            <a:off x="10634063" y="7781322"/>
            <a:ext cx="1021548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Modifier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666A8C-43D4-4762-A3DB-B88A61F52C50}"/>
              </a:ext>
            </a:extLst>
          </p:cNvPr>
          <p:cNvCxnSpPr>
            <a:cxnSpLocks/>
          </p:cNvCxnSpPr>
          <p:nvPr/>
        </p:nvCxnSpPr>
        <p:spPr>
          <a:xfrm flipH="1">
            <a:off x="12490558" y="7037171"/>
            <a:ext cx="2" cy="68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E523D1-6B50-4636-A4C5-FD49C8B5B72E}"/>
              </a:ext>
            </a:extLst>
          </p:cNvPr>
          <p:cNvSpPr txBox="1"/>
          <p:nvPr/>
        </p:nvSpPr>
        <p:spPr>
          <a:xfrm>
            <a:off x="11768212" y="7748432"/>
            <a:ext cx="1360718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ICD Pointers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00645C-D188-433F-A5C1-473D45B5B2F6}"/>
              </a:ext>
            </a:extLst>
          </p:cNvPr>
          <p:cNvCxnSpPr>
            <a:cxnSpLocks/>
          </p:cNvCxnSpPr>
          <p:nvPr/>
        </p:nvCxnSpPr>
        <p:spPr>
          <a:xfrm>
            <a:off x="13181513" y="7334270"/>
            <a:ext cx="286154" cy="34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BF648D-BDB9-480E-BFD7-244B12B9E76D}"/>
              </a:ext>
            </a:extLst>
          </p:cNvPr>
          <p:cNvSpPr txBox="1"/>
          <p:nvPr/>
        </p:nvSpPr>
        <p:spPr>
          <a:xfrm>
            <a:off x="13210689" y="7726730"/>
            <a:ext cx="1047090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Amount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75F5AC-FEFF-40BC-85A9-556E96070440}"/>
              </a:ext>
            </a:extLst>
          </p:cNvPr>
          <p:cNvCxnSpPr>
            <a:cxnSpLocks/>
          </p:cNvCxnSpPr>
          <p:nvPr/>
        </p:nvCxnSpPr>
        <p:spPr>
          <a:xfrm>
            <a:off x="13661072" y="7037171"/>
            <a:ext cx="760229" cy="48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FDFFD2-8BE7-4964-9D41-8BB1174F0D55}"/>
              </a:ext>
            </a:extLst>
          </p:cNvPr>
          <p:cNvSpPr txBox="1"/>
          <p:nvPr/>
        </p:nvSpPr>
        <p:spPr>
          <a:xfrm>
            <a:off x="14421301" y="7543802"/>
            <a:ext cx="758450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Units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966FD0-3577-40BC-9175-5922D1AB68C4}"/>
              </a:ext>
            </a:extLst>
          </p:cNvPr>
          <p:cNvCxnSpPr/>
          <p:nvPr/>
        </p:nvCxnSpPr>
        <p:spPr>
          <a:xfrm>
            <a:off x="14767560" y="6991643"/>
            <a:ext cx="1112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50B4D2-A939-4572-A19F-0C66C006E42A}"/>
              </a:ext>
            </a:extLst>
          </p:cNvPr>
          <p:cNvSpPr txBox="1"/>
          <p:nvPr/>
        </p:nvSpPr>
        <p:spPr>
          <a:xfrm>
            <a:off x="15928299" y="6611972"/>
            <a:ext cx="1984581" cy="600164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Rendering Provider NPI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72B9F6-0794-431B-ACB4-52DA94D2FB86}"/>
              </a:ext>
            </a:extLst>
          </p:cNvPr>
          <p:cNvCxnSpPr/>
          <p:nvPr/>
        </p:nvCxnSpPr>
        <p:spPr>
          <a:xfrm flipV="1">
            <a:off x="13472980" y="1309333"/>
            <a:ext cx="2516612" cy="502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FCCB89-0D2F-481B-BA47-286D1C825791}"/>
              </a:ext>
            </a:extLst>
          </p:cNvPr>
          <p:cNvCxnSpPr/>
          <p:nvPr/>
        </p:nvCxnSpPr>
        <p:spPr>
          <a:xfrm flipV="1">
            <a:off x="13607501" y="1309332"/>
            <a:ext cx="2382090" cy="78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6BFB51-E09E-4C28-B1FE-592946F8A278}"/>
              </a:ext>
            </a:extLst>
          </p:cNvPr>
          <p:cNvCxnSpPr/>
          <p:nvPr/>
        </p:nvCxnSpPr>
        <p:spPr>
          <a:xfrm flipV="1">
            <a:off x="13337660" y="1309333"/>
            <a:ext cx="2651931" cy="109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013EEC0-E860-472C-A910-7CF918E785B8}"/>
              </a:ext>
            </a:extLst>
          </p:cNvPr>
          <p:cNvCxnSpPr/>
          <p:nvPr/>
        </p:nvCxnSpPr>
        <p:spPr>
          <a:xfrm flipV="1">
            <a:off x="13184525" y="1309332"/>
            <a:ext cx="2805066" cy="143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DA22FC-7D1B-4CEB-95D5-ACDC9FEED6CE}"/>
              </a:ext>
            </a:extLst>
          </p:cNvPr>
          <p:cNvCxnSpPr/>
          <p:nvPr/>
        </p:nvCxnSpPr>
        <p:spPr>
          <a:xfrm flipV="1">
            <a:off x="14927581" y="1309333"/>
            <a:ext cx="1062011" cy="111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3D0018F-ACC1-43F3-BBC7-48400E58CC8A}"/>
              </a:ext>
            </a:extLst>
          </p:cNvPr>
          <p:cNvSpPr txBox="1"/>
          <p:nvPr/>
        </p:nvSpPr>
        <p:spPr>
          <a:xfrm>
            <a:off x="16068230" y="889505"/>
            <a:ext cx="1844649" cy="600164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Insured’s Name, Address, Contact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CB47BD-5C57-42AA-A032-230D78FC4829}"/>
              </a:ext>
            </a:extLst>
          </p:cNvPr>
          <p:cNvCxnSpPr>
            <a:cxnSpLocks/>
          </p:cNvCxnSpPr>
          <p:nvPr/>
        </p:nvCxnSpPr>
        <p:spPr>
          <a:xfrm flipH="1">
            <a:off x="7555090" y="6126997"/>
            <a:ext cx="1215602" cy="36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93E1C73-9B05-44EB-BA3B-019ABE3DB0D6}"/>
              </a:ext>
            </a:extLst>
          </p:cNvPr>
          <p:cNvSpPr txBox="1"/>
          <p:nvPr/>
        </p:nvSpPr>
        <p:spPr>
          <a:xfrm>
            <a:off x="6891494" y="6293562"/>
            <a:ext cx="663596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ICD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591F7E-C4F6-481B-BED1-5C874487D5D9}"/>
              </a:ext>
            </a:extLst>
          </p:cNvPr>
          <p:cNvCxnSpPr/>
          <p:nvPr/>
        </p:nvCxnSpPr>
        <p:spPr>
          <a:xfrm flipH="1">
            <a:off x="7789178" y="7314807"/>
            <a:ext cx="3005253" cy="82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2DD03B-8BDC-402F-ABBE-4DF96C11BB9B}"/>
              </a:ext>
            </a:extLst>
          </p:cNvPr>
          <p:cNvSpPr txBox="1"/>
          <p:nvPr/>
        </p:nvSpPr>
        <p:spPr>
          <a:xfrm>
            <a:off x="6590508" y="7970315"/>
            <a:ext cx="1182918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CPT Codes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C1411A4-88C9-47B4-B87A-47A813CA4D04}"/>
              </a:ext>
            </a:extLst>
          </p:cNvPr>
          <p:cNvSpPr/>
          <p:nvPr/>
        </p:nvSpPr>
        <p:spPr>
          <a:xfrm rot="10066096">
            <a:off x="15981019" y="1267673"/>
            <a:ext cx="88085" cy="68579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EB2B26-77CC-48B9-B41C-9B802D601423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14798546" y="1268451"/>
            <a:ext cx="1219250" cy="147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968802-3C2A-4B0C-ABEC-8A6C985EA76B}"/>
              </a:ext>
            </a:extLst>
          </p:cNvPr>
          <p:cNvCxnSpPr/>
          <p:nvPr/>
        </p:nvCxnSpPr>
        <p:spPr>
          <a:xfrm>
            <a:off x="13607501" y="9638838"/>
            <a:ext cx="2163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3FB1E3-4A9C-4DB1-A413-1615C23C2453}"/>
              </a:ext>
            </a:extLst>
          </p:cNvPr>
          <p:cNvSpPr txBox="1"/>
          <p:nvPr/>
        </p:nvSpPr>
        <p:spPr>
          <a:xfrm>
            <a:off x="15806682" y="9424607"/>
            <a:ext cx="1645359" cy="34624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/>
            </a:lvl1pPr>
          </a:lstStyle>
          <a:p>
            <a:r>
              <a:rPr lang="en-US" sz="1650" dirty="0"/>
              <a:t>Billing NPI</a:t>
            </a:r>
          </a:p>
        </p:txBody>
      </p:sp>
      <p:grpSp>
        <p:nvGrpSpPr>
          <p:cNvPr id="71" name="Group 2">
            <a:extLst>
              <a:ext uri="{FF2B5EF4-FFF2-40B4-BE49-F238E27FC236}">
                <a16:creationId xmlns:a16="http://schemas.microsoft.com/office/drawing/2014/main" id="{35A0D27B-0D53-4E2B-B397-11EB7A031223}"/>
              </a:ext>
            </a:extLst>
          </p:cNvPr>
          <p:cNvGrpSpPr/>
          <p:nvPr/>
        </p:nvGrpSpPr>
        <p:grpSpPr>
          <a:xfrm>
            <a:off x="-4375748" y="6387646"/>
            <a:ext cx="8142407" cy="8142407"/>
            <a:chOff x="0" y="0"/>
            <a:chExt cx="10856543" cy="10856543"/>
          </a:xfrm>
        </p:grpSpPr>
        <p:grpSp>
          <p:nvGrpSpPr>
            <p:cNvPr id="72" name="Group 3">
              <a:extLst>
                <a:ext uri="{FF2B5EF4-FFF2-40B4-BE49-F238E27FC236}">
                  <a16:creationId xmlns:a16="http://schemas.microsoft.com/office/drawing/2014/main" id="{BA3EAE9E-5C5C-4245-8F30-8BF2BC64628A}"/>
                </a:ext>
              </a:extLst>
            </p:cNvPr>
            <p:cNvGrpSpPr/>
            <p:nvPr/>
          </p:nvGrpSpPr>
          <p:grpSpPr>
            <a:xfrm>
              <a:off x="0" y="0"/>
              <a:ext cx="10856543" cy="10856543"/>
              <a:chOff x="0" y="0"/>
              <a:chExt cx="6350000" cy="6350000"/>
            </a:xfrm>
          </p:grpSpPr>
          <p:sp>
            <p:nvSpPr>
              <p:cNvPr id="75" name="Freeform 4">
                <a:extLst>
                  <a:ext uri="{FF2B5EF4-FFF2-40B4-BE49-F238E27FC236}">
                    <a16:creationId xmlns:a16="http://schemas.microsoft.com/office/drawing/2014/main" id="{2FA570D6-5E88-40CC-9549-D4B41BF86E7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  <p:grpSp>
          <p:nvGrpSpPr>
            <p:cNvPr id="73" name="Group 5">
              <a:extLst>
                <a:ext uri="{FF2B5EF4-FFF2-40B4-BE49-F238E27FC236}">
                  <a16:creationId xmlns:a16="http://schemas.microsoft.com/office/drawing/2014/main" id="{EEA9013A-14C2-4C19-89C5-7635A344B11F}"/>
                </a:ext>
              </a:extLst>
            </p:cNvPr>
            <p:cNvGrpSpPr/>
            <p:nvPr/>
          </p:nvGrpSpPr>
          <p:grpSpPr>
            <a:xfrm>
              <a:off x="994845" y="994845"/>
              <a:ext cx="8866853" cy="8866853"/>
              <a:chOff x="0" y="0"/>
              <a:chExt cx="6350000" cy="6350000"/>
            </a:xfrm>
          </p:grpSpPr>
          <p:sp>
            <p:nvSpPr>
              <p:cNvPr id="74" name="Freeform 6">
                <a:extLst>
                  <a:ext uri="{FF2B5EF4-FFF2-40B4-BE49-F238E27FC236}">
                    <a16:creationId xmlns:a16="http://schemas.microsoft.com/office/drawing/2014/main" id="{5BE61696-9C0C-4B5E-8C29-8CF4EB7B5EF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A64B8">
                  <a:alpha val="9804"/>
                </a:srgbClr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315322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1920" y="0"/>
            <a:ext cx="7557654" cy="10287000"/>
            <a:chOff x="0" y="0"/>
            <a:chExt cx="255654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6540" cy="3479800"/>
            </a:xfrm>
            <a:custGeom>
              <a:avLst/>
              <a:gdLst/>
              <a:ahLst/>
              <a:cxnLst/>
              <a:rect l="l" t="t" r="r" b="b"/>
              <a:pathLst>
                <a:path w="2556540" h="3479800">
                  <a:moveTo>
                    <a:pt x="2432080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32080" y="0"/>
                  </a:lnTo>
                  <a:cubicBezTo>
                    <a:pt x="2500660" y="0"/>
                    <a:pt x="2556540" y="55880"/>
                    <a:pt x="2556540" y="124460"/>
                  </a:cubicBezTo>
                  <a:lnTo>
                    <a:pt x="2556540" y="3355340"/>
                  </a:lnTo>
                  <a:cubicBezTo>
                    <a:pt x="2556540" y="3423920"/>
                    <a:pt x="2500660" y="3479800"/>
                    <a:pt x="2432080" y="3479800"/>
                  </a:cubicBezTo>
                  <a:close/>
                </a:path>
              </a:pathLst>
            </a:custGeom>
            <a:solidFill>
              <a:srgbClr val="4A64B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37812" y="5994818"/>
            <a:ext cx="7693546" cy="7693546"/>
            <a:chOff x="0" y="0"/>
            <a:chExt cx="10258062" cy="1025806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10272555" y="1086566"/>
            <a:ext cx="3376838" cy="1656048"/>
            <a:chOff x="383743" y="527947"/>
            <a:chExt cx="4502451" cy="2208065"/>
          </a:xfrm>
        </p:grpSpPr>
        <p:sp>
          <p:nvSpPr>
            <p:cNvPr id="20" name="TextBox 20"/>
            <p:cNvSpPr txBox="1"/>
            <p:nvPr/>
          </p:nvSpPr>
          <p:spPr>
            <a:xfrm>
              <a:off x="389071" y="527947"/>
              <a:ext cx="4497123" cy="479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 dirty="0">
                  <a:solidFill>
                    <a:srgbClr val="FFFFFF"/>
                  </a:solidFill>
                  <a:latin typeface="Now Bold"/>
                </a:rPr>
                <a:t>Preclinical Stage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83743" y="1291599"/>
              <a:ext cx="4339646" cy="1444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none">
                  <a:solidFill>
                    <a:srgbClr val="FFFFFF"/>
                  </a:solidFill>
                  <a:latin typeface="Now"/>
                </a:rPr>
                <a:t>Presentations are communication tools that can be used as demonstrations, lectures, speeches, reports, and more.</a:t>
              </a:r>
            </a:p>
          </p:txBody>
        </p:sp>
      </p:grpSp>
      <p:sp>
        <p:nvSpPr>
          <p:cNvPr id="42" name="Freeform 42"/>
          <p:cNvSpPr/>
          <p:nvPr/>
        </p:nvSpPr>
        <p:spPr>
          <a:xfrm>
            <a:off x="211524" y="1086566"/>
            <a:ext cx="6875076" cy="9200434"/>
          </a:xfrm>
          <a:custGeom>
            <a:avLst/>
            <a:gdLst/>
            <a:ahLst/>
            <a:cxnLst/>
            <a:rect l="l" t="t" r="r" b="b"/>
            <a:pathLst>
              <a:path w="4636060" h="4897760">
                <a:moveTo>
                  <a:pt x="0" y="0"/>
                </a:moveTo>
                <a:lnTo>
                  <a:pt x="4636060" y="0"/>
                </a:lnTo>
                <a:lnTo>
                  <a:pt x="4636060" y="4897760"/>
                </a:lnTo>
                <a:lnTo>
                  <a:pt x="0" y="4897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1689"/>
            </a:stretch>
          </a:blipFill>
        </p:spPr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35EA3F8C-0383-462E-8A6F-268BB2F0FBEE}"/>
              </a:ext>
            </a:extLst>
          </p:cNvPr>
          <p:cNvSpPr txBox="1"/>
          <p:nvPr/>
        </p:nvSpPr>
        <p:spPr>
          <a:xfrm>
            <a:off x="10134600" y="3264781"/>
            <a:ext cx="6090457" cy="187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endParaRPr lang="en-US" sz="8000" dirty="0">
              <a:solidFill>
                <a:srgbClr val="09427D"/>
              </a:solidFill>
              <a:latin typeface="Now Bold"/>
            </a:endParaRPr>
          </a:p>
          <a:p>
            <a:pPr>
              <a:lnSpc>
                <a:spcPts val="7040"/>
              </a:lnSpc>
            </a:pPr>
            <a:r>
              <a:rPr lang="en-US" sz="8000" dirty="0">
                <a:solidFill>
                  <a:srgbClr val="09427D"/>
                </a:solidFill>
                <a:latin typeface="Now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25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303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</vt:lpstr>
      <vt:lpstr>Calibri</vt:lpstr>
      <vt:lpstr>Now Bold</vt:lpstr>
      <vt:lpstr>Now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Blue and White Gradient Modern Healthcare Business Professional Medical Center Presentation</dc:title>
  <cp:lastModifiedBy>Owais Ali</cp:lastModifiedBy>
  <cp:revision>7</cp:revision>
  <dcterms:created xsi:type="dcterms:W3CDTF">2006-08-16T00:00:00Z</dcterms:created>
  <dcterms:modified xsi:type="dcterms:W3CDTF">2023-09-28T11:39:26Z</dcterms:modified>
  <dc:identifier>DAFnIic2d6o</dc:identifier>
</cp:coreProperties>
</file>