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80" r:id="rId21"/>
    <p:sldId id="279" r:id="rId22"/>
    <p:sldId id="282" r:id="rId23"/>
    <p:sldId id="277" r:id="rId24"/>
    <p:sldId id="284" r:id="rId25"/>
    <p:sldId id="285" r:id="rId26"/>
    <p:sldId id="283" r:id="rId27"/>
    <p:sldId id="275" r:id="rId28"/>
    <p:sldId id="274" r:id="rId29"/>
    <p:sldId id="278" r:id="rId30"/>
    <p:sldId id="287" r:id="rId31"/>
    <p:sldId id="288" r:id="rId32"/>
    <p:sldId id="290" r:id="rId33"/>
    <p:sldId id="286" r:id="rId34"/>
    <p:sldId id="292" r:id="rId35"/>
    <p:sldId id="289" r:id="rId36"/>
    <p:sldId id="291"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9" d="100"/>
          <a:sy n="99" d="100"/>
        </p:scale>
        <p:origin x="5"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B9854-637A-4277-B5C9-5311325950B1}" type="datetimeFigureOut">
              <a:rPr lang="en-US" smtClean="0"/>
              <a:t>11/16/2023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28BC3E1-2A22-44AC-ADB6-AFC2955A7A4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62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B9854-637A-4277-B5C9-5311325950B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C3E1-2A22-44AC-ADB6-AFC2955A7A4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03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B9854-637A-4277-B5C9-5311325950B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C3E1-2A22-44AC-ADB6-AFC2955A7A4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72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B9854-637A-4277-B5C9-5311325950B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C3E1-2A22-44AC-ADB6-AFC2955A7A4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4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5B9854-637A-4277-B5C9-5311325950B1}"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C3E1-2A22-44AC-ADB6-AFC2955A7A4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07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B9854-637A-4277-B5C9-5311325950B1}"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BC3E1-2A22-44AC-ADB6-AFC2955A7A4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439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B9854-637A-4277-B5C9-5311325950B1}"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BC3E1-2A22-44AC-ADB6-AFC2955A7A4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322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B9854-637A-4277-B5C9-5311325950B1}"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BC3E1-2A22-44AC-ADB6-AFC2955A7A4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603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B9854-637A-4277-B5C9-5311325950B1}"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BC3E1-2A22-44AC-ADB6-AFC2955A7A46}" type="slidenum">
              <a:rPr lang="en-US" smtClean="0"/>
              <a:t>‹#›</a:t>
            </a:fld>
            <a:endParaRPr lang="en-US"/>
          </a:p>
        </p:txBody>
      </p:sp>
    </p:spTree>
    <p:extLst>
      <p:ext uri="{BB962C8B-B14F-4D97-AF65-F5344CB8AC3E}">
        <p14:creationId xmlns:p14="http://schemas.microsoft.com/office/powerpoint/2010/main" val="374742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5B9854-637A-4277-B5C9-5311325950B1}"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BC3E1-2A22-44AC-ADB6-AFC2955A7A4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87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75B9854-637A-4277-B5C9-5311325950B1}" type="datetimeFigureOut">
              <a:rPr lang="en-US" smtClean="0"/>
              <a:t>11/16/2023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28BC3E1-2A22-44AC-ADB6-AFC2955A7A4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813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75B9854-637A-4277-B5C9-5311325950B1}" type="datetimeFigureOut">
              <a:rPr lang="en-US" smtClean="0"/>
              <a:t>11/16/2023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28BC3E1-2A22-44AC-ADB6-AFC2955A7A4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827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A81C-9851-4D8D-9950-3C4EC572866E}"/>
              </a:ext>
            </a:extLst>
          </p:cNvPr>
          <p:cNvSpPr>
            <a:spLocks noGrp="1"/>
          </p:cNvSpPr>
          <p:nvPr>
            <p:ph type="ctrTitle"/>
          </p:nvPr>
        </p:nvSpPr>
        <p:spPr/>
        <p:txBody>
          <a:bodyPr/>
          <a:lstStyle/>
          <a:p>
            <a:r>
              <a:rPr lang="en-US" dirty="0"/>
              <a:t>E/M codes</a:t>
            </a:r>
          </a:p>
        </p:txBody>
      </p:sp>
      <p:sp>
        <p:nvSpPr>
          <p:cNvPr id="3" name="Subtitle 2">
            <a:extLst>
              <a:ext uri="{FF2B5EF4-FFF2-40B4-BE49-F238E27FC236}">
                <a16:creationId xmlns:a16="http://schemas.microsoft.com/office/drawing/2014/main" id="{9B92193F-C423-4CD8-999B-E00D9674B46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308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0A41-1C23-4A3E-931E-13DBF6D6D96C}"/>
              </a:ext>
            </a:extLst>
          </p:cNvPr>
          <p:cNvSpPr>
            <a:spLocks noGrp="1"/>
          </p:cNvSpPr>
          <p:nvPr>
            <p:ph type="title"/>
          </p:nvPr>
        </p:nvSpPr>
        <p:spPr/>
        <p:txBody>
          <a:bodyPr/>
          <a:lstStyle/>
          <a:p>
            <a:r>
              <a:rPr lang="en-US" dirty="0"/>
              <a:t>Review of Systems (ROS)</a:t>
            </a:r>
          </a:p>
        </p:txBody>
      </p:sp>
      <p:sp>
        <p:nvSpPr>
          <p:cNvPr id="3" name="Content Placeholder 2">
            <a:extLst>
              <a:ext uri="{FF2B5EF4-FFF2-40B4-BE49-F238E27FC236}">
                <a16:creationId xmlns:a16="http://schemas.microsoft.com/office/drawing/2014/main" id="{8BB32A59-B6B4-44E9-A9CC-A362BEF27D6C}"/>
              </a:ext>
            </a:extLst>
          </p:cNvPr>
          <p:cNvSpPr>
            <a:spLocks noGrp="1"/>
          </p:cNvSpPr>
          <p:nvPr>
            <p:ph idx="1"/>
          </p:nvPr>
        </p:nvSpPr>
        <p:spPr/>
        <p:txBody>
          <a:bodyPr>
            <a:normAutofit lnSpcReduction="10000"/>
          </a:bodyPr>
          <a:lstStyle/>
          <a:p>
            <a:r>
              <a:rPr lang="en-US" dirty="0"/>
              <a:t>Review of Systems (ROS) is an inventory of body systems obtained through a series of questions seeking to identify signs and/or symptoms that the patient may be experiencing or has experienced. According to Huffman’s Health Information Management, the “ROS is an inventory of systems to reveal subjective symptoms that the patient either forgot to describe or which at the time seemed relatively unimportant. In general, an analysis of the subjective findings will indicate the nature and extent of examination required.” The inventory of systems may be made by means of a questionnaire filled out by the patient or ancillary staff; but the physician must evaluate the questionnaire and document in the medical record that the questionnaire has been reviewed in order for it to qualify as an ROS. For the purposes of an ROS, the following systems are recognized.</a:t>
            </a:r>
          </a:p>
        </p:txBody>
      </p:sp>
    </p:spTree>
    <p:extLst>
      <p:ext uri="{BB962C8B-B14F-4D97-AF65-F5344CB8AC3E}">
        <p14:creationId xmlns:p14="http://schemas.microsoft.com/office/powerpoint/2010/main" val="384309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1181-CEEF-4217-867C-DD015F218005}"/>
              </a:ext>
            </a:extLst>
          </p:cNvPr>
          <p:cNvSpPr>
            <a:spLocks noGrp="1"/>
          </p:cNvSpPr>
          <p:nvPr>
            <p:ph type="title"/>
          </p:nvPr>
        </p:nvSpPr>
        <p:spPr/>
        <p:txBody>
          <a:bodyPr/>
          <a:lstStyle/>
          <a:p>
            <a:r>
              <a:rPr lang="en-US" dirty="0"/>
              <a:t>For the purposes of an ROS, the following systems are recognized</a:t>
            </a:r>
          </a:p>
        </p:txBody>
      </p:sp>
      <p:sp>
        <p:nvSpPr>
          <p:cNvPr id="3" name="Content Placeholder 2">
            <a:extLst>
              <a:ext uri="{FF2B5EF4-FFF2-40B4-BE49-F238E27FC236}">
                <a16:creationId xmlns:a16="http://schemas.microsoft.com/office/drawing/2014/main" id="{14AC649F-F94F-46E0-B769-B939917040D2}"/>
              </a:ext>
            </a:extLst>
          </p:cNvPr>
          <p:cNvSpPr>
            <a:spLocks noGrp="1"/>
          </p:cNvSpPr>
          <p:nvPr>
            <p:ph idx="1"/>
          </p:nvPr>
        </p:nvSpPr>
        <p:spPr/>
        <p:txBody>
          <a:bodyPr>
            <a:normAutofit fontScale="85000" lnSpcReduction="20000"/>
          </a:bodyPr>
          <a:lstStyle/>
          <a:p>
            <a:r>
              <a:rPr lang="en-US" b="1" dirty="0"/>
              <a:t>Constitutional symptoms </a:t>
            </a:r>
            <a:r>
              <a:rPr lang="en-US" dirty="0"/>
              <a:t>Usual weight, recent weight changes, fever, weakness, fatigue</a:t>
            </a:r>
          </a:p>
          <a:p>
            <a:r>
              <a:rPr lang="en-US" b="1" dirty="0"/>
              <a:t>Eyes (Ophthalmologic) </a:t>
            </a:r>
            <a:r>
              <a:rPr lang="en-US" dirty="0"/>
              <a:t>Glasses or contact lenses, last eye examination, visual glaucoma, cataracts, eyestrain, pain, diplopia, redness, lacrimation, inflammation, blurring</a:t>
            </a:r>
          </a:p>
          <a:p>
            <a:r>
              <a:rPr lang="en-US" b="1" dirty="0"/>
              <a:t>Ears, Nose, Mouth, Throat (Otolaryngologic) Ears: </a:t>
            </a:r>
            <a:r>
              <a:rPr lang="en-US" dirty="0"/>
              <a:t>hearing, discharge, tinnitus, dizziness, pain Nose: head colds, epistaxis, discharges, obstruction, postnasal drip, sinus pain Mouth and Throat: condition of teeth and gums, last dental examination, soreness, redness, hoarseness, difficulty in swallowing</a:t>
            </a:r>
          </a:p>
          <a:p>
            <a:r>
              <a:rPr lang="en-US" b="1" dirty="0"/>
              <a:t>Cardiovascular </a:t>
            </a:r>
            <a:r>
              <a:rPr lang="en-US" dirty="0"/>
              <a:t>Chest pain, rheumatic fever, tachycardia, palpitation, high blood pressure, edema, vertigo, faintness, varicose veins, thrombophlebitis</a:t>
            </a:r>
          </a:p>
          <a:p>
            <a:r>
              <a:rPr lang="en-US" b="1" dirty="0"/>
              <a:t>Respiratory </a:t>
            </a:r>
            <a:r>
              <a:rPr lang="en-US" dirty="0"/>
              <a:t>Chest pain, wheezing, cough, dyspnea, sputum (color and quantity), hemoptysis, asthma, bronchitis, emphysema, pneumonia, tuberculosis, pleurisy, last chest radiograph (note: also shortness of breath)</a:t>
            </a:r>
          </a:p>
        </p:txBody>
      </p:sp>
    </p:spTree>
    <p:extLst>
      <p:ext uri="{BB962C8B-B14F-4D97-AF65-F5344CB8AC3E}">
        <p14:creationId xmlns:p14="http://schemas.microsoft.com/office/powerpoint/2010/main" val="195968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0DE9-599E-4E3C-97F9-87EE8791F01F}"/>
              </a:ext>
            </a:extLst>
          </p:cNvPr>
          <p:cNvSpPr>
            <a:spLocks noGrp="1"/>
          </p:cNvSpPr>
          <p:nvPr>
            <p:ph type="title"/>
          </p:nvPr>
        </p:nvSpPr>
        <p:spPr/>
        <p:txBody>
          <a:bodyPr/>
          <a:lstStyle/>
          <a:p>
            <a:r>
              <a:rPr lang="en-US" dirty="0"/>
              <a:t>For the purposes of an ROS, the following systems are recognized</a:t>
            </a:r>
          </a:p>
        </p:txBody>
      </p:sp>
      <p:sp>
        <p:nvSpPr>
          <p:cNvPr id="3" name="Content Placeholder 2">
            <a:extLst>
              <a:ext uri="{FF2B5EF4-FFF2-40B4-BE49-F238E27FC236}">
                <a16:creationId xmlns:a16="http://schemas.microsoft.com/office/drawing/2014/main" id="{24DB5920-CA6D-4F39-A37A-CA1F235D383D}"/>
              </a:ext>
            </a:extLst>
          </p:cNvPr>
          <p:cNvSpPr>
            <a:spLocks noGrp="1"/>
          </p:cNvSpPr>
          <p:nvPr>
            <p:ph idx="1"/>
          </p:nvPr>
        </p:nvSpPr>
        <p:spPr/>
        <p:txBody>
          <a:bodyPr>
            <a:normAutofit fontScale="92500"/>
          </a:bodyPr>
          <a:lstStyle/>
          <a:p>
            <a:r>
              <a:rPr lang="en-US" b="1" dirty="0"/>
              <a:t>Gastrointestinal</a:t>
            </a:r>
            <a:r>
              <a:rPr lang="en-US" dirty="0"/>
              <a:t> Appetite, thirst, nausea, vomiting, hematemesis, rectal bleeding, change in bowel habits, diarrhea, constipation, indigestion, food intolerance, flatus, hemorrhoids, jaundice</a:t>
            </a:r>
          </a:p>
          <a:p>
            <a:r>
              <a:rPr lang="en-US" b="1" dirty="0"/>
              <a:t>Genitourinary Urinary: </a:t>
            </a:r>
            <a:r>
              <a:rPr lang="en-US" dirty="0"/>
              <a:t>frequent or painful urination, nocturia, pyuria, hematuria, incontinence, urinary infection Genito-reproductive: male—venereal disease, sores, discharge from penis, hernias, testicular pain or masses; female—age at menarche and menstruation (frequency, type, duration, dysmenorrhea, menorrhagia; symptoms of menopause), contraception, pregnancies, deliveries, abortions, last Papanicolaou smear</a:t>
            </a:r>
          </a:p>
          <a:p>
            <a:r>
              <a:rPr lang="en-US" b="1" dirty="0"/>
              <a:t>Musculoskeletal</a:t>
            </a:r>
            <a:r>
              <a:rPr lang="en-US" dirty="0"/>
              <a:t> Joint pain or stiffness, arthritis, gout, backache, muscle pain, cramps, swelling, redness, limitation in motor activity</a:t>
            </a:r>
          </a:p>
        </p:txBody>
      </p:sp>
    </p:spTree>
    <p:extLst>
      <p:ext uri="{BB962C8B-B14F-4D97-AF65-F5344CB8AC3E}">
        <p14:creationId xmlns:p14="http://schemas.microsoft.com/office/powerpoint/2010/main" val="62698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0031-D980-4441-A26E-2FC5E7147BBF}"/>
              </a:ext>
            </a:extLst>
          </p:cNvPr>
          <p:cNvSpPr>
            <a:spLocks noGrp="1"/>
          </p:cNvSpPr>
          <p:nvPr>
            <p:ph type="title"/>
          </p:nvPr>
        </p:nvSpPr>
        <p:spPr/>
        <p:txBody>
          <a:bodyPr/>
          <a:lstStyle/>
          <a:p>
            <a:r>
              <a:rPr lang="en-US" dirty="0"/>
              <a:t>For the purposes of an ROS, the following systems are recognized</a:t>
            </a:r>
          </a:p>
        </p:txBody>
      </p:sp>
      <p:sp>
        <p:nvSpPr>
          <p:cNvPr id="3" name="Content Placeholder 2">
            <a:extLst>
              <a:ext uri="{FF2B5EF4-FFF2-40B4-BE49-F238E27FC236}">
                <a16:creationId xmlns:a16="http://schemas.microsoft.com/office/drawing/2014/main" id="{1EC6A508-1E64-48B2-88E4-6AA126F60662}"/>
              </a:ext>
            </a:extLst>
          </p:cNvPr>
          <p:cNvSpPr>
            <a:spLocks noGrp="1"/>
          </p:cNvSpPr>
          <p:nvPr>
            <p:ph idx="1"/>
          </p:nvPr>
        </p:nvSpPr>
        <p:spPr/>
        <p:txBody>
          <a:bodyPr>
            <a:normAutofit fontScale="85000" lnSpcReduction="10000"/>
          </a:bodyPr>
          <a:lstStyle/>
          <a:p>
            <a:r>
              <a:rPr lang="en-US" b="1" dirty="0"/>
              <a:t>Integumentary (skin and/or breast) Skin: </a:t>
            </a:r>
            <a:r>
              <a:rPr lang="en-US" dirty="0"/>
              <a:t>rashes, eruptions, dryness, cyanosis, jaundice, changes in skin, hair, or nails Breast: lumps, dimpling, nipple discharges </a:t>
            </a:r>
          </a:p>
          <a:p>
            <a:r>
              <a:rPr lang="en-US" b="1" dirty="0"/>
              <a:t>Neurologic (neurological)</a:t>
            </a:r>
            <a:r>
              <a:rPr lang="en-US" dirty="0"/>
              <a:t> Faintness, blackouts, seizures, paralysis, tingling, tremors, memory loss</a:t>
            </a:r>
          </a:p>
          <a:p>
            <a:r>
              <a:rPr lang="en-US" b="1" dirty="0"/>
              <a:t>Psychiatric Personalit</a:t>
            </a:r>
            <a:r>
              <a:rPr lang="en-US" dirty="0"/>
              <a:t>y </a:t>
            </a:r>
            <a:r>
              <a:rPr lang="en-US" b="1" dirty="0"/>
              <a:t>type</a:t>
            </a:r>
            <a:r>
              <a:rPr lang="en-US" dirty="0"/>
              <a:t>, nervousness, mood, insomnia, headache, nightmares, depression</a:t>
            </a:r>
          </a:p>
          <a:p>
            <a:r>
              <a:rPr lang="en-US" b="1" dirty="0"/>
              <a:t>Endocrine </a:t>
            </a:r>
            <a:r>
              <a:rPr lang="en-US" dirty="0"/>
              <a:t>Thyroid trouble, heat or cold intolerance, excessive sweating, thirst, hunger, or urination, blood sugar level</a:t>
            </a:r>
          </a:p>
          <a:p>
            <a:r>
              <a:rPr lang="en-US" b="1" dirty="0"/>
              <a:t>Hematologic/Lymphatic </a:t>
            </a:r>
            <a:r>
              <a:rPr lang="en-US" dirty="0"/>
              <a:t>Anemia, easy bruising or bleeding, past transfusions</a:t>
            </a:r>
          </a:p>
          <a:p>
            <a:r>
              <a:rPr lang="en-US" b="1" dirty="0"/>
              <a:t>Allergic/Immunologic</a:t>
            </a:r>
            <a:r>
              <a:rPr lang="en-US" dirty="0"/>
              <a:t> Sneezing, itching eyes, rhinorrhea, nasal obstruction, or recurrent infections</a:t>
            </a:r>
          </a:p>
        </p:txBody>
      </p:sp>
    </p:spTree>
    <p:extLst>
      <p:ext uri="{BB962C8B-B14F-4D97-AF65-F5344CB8AC3E}">
        <p14:creationId xmlns:p14="http://schemas.microsoft.com/office/powerpoint/2010/main" val="373359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0BFC-5694-47AB-BFC0-583488C9B11C}"/>
              </a:ext>
            </a:extLst>
          </p:cNvPr>
          <p:cNvSpPr>
            <a:spLocks noGrp="1"/>
          </p:cNvSpPr>
          <p:nvPr>
            <p:ph type="title"/>
          </p:nvPr>
        </p:nvSpPr>
        <p:spPr/>
        <p:txBody>
          <a:bodyPr/>
          <a:lstStyle/>
          <a:p>
            <a:r>
              <a:rPr lang="en-US" dirty="0"/>
              <a:t>Past, Family, and Social History (PFSH)</a:t>
            </a:r>
          </a:p>
        </p:txBody>
      </p:sp>
      <p:sp>
        <p:nvSpPr>
          <p:cNvPr id="3" name="Content Placeholder 2">
            <a:extLst>
              <a:ext uri="{FF2B5EF4-FFF2-40B4-BE49-F238E27FC236}">
                <a16:creationId xmlns:a16="http://schemas.microsoft.com/office/drawing/2014/main" id="{B6050CBB-137E-48E8-9F2B-42CAE0FFEA58}"/>
              </a:ext>
            </a:extLst>
          </p:cNvPr>
          <p:cNvSpPr>
            <a:spLocks noGrp="1"/>
          </p:cNvSpPr>
          <p:nvPr>
            <p:ph idx="1"/>
          </p:nvPr>
        </p:nvSpPr>
        <p:spPr/>
        <p:txBody>
          <a:bodyPr/>
          <a:lstStyle/>
          <a:p>
            <a:r>
              <a:rPr lang="en-US" b="1" dirty="0"/>
              <a:t>Past history </a:t>
            </a:r>
            <a:r>
              <a:rPr lang="en-US" dirty="0"/>
              <a:t>is the patient’s past experience with illnesses, operations, injuries, and treatments that includes significant information about:</a:t>
            </a:r>
          </a:p>
          <a:p>
            <a:pPr lvl="1"/>
            <a:r>
              <a:rPr lang="en-US" dirty="0"/>
              <a:t>Prior major illnesses and injuries </a:t>
            </a:r>
          </a:p>
          <a:p>
            <a:pPr lvl="1"/>
            <a:r>
              <a:rPr lang="en-US" dirty="0"/>
              <a:t>Prior operations </a:t>
            </a:r>
          </a:p>
          <a:p>
            <a:pPr lvl="1"/>
            <a:r>
              <a:rPr lang="en-US" dirty="0"/>
              <a:t>Prior hospitalizations </a:t>
            </a:r>
          </a:p>
          <a:p>
            <a:pPr lvl="1"/>
            <a:r>
              <a:rPr lang="en-US" dirty="0"/>
              <a:t>Current medications Allergies (e.g., drug, food) </a:t>
            </a:r>
          </a:p>
          <a:p>
            <a:pPr lvl="1"/>
            <a:r>
              <a:rPr lang="en-US" dirty="0"/>
              <a:t>Age-appropriate immunization status</a:t>
            </a:r>
          </a:p>
          <a:p>
            <a:pPr lvl="1"/>
            <a:r>
              <a:rPr lang="en-US" dirty="0"/>
              <a:t> Age-appropriate feeding/dietary status</a:t>
            </a:r>
          </a:p>
        </p:txBody>
      </p:sp>
    </p:spTree>
    <p:extLst>
      <p:ext uri="{BB962C8B-B14F-4D97-AF65-F5344CB8AC3E}">
        <p14:creationId xmlns:p14="http://schemas.microsoft.com/office/powerpoint/2010/main" val="113219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E415-81E5-4202-8C48-620B5E96EC0D}"/>
              </a:ext>
            </a:extLst>
          </p:cNvPr>
          <p:cNvSpPr>
            <a:spLocks noGrp="1"/>
          </p:cNvSpPr>
          <p:nvPr>
            <p:ph type="title"/>
          </p:nvPr>
        </p:nvSpPr>
        <p:spPr/>
        <p:txBody>
          <a:bodyPr/>
          <a:lstStyle/>
          <a:p>
            <a:r>
              <a:rPr lang="en-US" dirty="0"/>
              <a:t>Past, Family, and Social History (PFSH)</a:t>
            </a:r>
          </a:p>
        </p:txBody>
      </p:sp>
      <p:sp>
        <p:nvSpPr>
          <p:cNvPr id="3" name="Content Placeholder 2">
            <a:extLst>
              <a:ext uri="{FF2B5EF4-FFF2-40B4-BE49-F238E27FC236}">
                <a16:creationId xmlns:a16="http://schemas.microsoft.com/office/drawing/2014/main" id="{236891DD-91B8-47F8-B1A9-3A4F74220ADE}"/>
              </a:ext>
            </a:extLst>
          </p:cNvPr>
          <p:cNvSpPr>
            <a:spLocks noGrp="1"/>
          </p:cNvSpPr>
          <p:nvPr>
            <p:ph idx="1"/>
          </p:nvPr>
        </p:nvSpPr>
        <p:spPr/>
        <p:txBody>
          <a:bodyPr>
            <a:normAutofit fontScale="92500" lnSpcReduction="20000"/>
          </a:bodyPr>
          <a:lstStyle/>
          <a:p>
            <a:r>
              <a:rPr lang="en-US" b="1" dirty="0"/>
              <a:t>Social history </a:t>
            </a:r>
            <a:r>
              <a:rPr lang="en-US" dirty="0"/>
              <a:t>is an age-appropriate review of past and current activities that includes significant information about: </a:t>
            </a:r>
          </a:p>
          <a:p>
            <a:pPr lvl="1"/>
            <a:r>
              <a:rPr lang="en-US" dirty="0"/>
              <a:t>Marital status and/or living arrangements </a:t>
            </a:r>
          </a:p>
          <a:p>
            <a:pPr lvl="1"/>
            <a:r>
              <a:rPr lang="en-US" dirty="0"/>
              <a:t>Current employment </a:t>
            </a:r>
          </a:p>
          <a:p>
            <a:pPr lvl="1"/>
            <a:r>
              <a:rPr lang="en-US" dirty="0"/>
              <a:t>Occupational history </a:t>
            </a:r>
          </a:p>
          <a:p>
            <a:pPr lvl="1"/>
            <a:r>
              <a:rPr lang="en-US" dirty="0"/>
              <a:t>Military history </a:t>
            </a:r>
          </a:p>
          <a:p>
            <a:pPr lvl="1"/>
            <a:r>
              <a:rPr lang="en-US" dirty="0"/>
              <a:t>Use of drugs, alcohol, and tobacco </a:t>
            </a:r>
          </a:p>
          <a:p>
            <a:pPr lvl="1"/>
            <a:r>
              <a:rPr lang="en-US" dirty="0"/>
              <a:t>Level of education </a:t>
            </a:r>
          </a:p>
          <a:p>
            <a:pPr lvl="1"/>
            <a:r>
              <a:rPr lang="en-US" dirty="0"/>
              <a:t>Sexual history </a:t>
            </a:r>
          </a:p>
          <a:p>
            <a:pPr lvl="1"/>
            <a:r>
              <a:rPr lang="en-US" dirty="0"/>
              <a:t>Other relevant social factors</a:t>
            </a:r>
            <a:endParaRPr lang="en-US" b="1" dirty="0"/>
          </a:p>
        </p:txBody>
      </p:sp>
    </p:spTree>
    <p:extLst>
      <p:ext uri="{BB962C8B-B14F-4D97-AF65-F5344CB8AC3E}">
        <p14:creationId xmlns:p14="http://schemas.microsoft.com/office/powerpoint/2010/main" val="136771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1D15-9E4A-4F97-AC8C-3DCD90123EEC}"/>
              </a:ext>
            </a:extLst>
          </p:cNvPr>
          <p:cNvSpPr>
            <a:spLocks noGrp="1"/>
          </p:cNvSpPr>
          <p:nvPr>
            <p:ph type="title"/>
          </p:nvPr>
        </p:nvSpPr>
        <p:spPr/>
        <p:txBody>
          <a:bodyPr/>
          <a:lstStyle/>
          <a:p>
            <a:r>
              <a:rPr lang="en-US" dirty="0"/>
              <a:t>Past, Family, and Social History (PFSH)</a:t>
            </a:r>
          </a:p>
        </p:txBody>
      </p:sp>
      <p:sp>
        <p:nvSpPr>
          <p:cNvPr id="3" name="Content Placeholder 2">
            <a:extLst>
              <a:ext uri="{FF2B5EF4-FFF2-40B4-BE49-F238E27FC236}">
                <a16:creationId xmlns:a16="http://schemas.microsoft.com/office/drawing/2014/main" id="{F0A260A2-F24C-41C1-9258-38AEDA371F4E}"/>
              </a:ext>
            </a:extLst>
          </p:cNvPr>
          <p:cNvSpPr>
            <a:spLocks noGrp="1"/>
          </p:cNvSpPr>
          <p:nvPr>
            <p:ph idx="1"/>
          </p:nvPr>
        </p:nvSpPr>
        <p:spPr/>
        <p:txBody>
          <a:bodyPr/>
          <a:lstStyle/>
          <a:p>
            <a:r>
              <a:rPr lang="en-US" b="1" dirty="0"/>
              <a:t>Family history </a:t>
            </a:r>
            <a:r>
              <a:rPr lang="en-US" dirty="0"/>
              <a:t>is a review of medical events in the patient’s family that includes significant Information about:</a:t>
            </a:r>
          </a:p>
          <a:p>
            <a:pPr lvl="1"/>
            <a:r>
              <a:rPr lang="en-US" dirty="0"/>
              <a:t>The health status or cause of death of parents, siblings, and children </a:t>
            </a:r>
          </a:p>
          <a:p>
            <a:pPr lvl="1"/>
            <a:r>
              <a:rPr lang="en-US" dirty="0"/>
              <a:t>Specific diseases related to problems identified in the Chief Complaint or History of the Present Illness, and/or System Review </a:t>
            </a:r>
          </a:p>
          <a:p>
            <a:pPr lvl="1"/>
            <a:r>
              <a:rPr lang="en-US" dirty="0"/>
              <a:t>Diseases of family members that may be hereditary or place the patient at risk</a:t>
            </a:r>
          </a:p>
        </p:txBody>
      </p:sp>
    </p:spTree>
    <p:extLst>
      <p:ext uri="{BB962C8B-B14F-4D97-AF65-F5344CB8AC3E}">
        <p14:creationId xmlns:p14="http://schemas.microsoft.com/office/powerpoint/2010/main" val="799772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1430-DCB1-4D03-9BED-BD276083B9AA}"/>
              </a:ext>
            </a:extLst>
          </p:cNvPr>
          <p:cNvSpPr>
            <a:spLocks noGrp="1"/>
          </p:cNvSpPr>
          <p:nvPr>
            <p:ph type="title"/>
          </p:nvPr>
        </p:nvSpPr>
        <p:spPr/>
        <p:txBody>
          <a:bodyPr/>
          <a:lstStyle/>
          <a:p>
            <a:r>
              <a:rPr lang="en-US" dirty="0"/>
              <a:t>History levels. </a:t>
            </a:r>
          </a:p>
        </p:txBody>
      </p:sp>
      <p:sp>
        <p:nvSpPr>
          <p:cNvPr id="3" name="Content Placeholder 2">
            <a:extLst>
              <a:ext uri="{FF2B5EF4-FFF2-40B4-BE49-F238E27FC236}">
                <a16:creationId xmlns:a16="http://schemas.microsoft.com/office/drawing/2014/main" id="{FEF3F778-E1F7-47F2-B120-33B10BCE7C9F}"/>
              </a:ext>
            </a:extLst>
          </p:cNvPr>
          <p:cNvSpPr>
            <a:spLocks noGrp="1"/>
          </p:cNvSpPr>
          <p:nvPr>
            <p:ph idx="1"/>
          </p:nvPr>
        </p:nvSpPr>
        <p:spPr/>
        <p:txBody>
          <a:bodyPr/>
          <a:lstStyle/>
          <a:p>
            <a:r>
              <a:rPr lang="en-US" dirty="0"/>
              <a:t>There are four history levels; the level is based on the extent of the history during the history-taking portion of the physician-patient encounter.</a:t>
            </a:r>
          </a:p>
          <a:p>
            <a:pPr lvl="1"/>
            <a:r>
              <a:rPr lang="en-US" dirty="0"/>
              <a:t>Problem focused</a:t>
            </a:r>
          </a:p>
          <a:p>
            <a:pPr lvl="1"/>
            <a:r>
              <a:rPr lang="en-US" dirty="0"/>
              <a:t>Expanded problem focused</a:t>
            </a:r>
          </a:p>
          <a:p>
            <a:pPr lvl="1"/>
            <a:r>
              <a:rPr lang="en-US" dirty="0"/>
              <a:t>Detailed</a:t>
            </a:r>
          </a:p>
          <a:p>
            <a:pPr lvl="1"/>
            <a:r>
              <a:rPr lang="en-US" dirty="0"/>
              <a:t>Comprehensive</a:t>
            </a:r>
          </a:p>
        </p:txBody>
      </p:sp>
    </p:spTree>
    <p:extLst>
      <p:ext uri="{BB962C8B-B14F-4D97-AF65-F5344CB8AC3E}">
        <p14:creationId xmlns:p14="http://schemas.microsoft.com/office/powerpoint/2010/main" val="252401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06D99-F073-438D-B3EA-9AFFBA712484}"/>
              </a:ext>
            </a:extLst>
          </p:cNvPr>
          <p:cNvSpPr>
            <a:spLocks noGrp="1"/>
          </p:cNvSpPr>
          <p:nvPr>
            <p:ph idx="1"/>
          </p:nvPr>
        </p:nvSpPr>
        <p:spPr>
          <a:xfrm>
            <a:off x="1392856" y="530880"/>
            <a:ext cx="9603275" cy="3450613"/>
          </a:xfrm>
        </p:spPr>
        <p:txBody>
          <a:bodyPr>
            <a:normAutofit/>
          </a:bodyPr>
          <a:lstStyle/>
          <a:p>
            <a:endParaRPr lang="en-US" dirty="0"/>
          </a:p>
          <a:p>
            <a:pPr marL="0" indent="0">
              <a:buNone/>
            </a:pPr>
            <a:r>
              <a:rPr lang="en-US" b="1" dirty="0"/>
              <a:t>Problem focused: </a:t>
            </a:r>
            <a:r>
              <a:rPr lang="en-US" dirty="0"/>
              <a:t>The physician focuses on the chief complaint and a brief history of the present problem of a patient.</a:t>
            </a:r>
          </a:p>
          <a:p>
            <a:pPr marL="0" indent="0">
              <a:buNone/>
            </a:pPr>
            <a:r>
              <a:rPr lang="en-US" dirty="0"/>
              <a:t>A brief history would include a review of the history regarding pertinent information about the present problem or chief complaint. Brief history information would center around the </a:t>
            </a:r>
            <a:r>
              <a:rPr lang="en-US" b="1" dirty="0"/>
              <a:t>severity, duration, and/or symptoms of the problem or complaint</a:t>
            </a:r>
            <a:r>
              <a:rPr lang="en-US" dirty="0"/>
              <a:t>. The brief history does not have to include the past, family, or social history or a review of systems. A brief HPI includes 1-3 of the eight elements.</a:t>
            </a:r>
          </a:p>
        </p:txBody>
      </p:sp>
    </p:spTree>
    <p:extLst>
      <p:ext uri="{BB962C8B-B14F-4D97-AF65-F5344CB8AC3E}">
        <p14:creationId xmlns:p14="http://schemas.microsoft.com/office/powerpoint/2010/main" val="32193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1224-AC02-40BB-A8C5-0043AF195E79}"/>
              </a:ext>
            </a:extLst>
          </p:cNvPr>
          <p:cNvSpPr>
            <a:spLocks noGrp="1"/>
          </p:cNvSpPr>
          <p:nvPr>
            <p:ph idx="1"/>
          </p:nvPr>
        </p:nvSpPr>
        <p:spPr>
          <a:xfrm>
            <a:off x="1166354" y="1067776"/>
            <a:ext cx="9603275" cy="3450613"/>
          </a:xfrm>
        </p:spPr>
        <p:txBody>
          <a:bodyPr>
            <a:normAutofit/>
          </a:bodyPr>
          <a:lstStyle/>
          <a:p>
            <a:pPr marL="0" indent="0">
              <a:buNone/>
            </a:pPr>
            <a:r>
              <a:rPr lang="en-US" b="1" dirty="0"/>
              <a:t>Expanded problem focused: </a:t>
            </a:r>
            <a:r>
              <a:rPr lang="en-US" dirty="0"/>
              <a:t>A limited examination is made of the affected body area or organ system and other symptomatic or related body area(s)/organ system(s).</a:t>
            </a:r>
          </a:p>
          <a:p>
            <a:pPr marL="0" indent="0">
              <a:buNone/>
            </a:pPr>
            <a:r>
              <a:rPr lang="en-US" dirty="0"/>
              <a:t>This history would center around specific questions regarding the system involved in the presenting problem or chief complaint. The review of systems for this history would cover the </a:t>
            </a:r>
            <a:r>
              <a:rPr lang="en-US" b="1" dirty="0"/>
              <a:t>organ system most closely related to the chief complaint </a:t>
            </a:r>
            <a:r>
              <a:rPr lang="en-US" dirty="0"/>
              <a:t>or presenting problem and any related or associated organ system. </a:t>
            </a:r>
            <a:r>
              <a:rPr lang="en-US" b="1" dirty="0"/>
              <a:t>For example, if the presenting problem or chief complaint is a red, swollen knee, the system reviewed would be the musculoskeletal system.</a:t>
            </a:r>
          </a:p>
        </p:txBody>
      </p:sp>
    </p:spTree>
    <p:extLst>
      <p:ext uri="{BB962C8B-B14F-4D97-AF65-F5344CB8AC3E}">
        <p14:creationId xmlns:p14="http://schemas.microsoft.com/office/powerpoint/2010/main" val="289053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6163-E0E6-41D7-9CD6-99CE1DC24592}"/>
              </a:ext>
            </a:extLst>
          </p:cNvPr>
          <p:cNvSpPr>
            <a:spLocks noGrp="1"/>
          </p:cNvSpPr>
          <p:nvPr>
            <p:ph type="title"/>
          </p:nvPr>
        </p:nvSpPr>
        <p:spPr>
          <a:xfrm>
            <a:off x="1451579" y="594794"/>
            <a:ext cx="9603275" cy="881667"/>
          </a:xfrm>
        </p:spPr>
        <p:txBody>
          <a:bodyPr>
            <a:normAutofit/>
          </a:bodyPr>
          <a:lstStyle/>
          <a:p>
            <a:r>
              <a:rPr lang="en-US" dirty="0"/>
              <a:t>Three factors of E/M codes</a:t>
            </a:r>
          </a:p>
        </p:txBody>
      </p:sp>
      <p:sp>
        <p:nvSpPr>
          <p:cNvPr id="3" name="Content Placeholder 2">
            <a:extLst>
              <a:ext uri="{FF2B5EF4-FFF2-40B4-BE49-F238E27FC236}">
                <a16:creationId xmlns:a16="http://schemas.microsoft.com/office/drawing/2014/main" id="{5D4DD277-1EDF-4716-A4C0-DF891838E36B}"/>
              </a:ext>
            </a:extLst>
          </p:cNvPr>
          <p:cNvSpPr>
            <a:spLocks noGrp="1"/>
          </p:cNvSpPr>
          <p:nvPr>
            <p:ph idx="1"/>
          </p:nvPr>
        </p:nvSpPr>
        <p:spPr/>
        <p:txBody>
          <a:bodyPr/>
          <a:lstStyle/>
          <a:p>
            <a:r>
              <a:rPr lang="en-US" dirty="0"/>
              <a:t>Three factors of E/M codes Code assignment in the E/M section varies </a:t>
            </a:r>
            <a:r>
              <a:rPr lang="en-US" dirty="0" err="1"/>
              <a:t>accordiing</a:t>
            </a:r>
            <a:r>
              <a:rPr lang="en-US" dirty="0"/>
              <a:t> to three factors:</a:t>
            </a:r>
          </a:p>
          <a:p>
            <a:pPr marL="457200" indent="-457200">
              <a:buAutoNum type="arabicPeriod"/>
            </a:pPr>
            <a:r>
              <a:rPr lang="en-US" dirty="0"/>
              <a:t>Place of service</a:t>
            </a:r>
          </a:p>
          <a:p>
            <a:pPr marL="457200" indent="-457200">
              <a:buAutoNum type="arabicPeriod"/>
            </a:pPr>
            <a:r>
              <a:rPr lang="en-US" dirty="0"/>
              <a:t>Type of service</a:t>
            </a:r>
          </a:p>
          <a:p>
            <a:pPr marL="457200" indent="-457200">
              <a:buAutoNum type="arabicPeriod"/>
            </a:pPr>
            <a:r>
              <a:rPr lang="en-US" dirty="0"/>
              <a:t>Patient status</a:t>
            </a:r>
          </a:p>
        </p:txBody>
      </p:sp>
    </p:spTree>
    <p:extLst>
      <p:ext uri="{BB962C8B-B14F-4D97-AF65-F5344CB8AC3E}">
        <p14:creationId xmlns:p14="http://schemas.microsoft.com/office/powerpoint/2010/main" val="294214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1224-AC02-40BB-A8C5-0043AF195E79}"/>
              </a:ext>
            </a:extLst>
          </p:cNvPr>
          <p:cNvSpPr>
            <a:spLocks noGrp="1"/>
          </p:cNvSpPr>
          <p:nvPr>
            <p:ph idx="1"/>
          </p:nvPr>
        </p:nvSpPr>
        <p:spPr>
          <a:xfrm>
            <a:off x="1392856" y="715438"/>
            <a:ext cx="9603275" cy="3450613"/>
          </a:xfrm>
        </p:spPr>
        <p:txBody>
          <a:bodyPr>
            <a:normAutofit/>
          </a:bodyPr>
          <a:lstStyle/>
          <a:p>
            <a:pPr marL="0" indent="0">
              <a:buNone/>
            </a:pPr>
            <a:r>
              <a:rPr lang="en-US" b="1" dirty="0"/>
              <a:t>Detailed: </a:t>
            </a:r>
            <a:r>
              <a:rPr lang="en-US" dirty="0"/>
              <a:t>The physician focuses on a chief complaint, obtains an extended history of the present problem (4 or more of the 8 elements), an extended review of systems, and a pertinent PFSH. </a:t>
            </a:r>
          </a:p>
          <a:p>
            <a:pPr marL="0" indent="0">
              <a:buNone/>
            </a:pPr>
            <a:r>
              <a:rPr lang="en-US" dirty="0"/>
              <a:t>The system review in this history is extended, which means that positive responses and pertinent negative responses relating to multiple organ systems should be documented. </a:t>
            </a:r>
          </a:p>
        </p:txBody>
      </p:sp>
    </p:spTree>
    <p:extLst>
      <p:ext uri="{BB962C8B-B14F-4D97-AF65-F5344CB8AC3E}">
        <p14:creationId xmlns:p14="http://schemas.microsoft.com/office/powerpoint/2010/main" val="2496139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1224-AC02-40BB-A8C5-0043AF195E79}"/>
              </a:ext>
            </a:extLst>
          </p:cNvPr>
          <p:cNvSpPr>
            <a:spLocks noGrp="1"/>
          </p:cNvSpPr>
          <p:nvPr>
            <p:ph idx="1"/>
          </p:nvPr>
        </p:nvSpPr>
        <p:spPr>
          <a:xfrm>
            <a:off x="1426413" y="1770077"/>
            <a:ext cx="9603275" cy="3450613"/>
          </a:xfrm>
        </p:spPr>
        <p:txBody>
          <a:bodyPr>
            <a:normAutofit/>
          </a:bodyPr>
          <a:lstStyle/>
          <a:p>
            <a:pPr marL="0" indent="0">
              <a:buNone/>
            </a:pPr>
            <a:r>
              <a:rPr lang="en-US" sz="1800" dirty="0"/>
              <a:t>This is the most extensive examination; it encompasses a general multi-system examination and should include findings about 8 or more of the 12 organ systems. Some third-party payers, such as Medicare, have guidelines for the comprehensive examination that state that only organ systems qualify when determining the level for the comprehensive examination and that body areas do not qualify. </a:t>
            </a:r>
          </a:p>
          <a:p>
            <a:pPr marL="0" indent="0">
              <a:buNone/>
            </a:pPr>
            <a:endParaRPr lang="en-US" dirty="0"/>
          </a:p>
        </p:txBody>
      </p:sp>
      <p:sp>
        <p:nvSpPr>
          <p:cNvPr id="4" name="Rectangle 3">
            <a:extLst>
              <a:ext uri="{FF2B5EF4-FFF2-40B4-BE49-F238E27FC236}">
                <a16:creationId xmlns:a16="http://schemas.microsoft.com/office/drawing/2014/main" id="{454E56B1-2C67-428A-8D70-467DE4AF82E7}"/>
              </a:ext>
            </a:extLst>
          </p:cNvPr>
          <p:cNvSpPr/>
          <p:nvPr/>
        </p:nvSpPr>
        <p:spPr>
          <a:xfrm>
            <a:off x="1321877" y="1452644"/>
            <a:ext cx="1981376" cy="369332"/>
          </a:xfrm>
          <a:prstGeom prst="rect">
            <a:avLst/>
          </a:prstGeom>
        </p:spPr>
        <p:txBody>
          <a:bodyPr wrap="none">
            <a:spAutoFit/>
          </a:bodyPr>
          <a:lstStyle/>
          <a:p>
            <a:r>
              <a:rPr lang="en-US" b="1" dirty="0"/>
              <a:t>Comprehensive: </a:t>
            </a:r>
            <a:endParaRPr lang="en-US" dirty="0"/>
          </a:p>
        </p:txBody>
      </p:sp>
    </p:spTree>
    <p:extLst>
      <p:ext uri="{BB962C8B-B14F-4D97-AF65-F5344CB8AC3E}">
        <p14:creationId xmlns:p14="http://schemas.microsoft.com/office/powerpoint/2010/main" val="270856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1FB5BB-4168-4E08-98C0-73007070B586}"/>
              </a:ext>
            </a:extLst>
          </p:cNvPr>
          <p:cNvPicPr>
            <a:picLocks noChangeAspect="1"/>
          </p:cNvPicPr>
          <p:nvPr/>
        </p:nvPicPr>
        <p:blipFill>
          <a:blip r:embed="rId2"/>
          <a:stretch>
            <a:fillRect/>
          </a:stretch>
        </p:blipFill>
        <p:spPr>
          <a:xfrm>
            <a:off x="244875" y="409414"/>
            <a:ext cx="5060004" cy="6202017"/>
          </a:xfrm>
          <a:prstGeom prst="rect">
            <a:avLst/>
          </a:prstGeom>
        </p:spPr>
      </p:pic>
    </p:spTree>
    <p:extLst>
      <p:ext uri="{BB962C8B-B14F-4D97-AF65-F5344CB8AC3E}">
        <p14:creationId xmlns:p14="http://schemas.microsoft.com/office/powerpoint/2010/main" val="3980012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478-E005-495C-926D-0D6FA78AD334}"/>
              </a:ext>
            </a:extLst>
          </p:cNvPr>
          <p:cNvSpPr>
            <a:spLocks noGrp="1"/>
          </p:cNvSpPr>
          <p:nvPr>
            <p:ph type="title"/>
          </p:nvPr>
        </p:nvSpPr>
        <p:spPr>
          <a:xfrm>
            <a:off x="1451579" y="1255093"/>
            <a:ext cx="9603275" cy="533951"/>
          </a:xfrm>
        </p:spPr>
        <p:txBody>
          <a:bodyPr/>
          <a:lstStyle/>
          <a:p>
            <a:r>
              <a:rPr lang="en-US" dirty="0"/>
              <a:t>Examination</a:t>
            </a:r>
          </a:p>
        </p:txBody>
      </p:sp>
      <p:sp>
        <p:nvSpPr>
          <p:cNvPr id="3" name="Content Placeholder 2">
            <a:extLst>
              <a:ext uri="{FF2B5EF4-FFF2-40B4-BE49-F238E27FC236}">
                <a16:creationId xmlns:a16="http://schemas.microsoft.com/office/drawing/2014/main" id="{0FA09E30-EE31-488E-9C6B-7F8C5A0DDFDE}"/>
              </a:ext>
            </a:extLst>
          </p:cNvPr>
          <p:cNvSpPr>
            <a:spLocks noGrp="1"/>
          </p:cNvSpPr>
          <p:nvPr>
            <p:ph idx="1"/>
          </p:nvPr>
        </p:nvSpPr>
        <p:spPr/>
        <p:txBody>
          <a:bodyPr/>
          <a:lstStyle/>
          <a:p>
            <a:pPr marL="0" indent="0">
              <a:buNone/>
            </a:pPr>
            <a:r>
              <a:rPr lang="en-US" dirty="0"/>
              <a:t>The patient has presented the physician with the subjective information regarding the complaint or problem in the history portion of the encounter; now the physician will do an examination of the patient to provide objective information, “hands-on” (those findings observed by the physician) about the complaint or problem. The physician then documents the objective findings in the patient record.</a:t>
            </a:r>
          </a:p>
        </p:txBody>
      </p:sp>
    </p:spTree>
    <p:extLst>
      <p:ext uri="{BB962C8B-B14F-4D97-AF65-F5344CB8AC3E}">
        <p14:creationId xmlns:p14="http://schemas.microsoft.com/office/powerpoint/2010/main" val="4193572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478-E005-495C-926D-0D6FA78AD334}"/>
              </a:ext>
            </a:extLst>
          </p:cNvPr>
          <p:cNvSpPr>
            <a:spLocks noGrp="1"/>
          </p:cNvSpPr>
          <p:nvPr>
            <p:ph type="title"/>
          </p:nvPr>
        </p:nvSpPr>
        <p:spPr>
          <a:xfrm>
            <a:off x="1451579" y="1255093"/>
            <a:ext cx="9603275" cy="533951"/>
          </a:xfrm>
        </p:spPr>
        <p:txBody>
          <a:bodyPr/>
          <a:lstStyle/>
          <a:p>
            <a:r>
              <a:rPr lang="en-US" dirty="0"/>
              <a:t>Examination</a:t>
            </a:r>
          </a:p>
        </p:txBody>
      </p:sp>
      <p:sp>
        <p:nvSpPr>
          <p:cNvPr id="5" name="Content Placeholder 4">
            <a:extLst>
              <a:ext uri="{FF2B5EF4-FFF2-40B4-BE49-F238E27FC236}">
                <a16:creationId xmlns:a16="http://schemas.microsoft.com/office/drawing/2014/main" id="{C1247A95-D1B0-4C17-BD35-4361C78FA81A}"/>
              </a:ext>
            </a:extLst>
          </p:cNvPr>
          <p:cNvSpPr>
            <a:spLocks noGrp="1"/>
          </p:cNvSpPr>
          <p:nvPr>
            <p:ph idx="1"/>
          </p:nvPr>
        </p:nvSpPr>
        <p:spPr/>
        <p:txBody>
          <a:bodyPr>
            <a:normAutofit fontScale="85000" lnSpcReduction="10000"/>
          </a:bodyPr>
          <a:lstStyle/>
          <a:p>
            <a:pPr marL="0" indent="0">
              <a:buNone/>
            </a:pPr>
            <a:r>
              <a:rPr lang="en-US" b="1" dirty="0"/>
              <a:t>Examination levels.</a:t>
            </a:r>
          </a:p>
          <a:p>
            <a:pPr marL="0" indent="0">
              <a:buNone/>
            </a:pPr>
            <a:r>
              <a:rPr lang="en-US" dirty="0"/>
              <a:t>The examination levels have the same titles as the history levels— problem focused, expanded problem focused, detailed, and comprehensive. The four levels are used to indicate the extent and complexity of the patient examination.</a:t>
            </a:r>
          </a:p>
          <a:p>
            <a:pPr marL="0" indent="0">
              <a:buNone/>
            </a:pPr>
            <a:r>
              <a:rPr lang="en-US" b="1" dirty="0"/>
              <a:t>Examination levels</a:t>
            </a:r>
          </a:p>
          <a:p>
            <a:r>
              <a:rPr lang="en-US" dirty="0"/>
              <a:t>Problem focused</a:t>
            </a:r>
          </a:p>
          <a:p>
            <a:r>
              <a:rPr lang="en-US" dirty="0"/>
              <a:t>Expanded problem focused</a:t>
            </a:r>
          </a:p>
          <a:p>
            <a:r>
              <a:rPr lang="en-US" dirty="0"/>
              <a:t>Detailed</a:t>
            </a:r>
          </a:p>
          <a:p>
            <a:r>
              <a:rPr lang="en-US" dirty="0"/>
              <a:t>Comprehensive</a:t>
            </a:r>
          </a:p>
          <a:p>
            <a:pPr marL="0" indent="0">
              <a:buNone/>
            </a:pPr>
            <a:endParaRPr lang="en-US" dirty="0"/>
          </a:p>
        </p:txBody>
      </p:sp>
    </p:spTree>
    <p:extLst>
      <p:ext uri="{BB962C8B-B14F-4D97-AF65-F5344CB8AC3E}">
        <p14:creationId xmlns:p14="http://schemas.microsoft.com/office/powerpoint/2010/main" val="3913494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478-E005-495C-926D-0D6FA78AD334}"/>
              </a:ext>
            </a:extLst>
          </p:cNvPr>
          <p:cNvSpPr>
            <a:spLocks noGrp="1"/>
          </p:cNvSpPr>
          <p:nvPr>
            <p:ph type="title"/>
          </p:nvPr>
        </p:nvSpPr>
        <p:spPr>
          <a:xfrm>
            <a:off x="1451579" y="1255093"/>
            <a:ext cx="9603275" cy="533951"/>
          </a:xfrm>
        </p:spPr>
        <p:txBody>
          <a:bodyPr/>
          <a:lstStyle/>
          <a:p>
            <a:r>
              <a:rPr lang="en-US" dirty="0"/>
              <a:t>Examination levels</a:t>
            </a:r>
          </a:p>
        </p:txBody>
      </p:sp>
      <p:sp>
        <p:nvSpPr>
          <p:cNvPr id="3" name="Content Placeholder 2">
            <a:extLst>
              <a:ext uri="{FF2B5EF4-FFF2-40B4-BE49-F238E27FC236}">
                <a16:creationId xmlns:a16="http://schemas.microsoft.com/office/drawing/2014/main" id="{0FA09E30-EE31-488E-9C6B-7F8C5A0DDFDE}"/>
              </a:ext>
            </a:extLst>
          </p:cNvPr>
          <p:cNvSpPr>
            <a:spLocks noGrp="1"/>
          </p:cNvSpPr>
          <p:nvPr>
            <p:ph idx="1"/>
          </p:nvPr>
        </p:nvSpPr>
        <p:spPr/>
        <p:txBody>
          <a:bodyPr>
            <a:normAutofit fontScale="92500"/>
          </a:bodyPr>
          <a:lstStyle/>
          <a:p>
            <a:r>
              <a:rPr lang="en-US" b="1" dirty="0"/>
              <a:t>Problem focused: </a:t>
            </a:r>
            <a:r>
              <a:rPr lang="en-US" dirty="0"/>
              <a:t>Examination is limited to the affected body area or organ system identified by the chief complaint.</a:t>
            </a:r>
          </a:p>
          <a:p>
            <a:r>
              <a:rPr lang="en-US" b="1" dirty="0"/>
              <a:t>Expanded problem focused:  </a:t>
            </a:r>
            <a:r>
              <a:rPr lang="en-US" dirty="0"/>
              <a:t>A limited examination is made of the affected body area or organ system and other symptomatic or related body area(s)/organ system(s).</a:t>
            </a:r>
          </a:p>
          <a:p>
            <a:r>
              <a:rPr lang="en-US" b="1" dirty="0"/>
              <a:t>Detailed:  </a:t>
            </a:r>
            <a:r>
              <a:rPr lang="en-US" dirty="0"/>
              <a:t>An extended examination is made of the affected body area(s) and other symptomatic or related organ system(s).</a:t>
            </a:r>
          </a:p>
          <a:p>
            <a:r>
              <a:rPr lang="en-US" b="1" dirty="0"/>
              <a:t>Comprehensive:  </a:t>
            </a:r>
            <a:r>
              <a:rPr lang="en-US" dirty="0"/>
              <a:t>This is the most extensive examination; it encompasses a general multi-system examination and should include findings about 8 or more of the 12 organ systems.</a:t>
            </a:r>
          </a:p>
        </p:txBody>
      </p:sp>
    </p:spTree>
    <p:extLst>
      <p:ext uri="{BB962C8B-B14F-4D97-AF65-F5344CB8AC3E}">
        <p14:creationId xmlns:p14="http://schemas.microsoft.com/office/powerpoint/2010/main" val="2515212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A39450-61AF-4C85-BB6A-EC748E407701}"/>
              </a:ext>
            </a:extLst>
          </p:cNvPr>
          <p:cNvPicPr>
            <a:picLocks noChangeAspect="1"/>
          </p:cNvPicPr>
          <p:nvPr/>
        </p:nvPicPr>
        <p:blipFill>
          <a:blip r:embed="rId2"/>
          <a:stretch>
            <a:fillRect/>
          </a:stretch>
        </p:blipFill>
        <p:spPr>
          <a:xfrm>
            <a:off x="331305" y="-21768"/>
            <a:ext cx="5009322" cy="6216074"/>
          </a:xfrm>
          <a:prstGeom prst="rect">
            <a:avLst/>
          </a:prstGeom>
        </p:spPr>
      </p:pic>
    </p:spTree>
    <p:extLst>
      <p:ext uri="{BB962C8B-B14F-4D97-AF65-F5344CB8AC3E}">
        <p14:creationId xmlns:p14="http://schemas.microsoft.com/office/powerpoint/2010/main" val="3313274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FE77-461D-4977-99C4-FDD2C6288777}"/>
              </a:ext>
            </a:extLst>
          </p:cNvPr>
          <p:cNvSpPr>
            <a:spLocks noGrp="1"/>
          </p:cNvSpPr>
          <p:nvPr>
            <p:ph type="title"/>
          </p:nvPr>
        </p:nvSpPr>
        <p:spPr/>
        <p:txBody>
          <a:bodyPr/>
          <a:lstStyle/>
          <a:p>
            <a:r>
              <a:rPr lang="en-US" dirty="0"/>
              <a:t>Levels of Medical decision making.</a:t>
            </a:r>
          </a:p>
        </p:txBody>
      </p:sp>
      <p:sp>
        <p:nvSpPr>
          <p:cNvPr id="3" name="Content Placeholder 2">
            <a:extLst>
              <a:ext uri="{FF2B5EF4-FFF2-40B4-BE49-F238E27FC236}">
                <a16:creationId xmlns:a16="http://schemas.microsoft.com/office/drawing/2014/main" id="{4293CFE0-D4F5-467D-B16B-19F2E061DFF9}"/>
              </a:ext>
            </a:extLst>
          </p:cNvPr>
          <p:cNvSpPr>
            <a:spLocks noGrp="1"/>
          </p:cNvSpPr>
          <p:nvPr>
            <p:ph idx="1"/>
          </p:nvPr>
        </p:nvSpPr>
        <p:spPr/>
        <p:txBody>
          <a:bodyPr>
            <a:normAutofit fontScale="77500" lnSpcReduction="20000"/>
          </a:bodyPr>
          <a:lstStyle/>
          <a:p>
            <a:pPr marL="0" indent="0">
              <a:buNone/>
            </a:pPr>
            <a:r>
              <a:rPr lang="en-US" dirty="0"/>
              <a:t>Medical decision-making complexity levels</a:t>
            </a:r>
          </a:p>
          <a:p>
            <a:r>
              <a:rPr lang="en-US" b="1" dirty="0"/>
              <a:t>Straightforward decision making: </a:t>
            </a:r>
            <a:r>
              <a:rPr lang="en-US" dirty="0"/>
              <a:t>minimal diagnosis and management options, minimal or none for the amount and complexity of data to be reviewed, and minimal risk to the patient of complications or death if untreated. </a:t>
            </a:r>
          </a:p>
          <a:p>
            <a:r>
              <a:rPr lang="en-US" b="1" dirty="0"/>
              <a:t>Low-complexity decision making: </a:t>
            </a:r>
            <a:r>
              <a:rPr lang="en-US" dirty="0"/>
              <a:t>limited number of diagnoses and management options, limited data to be reviewed, and low risk to the patient of complications or death if untreated. </a:t>
            </a:r>
          </a:p>
          <a:p>
            <a:r>
              <a:rPr lang="en-US" b="1" dirty="0"/>
              <a:t>Moderate-complexity decision making: </a:t>
            </a:r>
            <a:r>
              <a:rPr lang="en-US" dirty="0"/>
              <a:t>multiple diagnoses and management options, moderate amount and complexity of data to be reviewed, and moderate risk to the patient of complications or death if untreated.</a:t>
            </a:r>
          </a:p>
          <a:p>
            <a:r>
              <a:rPr lang="en-US" b="1" dirty="0"/>
              <a:t>High-complexity decision making: </a:t>
            </a:r>
            <a:r>
              <a:rPr lang="en-US" dirty="0"/>
              <a:t>extensive diagnoses and management options, extensive amount and complexity of data to be reviewed, and high risk to the patient for complications or death if the problem is untreated. </a:t>
            </a:r>
          </a:p>
        </p:txBody>
      </p:sp>
    </p:spTree>
    <p:extLst>
      <p:ext uri="{BB962C8B-B14F-4D97-AF65-F5344CB8AC3E}">
        <p14:creationId xmlns:p14="http://schemas.microsoft.com/office/powerpoint/2010/main" val="2719530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743F-85FC-4351-B33A-0E953DDCC7F6}"/>
              </a:ext>
            </a:extLst>
          </p:cNvPr>
          <p:cNvSpPr>
            <a:spLocks noGrp="1"/>
          </p:cNvSpPr>
          <p:nvPr>
            <p:ph type="title"/>
          </p:nvPr>
        </p:nvSpPr>
        <p:spPr/>
        <p:txBody>
          <a:bodyPr/>
          <a:lstStyle/>
          <a:p>
            <a:r>
              <a:rPr lang="en-US" dirty="0"/>
              <a:t>Medical decision making.</a:t>
            </a:r>
          </a:p>
        </p:txBody>
      </p:sp>
      <p:sp>
        <p:nvSpPr>
          <p:cNvPr id="3" name="Content Placeholder 2">
            <a:extLst>
              <a:ext uri="{FF2B5EF4-FFF2-40B4-BE49-F238E27FC236}">
                <a16:creationId xmlns:a16="http://schemas.microsoft.com/office/drawing/2014/main" id="{690FF9C5-7DBC-425B-A8BC-A9953DE9E339}"/>
              </a:ext>
            </a:extLst>
          </p:cNvPr>
          <p:cNvSpPr>
            <a:spLocks noGrp="1"/>
          </p:cNvSpPr>
          <p:nvPr>
            <p:ph idx="1"/>
          </p:nvPr>
        </p:nvSpPr>
        <p:spPr/>
        <p:txBody>
          <a:bodyPr>
            <a:normAutofit fontScale="92500" lnSpcReduction="10000"/>
          </a:bodyPr>
          <a:lstStyle/>
          <a:p>
            <a:pPr marL="0" indent="0">
              <a:buNone/>
            </a:pPr>
            <a:r>
              <a:rPr lang="en-US" dirty="0"/>
              <a:t>The key component of medical decision making (MDM) is based on the complexity of the decision the physician must make about the patient’s diagnosis and care. Complexity of decision making is based on three elements:</a:t>
            </a:r>
          </a:p>
          <a:p>
            <a:r>
              <a:rPr lang="en-US" dirty="0"/>
              <a:t>Number of diagnoses or management options. The options can be minimal, limited, multiple, or extensive.</a:t>
            </a:r>
          </a:p>
          <a:p>
            <a:r>
              <a:rPr lang="en-US" dirty="0"/>
              <a:t>Amount and/or complexity of data to review. The data can be minimal or none, limited, moderate, or extensive.</a:t>
            </a:r>
          </a:p>
          <a:p>
            <a:r>
              <a:rPr lang="en-US" dirty="0"/>
              <a:t>Risk of complication or death if the condition goes untreated. Risk can be minimal, low, moderate, or high. </a:t>
            </a:r>
          </a:p>
        </p:txBody>
      </p:sp>
    </p:spTree>
    <p:extLst>
      <p:ext uri="{BB962C8B-B14F-4D97-AF65-F5344CB8AC3E}">
        <p14:creationId xmlns:p14="http://schemas.microsoft.com/office/powerpoint/2010/main" val="3084253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p:txBody>
          <a:bodyPr/>
          <a:lstStyle/>
          <a:p>
            <a:r>
              <a:rPr lang="en-US" dirty="0"/>
              <a:t>Number of diagnoses or management options.</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p:txBody>
          <a:bodyPr>
            <a:normAutofit fontScale="85000" lnSpcReduction="10000"/>
          </a:bodyPr>
          <a:lstStyle/>
          <a:p>
            <a:pPr marL="0" indent="0">
              <a:buNone/>
            </a:pPr>
            <a:r>
              <a:rPr lang="en-US" dirty="0">
                <a:solidFill>
                  <a:srgbClr val="FF0000"/>
                </a:solidFill>
              </a:rPr>
              <a:t>1.  </a:t>
            </a:r>
            <a:r>
              <a:rPr lang="en-US" dirty="0"/>
              <a:t>For each encounter, an assessment, clinical impression, or diagnosis should be documented. It may be explicitly stated or implied in documented decisions regarding management plans or further evaluation</a:t>
            </a:r>
          </a:p>
          <a:p>
            <a:r>
              <a:rPr lang="en-US" dirty="0"/>
              <a:t>For a presenting problem with an established diagnosis, the record should reflect whether the problem is (a) improved, well controlled, resolving, or resolved; or (b) inadequately controlled, worsening, or failing to change as expected. </a:t>
            </a:r>
          </a:p>
          <a:p>
            <a:r>
              <a:rPr lang="en-US" dirty="0"/>
              <a:t>For a presenting problem without an established diagnosis, the assessment or clinical impression may be stated in the form of differential diagnoses or as a “possible, ” “probable, ” or “rule out” (R/O) diagnosis.</a:t>
            </a:r>
          </a:p>
          <a:p>
            <a:r>
              <a:rPr lang="en-US" dirty="0"/>
              <a:t>Note: Physician/Provider coders do not code “rule out, ” “possible, ” or “probable” diagnosis; rather they code the presenting symptoms and/or complaints unless there is a definitive diagnosis rendered. </a:t>
            </a:r>
          </a:p>
        </p:txBody>
      </p:sp>
    </p:spTree>
    <p:extLst>
      <p:ext uri="{BB962C8B-B14F-4D97-AF65-F5344CB8AC3E}">
        <p14:creationId xmlns:p14="http://schemas.microsoft.com/office/powerpoint/2010/main" val="304887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682D-D06C-43BB-8286-9778E9297C42}"/>
              </a:ext>
            </a:extLst>
          </p:cNvPr>
          <p:cNvSpPr>
            <a:spLocks noGrp="1"/>
          </p:cNvSpPr>
          <p:nvPr>
            <p:ph type="title"/>
          </p:nvPr>
        </p:nvSpPr>
        <p:spPr/>
        <p:txBody>
          <a:bodyPr/>
          <a:lstStyle/>
          <a:p>
            <a:r>
              <a:rPr lang="en-US" dirty="0"/>
              <a:t>Place of service</a:t>
            </a:r>
          </a:p>
        </p:txBody>
      </p:sp>
      <p:sp>
        <p:nvSpPr>
          <p:cNvPr id="3" name="Content Placeholder 2">
            <a:extLst>
              <a:ext uri="{FF2B5EF4-FFF2-40B4-BE49-F238E27FC236}">
                <a16:creationId xmlns:a16="http://schemas.microsoft.com/office/drawing/2014/main" id="{88914A4A-C7D2-4D5B-834A-6DE9B2D19153}"/>
              </a:ext>
            </a:extLst>
          </p:cNvPr>
          <p:cNvSpPr>
            <a:spLocks noGrp="1"/>
          </p:cNvSpPr>
          <p:nvPr>
            <p:ph idx="1"/>
          </p:nvPr>
        </p:nvSpPr>
        <p:spPr/>
        <p:txBody>
          <a:bodyPr/>
          <a:lstStyle/>
          <a:p>
            <a:r>
              <a:rPr lang="en-US" dirty="0"/>
              <a:t>Place of service explains the setting in which the services were provided to the patient. Codes vary depending on the place of the service. Places of service can be a physician’s office, hospital, emergency department, nursing home, and so on. </a:t>
            </a:r>
          </a:p>
        </p:txBody>
      </p:sp>
    </p:spTree>
    <p:extLst>
      <p:ext uri="{BB962C8B-B14F-4D97-AF65-F5344CB8AC3E}">
        <p14:creationId xmlns:p14="http://schemas.microsoft.com/office/powerpoint/2010/main" val="1757780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p:txBody>
          <a:bodyPr/>
          <a:lstStyle/>
          <a:p>
            <a:r>
              <a:rPr lang="en-US" dirty="0"/>
              <a:t>Number of diagnoses or management options.</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p:txBody>
          <a:bodyPr>
            <a:normAutofit/>
          </a:bodyPr>
          <a:lstStyle/>
          <a:p>
            <a:pPr marL="0" indent="0">
              <a:buNone/>
            </a:pPr>
            <a:r>
              <a:rPr lang="en-US" dirty="0">
                <a:solidFill>
                  <a:srgbClr val="FF0000"/>
                </a:solidFill>
              </a:rPr>
              <a:t>2.  </a:t>
            </a:r>
            <a:r>
              <a:rPr lang="en-US" dirty="0"/>
              <a:t>The initiation of, or changes in, treatment should be documented. Treatment includes a wide range of management options, including patient instructions, nursing instructions, therapies, and medications.</a:t>
            </a:r>
          </a:p>
          <a:p>
            <a:pPr marL="0" indent="0">
              <a:buNone/>
            </a:pPr>
            <a:r>
              <a:rPr lang="en-US" dirty="0">
                <a:solidFill>
                  <a:srgbClr val="FF0000"/>
                </a:solidFill>
              </a:rPr>
              <a:t>3. </a:t>
            </a:r>
            <a:r>
              <a:rPr lang="en-US" dirty="0"/>
              <a:t>If referrals are made, consultations requested, or advice sought, the record should indicate to whom or where the referral or consultation has been made or from whom the advice is requested. </a:t>
            </a:r>
          </a:p>
          <a:p>
            <a:pPr marL="0" indent="0">
              <a:buNone/>
            </a:pPr>
            <a:endParaRPr lang="en-US" dirty="0"/>
          </a:p>
        </p:txBody>
      </p:sp>
    </p:spTree>
    <p:extLst>
      <p:ext uri="{BB962C8B-B14F-4D97-AF65-F5344CB8AC3E}">
        <p14:creationId xmlns:p14="http://schemas.microsoft.com/office/powerpoint/2010/main" val="823088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a:xfrm>
            <a:off x="1451578" y="966497"/>
            <a:ext cx="9603275" cy="1049235"/>
          </a:xfrm>
        </p:spPr>
        <p:txBody>
          <a:bodyPr>
            <a:normAutofit fontScale="90000"/>
          </a:bodyPr>
          <a:lstStyle/>
          <a:p>
            <a:r>
              <a:rPr lang="en-US" dirty="0"/>
              <a:t>Data to be reviewed.</a:t>
            </a:r>
            <a:br>
              <a:rPr lang="en-US" dirty="0"/>
            </a:br>
            <a:r>
              <a:rPr lang="en-US" sz="1300" dirty="0"/>
              <a:t>The following are some basic documentation guidelines for the amount and complexity of data to be reviewed:</a:t>
            </a:r>
            <a:r>
              <a:rPr lang="en-US" dirty="0"/>
              <a:t> </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p:txBody>
          <a:bodyPr>
            <a:normAutofit/>
          </a:bodyPr>
          <a:lstStyle/>
          <a:p>
            <a:pPr marL="457200" indent="-457200">
              <a:buAutoNum type="arabicPeriod"/>
            </a:pPr>
            <a:r>
              <a:rPr lang="en-US" dirty="0"/>
              <a:t>If a diagnostic service (test or procedure) is ordered, planned, scheduled, or performed at the time of the E/M encounter, the type of service (e.g., laboratory or radiology) should be documented.</a:t>
            </a:r>
          </a:p>
          <a:p>
            <a:pPr marL="457200" indent="-457200">
              <a:buAutoNum type="arabicPeriod" startAt="2"/>
            </a:pPr>
            <a:r>
              <a:rPr lang="en-US" dirty="0"/>
              <a:t>The review of laboratory, radiology, or other diagnostic tests should be documented. An entry in a progress note such as “WBC elevated” or “chest x-ray negative” is acceptable. Alternatively, the review may be documented by initialing and dating the report containing the test results.</a:t>
            </a:r>
          </a:p>
        </p:txBody>
      </p:sp>
    </p:spTree>
    <p:extLst>
      <p:ext uri="{BB962C8B-B14F-4D97-AF65-F5344CB8AC3E}">
        <p14:creationId xmlns:p14="http://schemas.microsoft.com/office/powerpoint/2010/main" val="157532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a:xfrm>
            <a:off x="1451578" y="867037"/>
            <a:ext cx="9603275" cy="1049235"/>
          </a:xfrm>
        </p:spPr>
        <p:txBody>
          <a:bodyPr>
            <a:normAutofit fontScale="90000"/>
          </a:bodyPr>
          <a:lstStyle/>
          <a:p>
            <a:r>
              <a:rPr lang="en-US" dirty="0"/>
              <a:t>Risk</a:t>
            </a:r>
            <a:br>
              <a:rPr lang="en-US" dirty="0"/>
            </a:br>
            <a:r>
              <a:rPr lang="en-US" sz="1400" dirty="0"/>
              <a:t>Some basic documentation guidelines for risk of significant complications, morbidity, or mortality include the following:</a:t>
            </a:r>
            <a:r>
              <a:rPr lang="en-US" dirty="0"/>
              <a:t> </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Comorbidities (secondary conditions), underlying diseases, or other factors that increase the complexity of medical decision making by increasing the risk of complications, morbidity, or mortality should be documented. </a:t>
            </a:r>
          </a:p>
          <a:p>
            <a:pPr marL="457200" indent="-457200">
              <a:buFont typeface="+mj-lt"/>
              <a:buAutoNum type="arabicPeriod"/>
            </a:pPr>
            <a:r>
              <a:rPr lang="en-US" dirty="0"/>
              <a:t>If a surgical or invasive diagnostic procedure is ordered, planned, or scheduled at the time of the E/M encounter, the type of procedure (e.g., laparoscopy) should be documented.</a:t>
            </a:r>
          </a:p>
          <a:p>
            <a:pPr marL="457200" indent="-457200">
              <a:buFont typeface="+mj-lt"/>
              <a:buAutoNum type="arabicPeriod"/>
            </a:pPr>
            <a:r>
              <a:rPr lang="en-US" dirty="0"/>
              <a:t>If a surgical or invasive diagnostic procedure is performed at the time of the E/M encounter, the specific procedure should be documented.</a:t>
            </a:r>
          </a:p>
          <a:p>
            <a:pPr marL="457200" indent="-457200">
              <a:buFont typeface="+mj-lt"/>
              <a:buAutoNum type="arabicPeriod"/>
            </a:pPr>
            <a:r>
              <a:rPr lang="en-US" dirty="0"/>
              <a:t>The referral for or decision to perform a surgical or invasive diagnostic procedure on an urgent basis should be documented or implied.</a:t>
            </a:r>
          </a:p>
          <a:p>
            <a:pPr marL="457200" indent="-457200">
              <a:buFont typeface="+mj-lt"/>
              <a:buAutoNum type="arabicPeriod"/>
            </a:pPr>
            <a:endParaRPr lang="en-US" dirty="0"/>
          </a:p>
        </p:txBody>
      </p:sp>
    </p:spTree>
    <p:extLst>
      <p:ext uri="{BB962C8B-B14F-4D97-AF65-F5344CB8AC3E}">
        <p14:creationId xmlns:p14="http://schemas.microsoft.com/office/powerpoint/2010/main" val="643104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AB4635-2F26-484D-84CA-91AE625E42DD}"/>
              </a:ext>
            </a:extLst>
          </p:cNvPr>
          <p:cNvPicPr>
            <a:picLocks noChangeAspect="1"/>
          </p:cNvPicPr>
          <p:nvPr/>
        </p:nvPicPr>
        <p:blipFill>
          <a:blip r:embed="rId2"/>
          <a:stretch>
            <a:fillRect/>
          </a:stretch>
        </p:blipFill>
        <p:spPr>
          <a:xfrm>
            <a:off x="273046" y="536896"/>
            <a:ext cx="11836088" cy="6224631"/>
          </a:xfrm>
          <a:prstGeom prst="rect">
            <a:avLst/>
          </a:prstGeom>
        </p:spPr>
      </p:pic>
    </p:spTree>
    <p:extLst>
      <p:ext uri="{BB962C8B-B14F-4D97-AF65-F5344CB8AC3E}">
        <p14:creationId xmlns:p14="http://schemas.microsoft.com/office/powerpoint/2010/main" val="2721491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a:xfrm>
            <a:off x="1451578" y="867037"/>
            <a:ext cx="9603275" cy="1049235"/>
          </a:xfrm>
        </p:spPr>
        <p:txBody>
          <a:bodyPr>
            <a:normAutofit fontScale="90000"/>
          </a:bodyPr>
          <a:lstStyle/>
          <a:p>
            <a:r>
              <a:rPr lang="en-US" dirty="0"/>
              <a:t>Risk</a:t>
            </a:r>
            <a:br>
              <a:rPr lang="en-US" dirty="0"/>
            </a:br>
            <a:r>
              <a:rPr lang="en-US" sz="1400" dirty="0"/>
              <a:t>Some basic documentation guidelines for risk of significant complications, morbidity, or mortality include the following:</a:t>
            </a:r>
            <a:r>
              <a:rPr lang="en-US" dirty="0"/>
              <a:t> </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Comorbidities (secondary conditions), underlying diseases, or other factors that increase the complexity of medical decision making by increasing the risk of complications, morbidity, or mortality should be documented. </a:t>
            </a:r>
          </a:p>
          <a:p>
            <a:pPr marL="457200" indent="-457200">
              <a:buFont typeface="+mj-lt"/>
              <a:buAutoNum type="arabicPeriod"/>
            </a:pPr>
            <a:r>
              <a:rPr lang="en-US" dirty="0"/>
              <a:t>If a surgical or invasive diagnostic procedure is ordered, planned, or scheduled at the time of the E/M encounter, the type of procedure (e.g., laparoscopy) should be documented.</a:t>
            </a:r>
          </a:p>
          <a:p>
            <a:pPr marL="457200" indent="-457200">
              <a:buFont typeface="+mj-lt"/>
              <a:buAutoNum type="arabicPeriod"/>
            </a:pPr>
            <a:r>
              <a:rPr lang="en-US" dirty="0"/>
              <a:t>If a surgical or invasive diagnostic procedure is performed at the time of the E/M encounter, the specific procedure should be documented.</a:t>
            </a:r>
          </a:p>
          <a:p>
            <a:pPr marL="457200" indent="-457200">
              <a:buFont typeface="+mj-lt"/>
              <a:buAutoNum type="arabicPeriod"/>
            </a:pPr>
            <a:r>
              <a:rPr lang="en-US" dirty="0"/>
              <a:t>The referral for or decision to perform a surgical or invasive diagnostic procedure on an urgent basis should be documented or implied.</a:t>
            </a:r>
          </a:p>
          <a:p>
            <a:pPr marL="457200" indent="-457200">
              <a:buFont typeface="+mj-lt"/>
              <a:buAutoNum type="arabicPeriod"/>
            </a:pPr>
            <a:endParaRPr lang="en-US" dirty="0"/>
          </a:p>
        </p:txBody>
      </p:sp>
    </p:spTree>
    <p:extLst>
      <p:ext uri="{BB962C8B-B14F-4D97-AF65-F5344CB8AC3E}">
        <p14:creationId xmlns:p14="http://schemas.microsoft.com/office/powerpoint/2010/main" val="1656730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a:xfrm>
            <a:off x="1451578" y="1184612"/>
            <a:ext cx="9603275" cy="652578"/>
          </a:xfrm>
        </p:spPr>
        <p:txBody>
          <a:bodyPr>
            <a:normAutofit/>
          </a:bodyPr>
          <a:lstStyle/>
          <a:p>
            <a:r>
              <a:rPr lang="en-US" dirty="0"/>
              <a:t>medical decision making</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a:xfrm>
            <a:off x="1451579" y="2015733"/>
            <a:ext cx="9603275" cy="1994206"/>
          </a:xfrm>
        </p:spPr>
        <p:txBody>
          <a:bodyPr>
            <a:normAutofit fontScale="85000" lnSpcReduction="20000"/>
          </a:bodyPr>
          <a:lstStyle/>
          <a:p>
            <a:pPr marL="0" indent="0">
              <a:buNone/>
            </a:pPr>
            <a:r>
              <a:rPr lang="en-US" dirty="0"/>
              <a:t>When you select one of the four types of complexity of medical decision making:</a:t>
            </a:r>
          </a:p>
          <a:p>
            <a:r>
              <a:rPr lang="en-US" dirty="0"/>
              <a:t>Straightforward, low, moderate, or high—the documentation in the medical record must support the selection in terms of the number of diagnoses or management options, amount and/or complexity of data to be reviewed, and risks</a:t>
            </a:r>
          </a:p>
          <a:p>
            <a:r>
              <a:rPr lang="en-US" dirty="0"/>
              <a:t>Two of the three elements in Fig. below must be met or exceeded to qualify for a level of medical decision making.</a:t>
            </a:r>
          </a:p>
        </p:txBody>
      </p:sp>
    </p:spTree>
    <p:extLst>
      <p:ext uri="{BB962C8B-B14F-4D97-AF65-F5344CB8AC3E}">
        <p14:creationId xmlns:p14="http://schemas.microsoft.com/office/powerpoint/2010/main" val="2712111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E60521-F98A-4956-BA4D-D0BEE02F8AF1}"/>
              </a:ext>
            </a:extLst>
          </p:cNvPr>
          <p:cNvPicPr>
            <a:picLocks noChangeAspect="1"/>
          </p:cNvPicPr>
          <p:nvPr/>
        </p:nvPicPr>
        <p:blipFill>
          <a:blip r:embed="rId2"/>
          <a:stretch>
            <a:fillRect/>
          </a:stretch>
        </p:blipFill>
        <p:spPr>
          <a:xfrm>
            <a:off x="1568742" y="96161"/>
            <a:ext cx="7786662" cy="6761839"/>
          </a:xfrm>
          <a:prstGeom prst="rect">
            <a:avLst/>
          </a:prstGeom>
        </p:spPr>
      </p:pic>
    </p:spTree>
    <p:extLst>
      <p:ext uri="{BB962C8B-B14F-4D97-AF65-F5344CB8AC3E}">
        <p14:creationId xmlns:p14="http://schemas.microsoft.com/office/powerpoint/2010/main" val="1172583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a:xfrm>
            <a:off x="1451578" y="1184612"/>
            <a:ext cx="9603275" cy="652578"/>
          </a:xfrm>
        </p:spPr>
        <p:txBody>
          <a:bodyPr>
            <a:normAutofit/>
          </a:bodyPr>
          <a:lstStyle/>
          <a:p>
            <a:r>
              <a:rPr lang="en-US" dirty="0"/>
              <a:t>Nature of the presenting problem</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a:xfrm>
            <a:off x="1451579" y="2015733"/>
            <a:ext cx="9603275" cy="1994206"/>
          </a:xfrm>
        </p:spPr>
        <p:txBody>
          <a:bodyPr>
            <a:normAutofit fontScale="77500" lnSpcReduction="20000"/>
          </a:bodyPr>
          <a:lstStyle/>
          <a:p>
            <a:pPr marL="0" indent="0">
              <a:buNone/>
            </a:pPr>
            <a:r>
              <a:rPr lang="en-US" dirty="0"/>
              <a:t>This is the foundation of the level assigned. The presenting problem is the patient’s chief complaint or the situation that leads the physician to determining the level of care necessary to diagnose and treat the patient. </a:t>
            </a:r>
          </a:p>
          <a:p>
            <a:pPr marL="0" indent="0">
              <a:buNone/>
            </a:pPr>
            <a:r>
              <a:rPr lang="en-US" dirty="0"/>
              <a:t>The CPT describes the presenting problem as a disease, condition, illness, injury, symptom, sign, finding, complaint, or other reason for the encounter, with or without a diagnosis being established at the time of the encounter. </a:t>
            </a:r>
          </a:p>
          <a:p>
            <a:pPr marL="0" indent="0">
              <a:buNone/>
            </a:pPr>
            <a:r>
              <a:rPr lang="en-US" dirty="0"/>
              <a:t>There are five types of presenting problems: </a:t>
            </a:r>
          </a:p>
          <a:p>
            <a:pPr marL="0" indent="0">
              <a:buNone/>
            </a:pPr>
            <a:r>
              <a:rPr lang="en-US" dirty="0"/>
              <a:t>■ Minimal ■ Self-limited ■ Low severity ■ Moderate severity ■ High severity </a:t>
            </a:r>
          </a:p>
        </p:txBody>
      </p:sp>
    </p:spTree>
    <p:extLst>
      <p:ext uri="{BB962C8B-B14F-4D97-AF65-F5344CB8AC3E}">
        <p14:creationId xmlns:p14="http://schemas.microsoft.com/office/powerpoint/2010/main" val="64607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a:xfrm>
            <a:off x="1451578" y="1184612"/>
            <a:ext cx="9603275" cy="652578"/>
          </a:xfrm>
        </p:spPr>
        <p:txBody>
          <a:bodyPr>
            <a:normAutofit/>
          </a:bodyPr>
          <a:lstStyle/>
          <a:p>
            <a:r>
              <a:rPr lang="en-US" dirty="0"/>
              <a:t>types of presenting problems:</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a:xfrm>
            <a:off x="1294362" y="1837190"/>
            <a:ext cx="9603275" cy="1994206"/>
          </a:xfrm>
        </p:spPr>
        <p:txBody>
          <a:bodyPr>
            <a:noAutofit/>
          </a:bodyPr>
          <a:lstStyle/>
          <a:p>
            <a:pPr marL="457200" indent="-457200">
              <a:buFont typeface="+mj-lt"/>
              <a:buAutoNum type="arabicPeriod"/>
            </a:pPr>
            <a:r>
              <a:rPr lang="en-US" sz="1800" b="1" dirty="0"/>
              <a:t>Minimal:</a:t>
            </a:r>
            <a:r>
              <a:rPr lang="en-US" sz="1800" dirty="0"/>
              <a:t> A problem may not require the presence of the physician, but a service is provided under the physician’s supervision. A minimal problem is a blood pressure reading, a dressing change, or another service that can be performed without the physician being immediately present.</a:t>
            </a:r>
          </a:p>
          <a:p>
            <a:pPr marL="457200" indent="-457200">
              <a:buFont typeface="+mj-lt"/>
              <a:buAutoNum type="arabicPeriod"/>
            </a:pPr>
            <a:r>
              <a:rPr lang="en-US" sz="1800" b="1" dirty="0"/>
              <a:t>Self-limited: </a:t>
            </a:r>
            <a:r>
              <a:rPr lang="en-US" sz="1800" dirty="0"/>
              <a:t>Also called a minor presenting problem, a self-limited problem runs a definite and prescribed course, is transient (it comes and goes), and is not likely to permanently alter health status, or the presenting problem has a good prognosis with management and compliance. </a:t>
            </a:r>
          </a:p>
          <a:p>
            <a:pPr marL="457200" indent="-457200">
              <a:buFont typeface="+mj-lt"/>
              <a:buAutoNum type="arabicPeriod"/>
            </a:pPr>
            <a:r>
              <a:rPr lang="en-US" sz="1800" b="1" dirty="0"/>
              <a:t>Low severity: </a:t>
            </a:r>
            <a:r>
              <a:rPr lang="en-US" sz="1800" dirty="0"/>
              <a:t>The risk of complete sickness (morbidity) without treatment is low, there is little or no risk of death without treatment, and full recovery without impairment is expected.</a:t>
            </a:r>
          </a:p>
        </p:txBody>
      </p:sp>
    </p:spTree>
    <p:extLst>
      <p:ext uri="{BB962C8B-B14F-4D97-AF65-F5344CB8AC3E}">
        <p14:creationId xmlns:p14="http://schemas.microsoft.com/office/powerpoint/2010/main" val="1091690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237-A705-43FB-A632-FAE3F15AFAC2}"/>
              </a:ext>
            </a:extLst>
          </p:cNvPr>
          <p:cNvSpPr>
            <a:spLocks noGrp="1"/>
          </p:cNvSpPr>
          <p:nvPr>
            <p:ph type="title"/>
          </p:nvPr>
        </p:nvSpPr>
        <p:spPr>
          <a:xfrm>
            <a:off x="1451578" y="1184612"/>
            <a:ext cx="9603275" cy="652578"/>
          </a:xfrm>
        </p:spPr>
        <p:txBody>
          <a:bodyPr>
            <a:normAutofit/>
          </a:bodyPr>
          <a:lstStyle/>
          <a:p>
            <a:r>
              <a:rPr lang="en-US" dirty="0"/>
              <a:t>types of presenting problems:</a:t>
            </a:r>
          </a:p>
        </p:txBody>
      </p:sp>
      <p:sp>
        <p:nvSpPr>
          <p:cNvPr id="3" name="Content Placeholder 2">
            <a:extLst>
              <a:ext uri="{FF2B5EF4-FFF2-40B4-BE49-F238E27FC236}">
                <a16:creationId xmlns:a16="http://schemas.microsoft.com/office/drawing/2014/main" id="{18A7FC09-B88C-40F1-A9BD-E6CD2BC3B8A8}"/>
              </a:ext>
            </a:extLst>
          </p:cNvPr>
          <p:cNvSpPr>
            <a:spLocks noGrp="1"/>
          </p:cNvSpPr>
          <p:nvPr>
            <p:ph idx="1"/>
          </p:nvPr>
        </p:nvSpPr>
        <p:spPr>
          <a:xfrm>
            <a:off x="1451579" y="2015733"/>
            <a:ext cx="9603275" cy="1994206"/>
          </a:xfrm>
        </p:spPr>
        <p:txBody>
          <a:bodyPr>
            <a:noAutofit/>
          </a:bodyPr>
          <a:lstStyle/>
          <a:p>
            <a:pPr marL="0" indent="0">
              <a:buNone/>
            </a:pPr>
            <a:r>
              <a:rPr lang="en-US" sz="1800" b="1" dirty="0">
                <a:solidFill>
                  <a:schemeClr val="accent1">
                    <a:lumMod val="75000"/>
                  </a:schemeClr>
                </a:solidFill>
              </a:rPr>
              <a:t>4. </a:t>
            </a:r>
            <a:r>
              <a:rPr lang="en-US" sz="1800" b="1" dirty="0"/>
              <a:t>Moderate severity:  </a:t>
            </a:r>
            <a:r>
              <a:rPr lang="en-US" sz="1800" dirty="0"/>
              <a:t>The risk of complete sickness (morbidity) without treatment is moderate, there is moderate risk of death without treatment, and an uncertain prognosis or increased probability of impairment exists.</a:t>
            </a:r>
          </a:p>
          <a:p>
            <a:pPr marL="0" indent="0">
              <a:buNone/>
            </a:pPr>
            <a:r>
              <a:rPr lang="en-US" sz="1800" b="1" dirty="0">
                <a:solidFill>
                  <a:schemeClr val="accent1">
                    <a:lumMod val="75000"/>
                  </a:schemeClr>
                </a:solidFill>
              </a:rPr>
              <a:t>5.  </a:t>
            </a:r>
            <a:r>
              <a:rPr lang="en-US" sz="1800" b="1" dirty="0"/>
              <a:t>High severity:  </a:t>
            </a:r>
            <a:r>
              <a:rPr lang="en-US" sz="1800" dirty="0"/>
              <a:t>The risk of complete sickness (morbidity) without treatment is high to extreme, there is a moderate to high risk of death without treatment, or there is a strong probability of severe, prolonged functional impairment.</a:t>
            </a:r>
          </a:p>
        </p:txBody>
      </p:sp>
    </p:spTree>
    <p:extLst>
      <p:ext uri="{BB962C8B-B14F-4D97-AF65-F5344CB8AC3E}">
        <p14:creationId xmlns:p14="http://schemas.microsoft.com/office/powerpoint/2010/main" val="114057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9A53-1C7E-441A-BECD-8068C5934177}"/>
              </a:ext>
            </a:extLst>
          </p:cNvPr>
          <p:cNvSpPr>
            <a:spLocks noGrp="1"/>
          </p:cNvSpPr>
          <p:nvPr>
            <p:ph type="title"/>
          </p:nvPr>
        </p:nvSpPr>
        <p:spPr/>
        <p:txBody>
          <a:bodyPr/>
          <a:lstStyle/>
          <a:p>
            <a:r>
              <a:rPr lang="en-US" dirty="0"/>
              <a:t>Type of service</a:t>
            </a:r>
          </a:p>
        </p:txBody>
      </p:sp>
      <p:sp>
        <p:nvSpPr>
          <p:cNvPr id="3" name="Content Placeholder 2">
            <a:extLst>
              <a:ext uri="{FF2B5EF4-FFF2-40B4-BE49-F238E27FC236}">
                <a16:creationId xmlns:a16="http://schemas.microsoft.com/office/drawing/2014/main" id="{15926153-468E-4CEE-BC17-67A8D07B4A77}"/>
              </a:ext>
            </a:extLst>
          </p:cNvPr>
          <p:cNvSpPr>
            <a:spLocks noGrp="1"/>
          </p:cNvSpPr>
          <p:nvPr>
            <p:ph idx="1"/>
          </p:nvPr>
        </p:nvSpPr>
        <p:spPr/>
        <p:txBody>
          <a:bodyPr>
            <a:normAutofit fontScale="92500" lnSpcReduction="10000"/>
          </a:bodyPr>
          <a:lstStyle/>
          <a:p>
            <a:r>
              <a:rPr lang="en-US" dirty="0"/>
              <a:t>Type of service is the reason the service is requested or performed. Examples of types of service are consultation, admission, newborn care, and office visit.</a:t>
            </a:r>
          </a:p>
          <a:p>
            <a:pPr marL="457200" indent="-457200">
              <a:buFont typeface="+mj-lt"/>
              <a:buAutoNum type="arabicPeriod"/>
            </a:pPr>
            <a:r>
              <a:rPr lang="en-US" dirty="0"/>
              <a:t>Consultation is a written or verbal request from one provider/physician to another to obtain an opinion and/or advice about a diagnosis or management options.</a:t>
            </a:r>
          </a:p>
          <a:p>
            <a:pPr marL="457200" indent="-457200">
              <a:buFont typeface="+mj-lt"/>
              <a:buAutoNum type="arabicPeriod"/>
            </a:pPr>
            <a:r>
              <a:rPr lang="en-US" dirty="0"/>
              <a:t> Admission is attention to an acute illness or injury that results in admission to a hospital.</a:t>
            </a:r>
          </a:p>
          <a:p>
            <a:pPr marL="457200" indent="-457200">
              <a:buFont typeface="+mj-lt"/>
              <a:buAutoNum type="arabicPeriod"/>
            </a:pPr>
            <a:r>
              <a:rPr lang="en-US" dirty="0"/>
              <a:t>Newborn care is the evaluation and determination of care management of a newly born infant.</a:t>
            </a:r>
          </a:p>
          <a:p>
            <a:pPr marL="457200" indent="-457200">
              <a:buFont typeface="+mj-lt"/>
              <a:buAutoNum type="arabicPeriod"/>
            </a:pPr>
            <a:r>
              <a:rPr lang="en-US" dirty="0"/>
              <a:t>Office visit is a face-to-face encounter between a physician and a patient to allow for primary management of the patient’s health care status</a:t>
            </a:r>
          </a:p>
        </p:txBody>
      </p:sp>
    </p:spTree>
    <p:extLst>
      <p:ext uri="{BB962C8B-B14F-4D97-AF65-F5344CB8AC3E}">
        <p14:creationId xmlns:p14="http://schemas.microsoft.com/office/powerpoint/2010/main" val="93251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5F76-0663-4D72-8B6F-761491B9A1FC}"/>
              </a:ext>
            </a:extLst>
          </p:cNvPr>
          <p:cNvSpPr>
            <a:spLocks noGrp="1"/>
          </p:cNvSpPr>
          <p:nvPr>
            <p:ph type="title"/>
          </p:nvPr>
        </p:nvSpPr>
        <p:spPr/>
        <p:txBody>
          <a:bodyPr/>
          <a:lstStyle/>
          <a:p>
            <a:r>
              <a:rPr lang="en-US" dirty="0"/>
              <a:t>Patient status</a:t>
            </a:r>
          </a:p>
        </p:txBody>
      </p:sp>
      <p:sp>
        <p:nvSpPr>
          <p:cNvPr id="3" name="Content Placeholder 2">
            <a:extLst>
              <a:ext uri="{FF2B5EF4-FFF2-40B4-BE49-F238E27FC236}">
                <a16:creationId xmlns:a16="http://schemas.microsoft.com/office/drawing/2014/main" id="{5C7B6009-DDCE-4956-971E-BFACC9EC1F26}"/>
              </a:ext>
            </a:extLst>
          </p:cNvPr>
          <p:cNvSpPr>
            <a:spLocks noGrp="1"/>
          </p:cNvSpPr>
          <p:nvPr>
            <p:ph idx="1"/>
          </p:nvPr>
        </p:nvSpPr>
        <p:spPr/>
        <p:txBody>
          <a:bodyPr>
            <a:normAutofit fontScale="85000" lnSpcReduction="10000"/>
          </a:bodyPr>
          <a:lstStyle/>
          <a:p>
            <a:r>
              <a:rPr lang="en-US" dirty="0"/>
              <a:t>The four types of patient status are new patient, established patient, outpatient, and inpatient.</a:t>
            </a:r>
          </a:p>
          <a:p>
            <a:pPr marL="457200" indent="-457200">
              <a:buFont typeface="+mj-lt"/>
              <a:buAutoNum type="arabicPeriod"/>
            </a:pPr>
            <a:r>
              <a:rPr lang="en-US" dirty="0"/>
              <a:t>New patient is one who has not received professional services from the physician or another physician of the exact same specialty and subspecialty in the same group within the past 3 years.</a:t>
            </a:r>
          </a:p>
          <a:p>
            <a:pPr marL="457200" indent="-457200">
              <a:buFont typeface="+mj-lt"/>
              <a:buAutoNum type="arabicPeriod"/>
            </a:pPr>
            <a:r>
              <a:rPr lang="en-US" dirty="0"/>
              <a:t>Established patient is one who has received professional services from the physician or another physician of the exact same specialty and subspecialty in the same group within the past 3 years.</a:t>
            </a:r>
          </a:p>
          <a:p>
            <a:pPr marL="457200" indent="-457200">
              <a:buFont typeface="+mj-lt"/>
              <a:buAutoNum type="arabicPeriod"/>
            </a:pPr>
            <a:r>
              <a:rPr lang="en-US" dirty="0"/>
              <a:t>Outpatient is one who has not been formally admitted to a health care facility or a patient admitted for observation.</a:t>
            </a:r>
          </a:p>
          <a:p>
            <a:pPr marL="457200" indent="-457200">
              <a:buFont typeface="+mj-lt"/>
              <a:buAutoNum type="arabicPeriod"/>
            </a:pPr>
            <a:r>
              <a:rPr lang="en-US" dirty="0"/>
              <a:t>Inpatient is one who has been formally admitted to a health care facility. </a:t>
            </a:r>
          </a:p>
        </p:txBody>
      </p:sp>
    </p:spTree>
    <p:extLst>
      <p:ext uri="{BB962C8B-B14F-4D97-AF65-F5344CB8AC3E}">
        <p14:creationId xmlns:p14="http://schemas.microsoft.com/office/powerpoint/2010/main" val="41834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BE09-A1D4-47D6-9484-8FCBB0F7232E}"/>
              </a:ext>
            </a:extLst>
          </p:cNvPr>
          <p:cNvSpPr>
            <a:spLocks noGrp="1"/>
          </p:cNvSpPr>
          <p:nvPr>
            <p:ph type="title"/>
          </p:nvPr>
        </p:nvSpPr>
        <p:spPr/>
        <p:txBody>
          <a:bodyPr/>
          <a:lstStyle/>
          <a:p>
            <a:r>
              <a:rPr lang="en-US" dirty="0"/>
              <a:t>Office, new patient</a:t>
            </a:r>
          </a:p>
        </p:txBody>
      </p:sp>
      <p:sp>
        <p:nvSpPr>
          <p:cNvPr id="3" name="Content Placeholder 2">
            <a:extLst>
              <a:ext uri="{FF2B5EF4-FFF2-40B4-BE49-F238E27FC236}">
                <a16:creationId xmlns:a16="http://schemas.microsoft.com/office/drawing/2014/main" id="{31CA95AF-7FD8-4668-8AD1-199B8AB5F224}"/>
              </a:ext>
            </a:extLst>
          </p:cNvPr>
          <p:cNvSpPr>
            <a:spLocks noGrp="1"/>
          </p:cNvSpPr>
          <p:nvPr>
            <p:ph idx="1"/>
          </p:nvPr>
        </p:nvSpPr>
        <p:spPr>
          <a:xfrm>
            <a:off x="1098959" y="2015732"/>
            <a:ext cx="9955896" cy="3864951"/>
          </a:xfrm>
        </p:spPr>
        <p:txBody>
          <a:bodyPr>
            <a:normAutofit fontScale="62500" lnSpcReduction="20000"/>
          </a:bodyPr>
          <a:lstStyle/>
          <a:p>
            <a:r>
              <a:rPr lang="en-US" dirty="0"/>
              <a:t>According to the E/M Guidelines, the following categories/subcategories must meet or exceed the stated level of the key components:</a:t>
            </a:r>
          </a:p>
          <a:p>
            <a:pPr marL="457200" indent="-457200">
              <a:buFont typeface="+mj-lt"/>
              <a:buAutoNum type="arabicPeriod"/>
            </a:pPr>
            <a:r>
              <a:rPr lang="en-US" dirty="0"/>
              <a:t>Office or Other Outpatient Services, New Patient</a:t>
            </a:r>
          </a:p>
          <a:p>
            <a:pPr marL="457200" indent="-457200">
              <a:buFont typeface="+mj-lt"/>
              <a:buAutoNum type="arabicPeriod"/>
            </a:pPr>
            <a:r>
              <a:rPr lang="en-US" dirty="0"/>
              <a:t>Initial Observation Care, New or Established Patient</a:t>
            </a:r>
          </a:p>
          <a:p>
            <a:pPr marL="457200" indent="-457200">
              <a:buFont typeface="+mj-lt"/>
              <a:buAutoNum type="arabicPeriod"/>
            </a:pPr>
            <a:r>
              <a:rPr lang="en-US" dirty="0"/>
              <a:t>Initial Hospital Care, New or Established Patient</a:t>
            </a:r>
          </a:p>
          <a:p>
            <a:pPr marL="457200" indent="-457200">
              <a:buFont typeface="+mj-lt"/>
              <a:buAutoNum type="arabicPeriod"/>
            </a:pPr>
            <a:r>
              <a:rPr lang="en-US" dirty="0"/>
              <a:t>Office or Other Outpatient Consultations, New or Established Patient</a:t>
            </a:r>
          </a:p>
          <a:p>
            <a:pPr marL="457200" indent="-457200">
              <a:buFont typeface="+mj-lt"/>
              <a:buAutoNum type="arabicPeriod"/>
            </a:pPr>
            <a:r>
              <a:rPr lang="en-US" dirty="0"/>
              <a:t>Observation or Inpatient Care Services, New or Established Patient</a:t>
            </a:r>
          </a:p>
          <a:p>
            <a:pPr marL="457200" indent="-457200">
              <a:buFont typeface="+mj-lt"/>
              <a:buAutoNum type="arabicPeriod"/>
            </a:pPr>
            <a:r>
              <a:rPr lang="en-US" dirty="0"/>
              <a:t>Inpatient Consultations, New or Established Patient</a:t>
            </a:r>
          </a:p>
          <a:p>
            <a:pPr marL="457200" indent="-457200">
              <a:buFont typeface="+mj-lt"/>
              <a:buAutoNum type="arabicPeriod"/>
            </a:pPr>
            <a:r>
              <a:rPr lang="en-US" dirty="0"/>
              <a:t>Emergency Department Services, New or Established Patient</a:t>
            </a:r>
          </a:p>
          <a:p>
            <a:pPr marL="457200" indent="-457200">
              <a:buFont typeface="+mj-lt"/>
              <a:buAutoNum type="arabicPeriod"/>
            </a:pPr>
            <a:r>
              <a:rPr lang="en-US" dirty="0"/>
              <a:t>Initial Nursing Facility Care, New or Established Patient</a:t>
            </a:r>
          </a:p>
          <a:p>
            <a:pPr marL="457200" indent="-457200">
              <a:buFont typeface="+mj-lt"/>
              <a:buAutoNum type="arabicPeriod"/>
            </a:pPr>
            <a:r>
              <a:rPr lang="en-US" dirty="0"/>
              <a:t>Domiciliary, Rest Home (e.g., Boarding Home), or Custodial Care Services, New Patient</a:t>
            </a:r>
          </a:p>
          <a:p>
            <a:pPr marL="457200" indent="-457200">
              <a:buFont typeface="+mj-lt"/>
              <a:buAutoNum type="arabicPeriod"/>
            </a:pPr>
            <a:r>
              <a:rPr lang="en-US" dirty="0"/>
              <a:t>Home Services, New Patient</a:t>
            </a:r>
          </a:p>
        </p:txBody>
      </p:sp>
    </p:spTree>
    <p:extLst>
      <p:ext uri="{BB962C8B-B14F-4D97-AF65-F5344CB8AC3E}">
        <p14:creationId xmlns:p14="http://schemas.microsoft.com/office/powerpoint/2010/main" val="311043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B2F6-1A26-41B5-9D52-FC0959FEABCA}"/>
              </a:ext>
            </a:extLst>
          </p:cNvPr>
          <p:cNvSpPr>
            <a:spLocks noGrp="1"/>
          </p:cNvSpPr>
          <p:nvPr>
            <p:ph type="title"/>
          </p:nvPr>
        </p:nvSpPr>
        <p:spPr/>
        <p:txBody>
          <a:bodyPr/>
          <a:lstStyle/>
          <a:p>
            <a:r>
              <a:rPr lang="en-US" dirty="0"/>
              <a:t>Key components</a:t>
            </a:r>
          </a:p>
        </p:txBody>
      </p:sp>
      <p:sp>
        <p:nvSpPr>
          <p:cNvPr id="3" name="Content Placeholder 2">
            <a:extLst>
              <a:ext uri="{FF2B5EF4-FFF2-40B4-BE49-F238E27FC236}">
                <a16:creationId xmlns:a16="http://schemas.microsoft.com/office/drawing/2014/main" id="{6EA7CA26-32C2-4991-824F-9DD83ED216C4}"/>
              </a:ext>
            </a:extLst>
          </p:cNvPr>
          <p:cNvSpPr>
            <a:spLocks noGrp="1"/>
          </p:cNvSpPr>
          <p:nvPr>
            <p:ph idx="1"/>
          </p:nvPr>
        </p:nvSpPr>
        <p:spPr/>
        <p:txBody>
          <a:bodyPr>
            <a:normAutofit fontScale="85000" lnSpcReduction="10000"/>
          </a:bodyPr>
          <a:lstStyle/>
          <a:p>
            <a:pPr marL="0" indent="0">
              <a:buNone/>
            </a:pPr>
            <a:r>
              <a:rPr lang="en-US" dirty="0"/>
              <a:t>The key components of history, examination, and medical decision making reflect the clinical information that is recorded by the physician in the patient’s medical record. Key components are present in every patient case except counseling encounters </a:t>
            </a:r>
          </a:p>
          <a:p>
            <a:pPr marL="0" indent="0">
              <a:buNone/>
            </a:pPr>
            <a:r>
              <a:rPr lang="en-US" dirty="0"/>
              <a:t>New patient encounters, consultations, emergency department visits, and admissions require documentation of all three of the key components. Subsequent visits such as daily hospital visits or outpatient visits for an established patient require that only two of the three key components be present for assignment to a given code</a:t>
            </a:r>
          </a:p>
          <a:p>
            <a:r>
              <a:rPr lang="en-US" dirty="0"/>
              <a:t>History</a:t>
            </a:r>
          </a:p>
          <a:p>
            <a:r>
              <a:rPr lang="en-US" dirty="0"/>
              <a:t>Examination</a:t>
            </a:r>
          </a:p>
          <a:p>
            <a:r>
              <a:rPr lang="en-US" dirty="0"/>
              <a:t>Medical decision making</a:t>
            </a:r>
          </a:p>
          <a:p>
            <a:pPr marL="0" indent="0">
              <a:buNone/>
            </a:pPr>
            <a:endParaRPr lang="en-US" dirty="0"/>
          </a:p>
        </p:txBody>
      </p:sp>
    </p:spTree>
    <p:extLst>
      <p:ext uri="{BB962C8B-B14F-4D97-AF65-F5344CB8AC3E}">
        <p14:creationId xmlns:p14="http://schemas.microsoft.com/office/powerpoint/2010/main" val="332775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B248-8F1E-403B-8119-361706682D71}"/>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FE987B9F-156D-48FF-8916-D04C12E72386}"/>
              </a:ext>
            </a:extLst>
          </p:cNvPr>
          <p:cNvSpPr>
            <a:spLocks noGrp="1"/>
          </p:cNvSpPr>
          <p:nvPr>
            <p:ph idx="1"/>
          </p:nvPr>
        </p:nvSpPr>
        <p:spPr/>
        <p:txBody>
          <a:bodyPr/>
          <a:lstStyle/>
          <a:p>
            <a:pPr marL="0" indent="0">
              <a:buNone/>
            </a:pPr>
            <a:r>
              <a:rPr lang="en-US" dirty="0"/>
              <a:t>The history is the subjective information the patient tells the physician based on the four elements of a history</a:t>
            </a:r>
          </a:p>
          <a:p>
            <a:r>
              <a:rPr lang="en-US" dirty="0"/>
              <a:t>Chief complaint (CC)</a:t>
            </a:r>
          </a:p>
          <a:p>
            <a:r>
              <a:rPr lang="en-US" dirty="0"/>
              <a:t>History of present illness (HPI)</a:t>
            </a:r>
          </a:p>
          <a:p>
            <a:r>
              <a:rPr lang="en-US" dirty="0"/>
              <a:t>Review of systems (ROS)</a:t>
            </a:r>
          </a:p>
          <a:p>
            <a:r>
              <a:rPr lang="en-US" dirty="0"/>
              <a:t>Past, family, and social history (PFSH). The history contains the information the physician needs to appropriately assess the patient’s condition. </a:t>
            </a:r>
          </a:p>
        </p:txBody>
      </p:sp>
    </p:spTree>
    <p:extLst>
      <p:ext uri="{BB962C8B-B14F-4D97-AF65-F5344CB8AC3E}">
        <p14:creationId xmlns:p14="http://schemas.microsoft.com/office/powerpoint/2010/main" val="51491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5527-9FEB-429F-B876-4D76F1BD2FA8}"/>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9BCB8D08-D569-4ABB-A30B-3C4794751B7B}"/>
              </a:ext>
            </a:extLst>
          </p:cNvPr>
          <p:cNvSpPr>
            <a:spLocks noGrp="1"/>
          </p:cNvSpPr>
          <p:nvPr>
            <p:ph idx="1"/>
          </p:nvPr>
        </p:nvSpPr>
        <p:spPr/>
        <p:txBody>
          <a:bodyPr>
            <a:normAutofit fontScale="77500" lnSpcReduction="20000"/>
          </a:bodyPr>
          <a:lstStyle/>
          <a:p>
            <a:pPr marL="0" indent="0">
              <a:buNone/>
            </a:pPr>
            <a:r>
              <a:rPr lang="en-US" b="1" dirty="0"/>
              <a:t>Chief Complaint (CC) </a:t>
            </a:r>
          </a:p>
          <a:p>
            <a:r>
              <a:rPr lang="en-US" dirty="0"/>
              <a:t>Chief Complaint (CC) is a concise statement describing the symptom, problem, condition, diagnosis, physician-recommended return, or other factor that is the reason for the encounter, usually stated in the patient’s words. </a:t>
            </a:r>
          </a:p>
          <a:p>
            <a:pPr marL="0" indent="0">
              <a:buNone/>
            </a:pPr>
            <a:r>
              <a:rPr lang="en-US" b="1" dirty="0"/>
              <a:t>History of Present Illness (HPI) </a:t>
            </a:r>
          </a:p>
          <a:p>
            <a:r>
              <a:rPr lang="en-US" dirty="0"/>
              <a:t>History of Present Illness (HPI) is a chronological description of the development of the patient’s present illness from the first sign and/or symptom or from the previous encounter to the present. The HPI may include the elements identified in the following example:</a:t>
            </a:r>
          </a:p>
          <a:p>
            <a:pPr lvl="1"/>
            <a:r>
              <a:rPr lang="en-US" b="1" dirty="0"/>
              <a:t>Location: </a:t>
            </a:r>
            <a:r>
              <a:rPr lang="en-US" dirty="0"/>
              <a:t>thoracic spine (site on body) </a:t>
            </a:r>
            <a:r>
              <a:rPr lang="en-US" b="1" dirty="0"/>
              <a:t>Quality: </a:t>
            </a:r>
            <a:r>
              <a:rPr lang="en-US" dirty="0"/>
              <a:t>burning, throbbing (characteristics) </a:t>
            </a:r>
            <a:r>
              <a:rPr lang="en-US" b="1" dirty="0"/>
              <a:t>Severity: </a:t>
            </a:r>
            <a:r>
              <a:rPr lang="en-US" dirty="0"/>
              <a:t>on a scale of 1 to 10, an 8 (intensity) </a:t>
            </a:r>
            <a:r>
              <a:rPr lang="en-US" b="1" dirty="0"/>
              <a:t>Duration: </a:t>
            </a:r>
            <a:r>
              <a:rPr lang="en-US" dirty="0"/>
              <a:t>3 days (how long is an episode or how long has the problem existed) </a:t>
            </a:r>
            <a:r>
              <a:rPr lang="en-US" b="1" dirty="0"/>
              <a:t>Timing: </a:t>
            </a:r>
            <a:r>
              <a:rPr lang="en-US" dirty="0"/>
              <a:t>throughout the day, continuously, at night, in the morning, etc., the frequency (when does it occur) </a:t>
            </a:r>
            <a:r>
              <a:rPr lang="en-US" b="1" dirty="0"/>
              <a:t>Context: </a:t>
            </a:r>
            <a:r>
              <a:rPr lang="en-US" dirty="0"/>
              <a:t>when bending over (under what circumstances does it occur) </a:t>
            </a:r>
            <a:r>
              <a:rPr lang="en-US" b="1" dirty="0"/>
              <a:t>Modifying factors: </a:t>
            </a:r>
            <a:r>
              <a:rPr lang="en-US" dirty="0"/>
              <a:t>better when lying down (what circumstances make it better or worse) </a:t>
            </a:r>
            <a:r>
              <a:rPr lang="en-US" b="1" dirty="0"/>
              <a:t>Associated signs and symptoms: </a:t>
            </a:r>
            <a:r>
              <a:rPr lang="en-US" dirty="0"/>
              <a:t>weakness (what else is present that relates to chief complaint)</a:t>
            </a:r>
          </a:p>
        </p:txBody>
      </p:sp>
    </p:spTree>
    <p:extLst>
      <p:ext uri="{BB962C8B-B14F-4D97-AF65-F5344CB8AC3E}">
        <p14:creationId xmlns:p14="http://schemas.microsoft.com/office/powerpoint/2010/main" val="18957495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570</TotalTime>
  <Words>3585</Words>
  <Application>Microsoft Office PowerPoint</Application>
  <PresentationFormat>Widescreen</PresentationFormat>
  <Paragraphs>170</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Gill Sans MT</vt:lpstr>
      <vt:lpstr>Gallery</vt:lpstr>
      <vt:lpstr>E/M codes</vt:lpstr>
      <vt:lpstr>Three factors of E/M codes</vt:lpstr>
      <vt:lpstr>Place of service</vt:lpstr>
      <vt:lpstr>Type of service</vt:lpstr>
      <vt:lpstr>Patient status</vt:lpstr>
      <vt:lpstr>Office, new patient</vt:lpstr>
      <vt:lpstr>Key components</vt:lpstr>
      <vt:lpstr>History</vt:lpstr>
      <vt:lpstr>History</vt:lpstr>
      <vt:lpstr>Review of Systems (ROS)</vt:lpstr>
      <vt:lpstr>For the purposes of an ROS, the following systems are recognized</vt:lpstr>
      <vt:lpstr>For the purposes of an ROS, the following systems are recognized</vt:lpstr>
      <vt:lpstr>For the purposes of an ROS, the following systems are recognized</vt:lpstr>
      <vt:lpstr>Past, Family, and Social History (PFSH)</vt:lpstr>
      <vt:lpstr>Past, Family, and Social History (PFSH)</vt:lpstr>
      <vt:lpstr>Past, Family, and Social History (PFSH)</vt:lpstr>
      <vt:lpstr>History levels. </vt:lpstr>
      <vt:lpstr>PowerPoint Presentation</vt:lpstr>
      <vt:lpstr>PowerPoint Presentation</vt:lpstr>
      <vt:lpstr>PowerPoint Presentation</vt:lpstr>
      <vt:lpstr>PowerPoint Presentation</vt:lpstr>
      <vt:lpstr>PowerPoint Presentation</vt:lpstr>
      <vt:lpstr>Examination</vt:lpstr>
      <vt:lpstr>Examination</vt:lpstr>
      <vt:lpstr>Examination levels</vt:lpstr>
      <vt:lpstr>PowerPoint Presentation</vt:lpstr>
      <vt:lpstr>Levels of Medical decision making.</vt:lpstr>
      <vt:lpstr>Medical decision making.</vt:lpstr>
      <vt:lpstr>Number of diagnoses or management options.</vt:lpstr>
      <vt:lpstr>Number of diagnoses or management options.</vt:lpstr>
      <vt:lpstr>Data to be reviewed. The following are some basic documentation guidelines for the amount and complexity of data to be reviewed: </vt:lpstr>
      <vt:lpstr>Risk Some basic documentation guidelines for risk of significant complications, morbidity, or mortality include the following: </vt:lpstr>
      <vt:lpstr>PowerPoint Presentation</vt:lpstr>
      <vt:lpstr>Risk Some basic documentation guidelines for risk of significant complications, morbidity, or mortality include the following: </vt:lpstr>
      <vt:lpstr>medical decision making</vt:lpstr>
      <vt:lpstr>PowerPoint Presentation</vt:lpstr>
      <vt:lpstr>Nature of the presenting problem</vt:lpstr>
      <vt:lpstr>types of presenting problems:</vt:lpstr>
      <vt:lpstr>types of presenting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 codes</dc:title>
  <dc:creator>Gulzaman Khan</dc:creator>
  <cp:lastModifiedBy>Hajra Basharat(5108) </cp:lastModifiedBy>
  <cp:revision>38</cp:revision>
  <dcterms:created xsi:type="dcterms:W3CDTF">2023-07-17T21:22:09Z</dcterms:created>
  <dcterms:modified xsi:type="dcterms:W3CDTF">2023-11-16T08:29:39Z</dcterms:modified>
</cp:coreProperties>
</file>