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309" r:id="rId4"/>
    <p:sldId id="262" r:id="rId5"/>
    <p:sldId id="310" r:id="rId6"/>
    <p:sldId id="276" r:id="rId7"/>
    <p:sldId id="280" r:id="rId8"/>
    <p:sldId id="312" r:id="rId9"/>
    <p:sldId id="313" r:id="rId10"/>
    <p:sldId id="31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7B8F37-093C-4953-BB9F-723023F3333E}">
  <a:tblStyle styleId="{927B8F37-093C-4953-BB9F-723023F33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Identifying information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Patient medical history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Review of systems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Physical examination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Big picture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Findings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Discussion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Discussion summary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Comparison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Diagnosis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Treatment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Patient monitoring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Contraindications and indications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Post-prevention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Case timeline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Conclusions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References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F7D96"/>
                </a:solidFill>
              </a:rPr>
              <a:t>20. Our team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a99682ffc1_1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a99682ffc1_1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5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99682ffc1_1_35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99682ffc1_1_35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8d42aed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8d42aed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82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99682ffc1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a99682ffc1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99682ffc1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99682ffc1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6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a99682ffc1_1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a99682ffc1_1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a99682ffc1_1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a99682ffc1_1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a99682ffc1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a99682ffc1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21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8d42aed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8d42aed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28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E0B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15125" y="1286775"/>
            <a:ext cx="3713400" cy="28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000"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4114913"/>
            <a:ext cx="49911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bg>
      <p:bgPr>
        <a:solidFill>
          <a:srgbClr val="56869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1057375" y="2315800"/>
            <a:ext cx="33426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616862" y="5125789"/>
            <a:ext cx="59185" cy="35630"/>
          </a:xfrm>
          <a:custGeom>
            <a:avLst/>
            <a:gdLst/>
            <a:ahLst/>
            <a:cxnLst/>
            <a:rect l="l" t="t" r="r" b="b"/>
            <a:pathLst>
              <a:path w="397" h="239" extrusionOk="0">
                <a:moveTo>
                  <a:pt x="59" y="1"/>
                </a:moveTo>
                <a:cubicBezTo>
                  <a:pt x="40" y="1"/>
                  <a:pt x="20" y="21"/>
                  <a:pt x="10" y="60"/>
                </a:cubicBezTo>
                <a:cubicBezTo>
                  <a:pt x="0" y="140"/>
                  <a:pt x="50" y="199"/>
                  <a:pt x="14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6" y="159"/>
                  <a:pt x="337" y="120"/>
                  <a:pt x="277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5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053695" y="5140547"/>
            <a:ext cx="28176" cy="28176"/>
          </a:xfrm>
          <a:custGeom>
            <a:avLst/>
            <a:gdLst/>
            <a:ahLst/>
            <a:cxnLst/>
            <a:rect l="l" t="t" r="r" b="b"/>
            <a:pathLst>
              <a:path w="189" h="189" extrusionOk="0">
                <a:moveTo>
                  <a:pt x="100" y="1"/>
                </a:moveTo>
                <a:cubicBezTo>
                  <a:pt x="30" y="10"/>
                  <a:pt x="10" y="60"/>
                  <a:pt x="1" y="100"/>
                </a:cubicBezTo>
                <a:cubicBezTo>
                  <a:pt x="1" y="140"/>
                  <a:pt x="10" y="189"/>
                  <a:pt x="80" y="189"/>
                </a:cubicBezTo>
                <a:lnTo>
                  <a:pt x="90" y="189"/>
                </a:lnTo>
                <a:cubicBezTo>
                  <a:pt x="159" y="189"/>
                  <a:pt x="179" y="140"/>
                  <a:pt x="189" y="90"/>
                </a:cubicBezTo>
                <a:cubicBezTo>
                  <a:pt x="179" y="50"/>
                  <a:pt x="169" y="1"/>
                  <a:pt x="10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062760" y="5131752"/>
            <a:ext cx="34139" cy="28176"/>
          </a:xfrm>
          <a:custGeom>
            <a:avLst/>
            <a:gdLst/>
            <a:ahLst/>
            <a:cxnLst/>
            <a:rect l="l" t="t" r="r" b="b"/>
            <a:pathLst>
              <a:path w="229" h="189" extrusionOk="0">
                <a:moveTo>
                  <a:pt x="219" y="1"/>
                </a:moveTo>
                <a:cubicBezTo>
                  <a:pt x="139" y="50"/>
                  <a:pt x="20" y="80"/>
                  <a:pt x="1" y="179"/>
                </a:cubicBezTo>
                <a:cubicBezTo>
                  <a:pt x="1" y="179"/>
                  <a:pt x="11" y="188"/>
                  <a:pt x="20" y="188"/>
                </a:cubicBezTo>
                <a:cubicBezTo>
                  <a:pt x="150" y="159"/>
                  <a:pt x="189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67422" y="5184973"/>
            <a:ext cx="19380" cy="13268"/>
          </a:xfrm>
          <a:custGeom>
            <a:avLst/>
            <a:gdLst/>
            <a:ahLst/>
            <a:cxnLst/>
            <a:rect l="l" t="t" r="r" b="b"/>
            <a:pathLst>
              <a:path w="130" h="89" extrusionOk="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0" y="69"/>
                  <a:pt x="40" y="89"/>
                  <a:pt x="80" y="89"/>
                </a:cubicBezTo>
                <a:lnTo>
                  <a:pt x="90" y="89"/>
                </a:lnTo>
                <a:cubicBezTo>
                  <a:pt x="119" y="79"/>
                  <a:pt x="130" y="60"/>
                  <a:pt x="119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089296" y="5111030"/>
            <a:ext cx="20871" cy="20871"/>
          </a:xfrm>
          <a:custGeom>
            <a:avLst/>
            <a:gdLst/>
            <a:ahLst/>
            <a:cxnLst/>
            <a:rect l="l" t="t" r="r" b="b"/>
            <a:pathLst>
              <a:path w="140" h="140" extrusionOk="0">
                <a:moveTo>
                  <a:pt x="51" y="1"/>
                </a:moveTo>
                <a:cubicBezTo>
                  <a:pt x="1" y="40"/>
                  <a:pt x="31" y="80"/>
                  <a:pt x="41" y="120"/>
                </a:cubicBezTo>
                <a:lnTo>
                  <a:pt x="41" y="140"/>
                </a:lnTo>
                <a:lnTo>
                  <a:pt x="51" y="140"/>
                </a:lnTo>
                <a:cubicBezTo>
                  <a:pt x="91" y="100"/>
                  <a:pt x="140" y="70"/>
                  <a:pt x="100" y="10"/>
                </a:cubicBezTo>
                <a:cubicBezTo>
                  <a:pt x="91" y="10"/>
                  <a:pt x="71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584362" y="5168575"/>
            <a:ext cx="16399" cy="13566"/>
          </a:xfrm>
          <a:custGeom>
            <a:avLst/>
            <a:gdLst/>
            <a:ahLst/>
            <a:cxnLst/>
            <a:rect l="l" t="t" r="r" b="b"/>
            <a:pathLst>
              <a:path w="110" h="91" extrusionOk="0">
                <a:moveTo>
                  <a:pt x="30" y="1"/>
                </a:moveTo>
                <a:cubicBezTo>
                  <a:pt x="10" y="1"/>
                  <a:pt x="0" y="11"/>
                  <a:pt x="10" y="31"/>
                </a:cubicBezTo>
                <a:cubicBezTo>
                  <a:pt x="10" y="60"/>
                  <a:pt x="30" y="80"/>
                  <a:pt x="79" y="90"/>
                </a:cubicBezTo>
                <a:cubicBezTo>
                  <a:pt x="99" y="90"/>
                  <a:pt x="109" y="71"/>
                  <a:pt x="99" y="60"/>
                </a:cubicBezTo>
                <a:cubicBezTo>
                  <a:pt x="90" y="31"/>
                  <a:pt x="79" y="1"/>
                  <a:pt x="3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764061" y="5100743"/>
            <a:ext cx="10585" cy="8945"/>
          </a:xfrm>
          <a:custGeom>
            <a:avLst/>
            <a:gdLst/>
            <a:ahLst/>
            <a:cxnLst/>
            <a:rect l="l" t="t" r="r" b="b"/>
            <a:pathLst>
              <a:path w="71" h="60" extrusionOk="0">
                <a:moveTo>
                  <a:pt x="30" y="0"/>
                </a:moveTo>
                <a:cubicBezTo>
                  <a:pt x="20" y="0"/>
                  <a:pt x="0" y="10"/>
                  <a:pt x="11" y="20"/>
                </a:cubicBezTo>
                <a:cubicBezTo>
                  <a:pt x="11" y="40"/>
                  <a:pt x="20" y="50"/>
                  <a:pt x="30" y="60"/>
                </a:cubicBezTo>
                <a:lnTo>
                  <a:pt x="40" y="60"/>
                </a:lnTo>
                <a:cubicBezTo>
                  <a:pt x="60" y="60"/>
                  <a:pt x="70" y="50"/>
                  <a:pt x="70" y="40"/>
                </a:cubicBezTo>
                <a:cubicBezTo>
                  <a:pt x="70" y="30"/>
                  <a:pt x="60" y="10"/>
                  <a:pt x="50" y="10"/>
                </a:cubicBezTo>
                <a:cubicBezTo>
                  <a:pt x="40" y="0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792358" y="5162760"/>
            <a:ext cx="13417" cy="7603"/>
          </a:xfrm>
          <a:custGeom>
            <a:avLst/>
            <a:gdLst/>
            <a:ahLst/>
            <a:cxnLst/>
            <a:rect l="l" t="t" r="r" b="b"/>
            <a:pathLst>
              <a:path w="90" h="51" extrusionOk="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11" y="40"/>
                  <a:pt x="30" y="50"/>
                </a:cubicBezTo>
                <a:lnTo>
                  <a:pt x="50" y="50"/>
                </a:lnTo>
                <a:cubicBezTo>
                  <a:pt x="70" y="50"/>
                  <a:pt x="79" y="40"/>
                  <a:pt x="90" y="30"/>
                </a:cubicBezTo>
                <a:cubicBezTo>
                  <a:pt x="79" y="20"/>
                  <a:pt x="79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83341" y="5115502"/>
            <a:ext cx="10436" cy="7603"/>
          </a:xfrm>
          <a:custGeom>
            <a:avLst/>
            <a:gdLst/>
            <a:ahLst/>
            <a:cxnLst/>
            <a:rect l="l" t="t" r="r" b="b"/>
            <a:pathLst>
              <a:path w="70" h="51" extrusionOk="0">
                <a:moveTo>
                  <a:pt x="20" y="0"/>
                </a:moveTo>
                <a:cubicBezTo>
                  <a:pt x="10" y="0"/>
                  <a:pt x="10" y="10"/>
                  <a:pt x="10" y="20"/>
                </a:cubicBezTo>
                <a:cubicBezTo>
                  <a:pt x="0" y="30"/>
                  <a:pt x="10" y="50"/>
                  <a:pt x="30" y="50"/>
                </a:cubicBezTo>
                <a:cubicBezTo>
                  <a:pt x="49" y="40"/>
                  <a:pt x="60" y="30"/>
                  <a:pt x="69" y="20"/>
                </a:cubicBezTo>
                <a:cubicBezTo>
                  <a:pt x="60" y="0"/>
                  <a:pt x="49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20164" y="5150834"/>
            <a:ext cx="7603" cy="4771"/>
          </a:xfrm>
          <a:custGeom>
            <a:avLst/>
            <a:gdLst/>
            <a:ahLst/>
            <a:cxnLst/>
            <a:rect l="l" t="t" r="r" b="b"/>
            <a:pathLst>
              <a:path w="51" h="32" extrusionOk="0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lnTo>
                  <a:pt x="51" y="21"/>
                </a:ln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134943" y="5124298"/>
            <a:ext cx="10585" cy="6112"/>
          </a:xfrm>
          <a:custGeom>
            <a:avLst/>
            <a:gdLst/>
            <a:ahLst/>
            <a:cxnLst/>
            <a:rect l="l" t="t" r="r" b="b"/>
            <a:pathLst>
              <a:path w="71" h="41" extrusionOk="0">
                <a:moveTo>
                  <a:pt x="31" y="1"/>
                </a:moveTo>
                <a:lnTo>
                  <a:pt x="0" y="31"/>
                </a:lnTo>
                <a:cubicBezTo>
                  <a:pt x="20" y="31"/>
                  <a:pt x="31" y="31"/>
                  <a:pt x="50" y="40"/>
                </a:cubicBezTo>
                <a:cubicBezTo>
                  <a:pt x="50" y="40"/>
                  <a:pt x="60" y="31"/>
                  <a:pt x="6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932372" y="5181992"/>
            <a:ext cx="17890" cy="7454"/>
          </a:xfrm>
          <a:custGeom>
            <a:avLst/>
            <a:gdLst/>
            <a:ahLst/>
            <a:cxnLst/>
            <a:rect l="l" t="t" r="r" b="b"/>
            <a:pathLst>
              <a:path w="120" h="50" extrusionOk="0">
                <a:moveTo>
                  <a:pt x="20" y="0"/>
                </a:moveTo>
                <a:cubicBezTo>
                  <a:pt x="1" y="20"/>
                  <a:pt x="40" y="30"/>
                  <a:pt x="70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0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497030" y="5142038"/>
            <a:ext cx="5963" cy="4621"/>
          </a:xfrm>
          <a:custGeom>
            <a:avLst/>
            <a:gdLst/>
            <a:ahLst/>
            <a:cxnLst/>
            <a:rect l="l" t="t" r="r" b="b"/>
            <a:pathLst>
              <a:path w="40" h="31" extrusionOk="0">
                <a:moveTo>
                  <a:pt x="30" y="0"/>
                </a:moveTo>
                <a:cubicBezTo>
                  <a:pt x="20" y="0"/>
                  <a:pt x="10" y="11"/>
                  <a:pt x="10" y="11"/>
                </a:cubicBezTo>
                <a:cubicBezTo>
                  <a:pt x="0" y="20"/>
                  <a:pt x="0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3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88755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21" y="1"/>
                </a:moveTo>
                <a:cubicBezTo>
                  <a:pt x="21" y="1"/>
                  <a:pt x="10" y="10"/>
                  <a:pt x="1" y="10"/>
                </a:cubicBezTo>
                <a:lnTo>
                  <a:pt x="30" y="40"/>
                </a:lnTo>
                <a:cubicBezTo>
                  <a:pt x="30" y="40"/>
                  <a:pt x="40" y="30"/>
                  <a:pt x="50" y="30"/>
                </a:cubicBezTo>
                <a:lnTo>
                  <a:pt x="21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392347" y="5150834"/>
            <a:ext cx="11926" cy="4771"/>
          </a:xfrm>
          <a:custGeom>
            <a:avLst/>
            <a:gdLst/>
            <a:ahLst/>
            <a:cxnLst/>
            <a:rect l="l" t="t" r="r" b="b"/>
            <a:pathLst>
              <a:path w="80" h="32" extrusionOk="0">
                <a:moveTo>
                  <a:pt x="0" y="1"/>
                </a:moveTo>
                <a:cubicBezTo>
                  <a:pt x="20" y="1"/>
                  <a:pt x="30" y="31"/>
                  <a:pt x="50" y="31"/>
                </a:cubicBezTo>
                <a:cubicBezTo>
                  <a:pt x="60" y="31"/>
                  <a:pt x="70" y="31"/>
                  <a:pt x="80" y="21"/>
                </a:cubicBezTo>
                <a:cubicBezTo>
                  <a:pt x="50" y="11"/>
                  <a:pt x="30" y="11"/>
                  <a:pt x="1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590056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0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483492" y="5140547"/>
            <a:ext cx="10436" cy="4621"/>
          </a:xfrm>
          <a:custGeom>
            <a:avLst/>
            <a:gdLst/>
            <a:ahLst/>
            <a:cxnLst/>
            <a:rect l="l" t="t" r="r" b="b"/>
            <a:pathLst>
              <a:path w="70" h="31" extrusionOk="0">
                <a:moveTo>
                  <a:pt x="0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597361" y="5137715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392347" y="5150834"/>
            <a:ext cx="1640" cy="149"/>
          </a:xfrm>
          <a:custGeom>
            <a:avLst/>
            <a:gdLst/>
            <a:ahLst/>
            <a:cxnLst/>
            <a:rect l="l" t="t" r="r" b="b"/>
            <a:pathLst>
              <a:path w="11" h="1" extrusionOk="0">
                <a:moveTo>
                  <a:pt x="11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493779" y="5145020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950113" y="5189297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168274" y="5125789"/>
            <a:ext cx="59185" cy="35630"/>
          </a:xfrm>
          <a:custGeom>
            <a:avLst/>
            <a:gdLst/>
            <a:ahLst/>
            <a:cxnLst/>
            <a:rect l="l" t="t" r="r" b="b"/>
            <a:pathLst>
              <a:path w="397" h="239" extrusionOk="0">
                <a:moveTo>
                  <a:pt x="60" y="1"/>
                </a:moveTo>
                <a:cubicBezTo>
                  <a:pt x="40" y="1"/>
                  <a:pt x="20" y="21"/>
                  <a:pt x="11" y="60"/>
                </a:cubicBezTo>
                <a:cubicBezTo>
                  <a:pt x="0" y="140"/>
                  <a:pt x="50" y="199"/>
                  <a:pt x="15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7" y="159"/>
                  <a:pt x="337" y="120"/>
                  <a:pt x="278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605256" y="5140547"/>
            <a:ext cx="28176" cy="28176"/>
          </a:xfrm>
          <a:custGeom>
            <a:avLst/>
            <a:gdLst/>
            <a:ahLst/>
            <a:cxnLst/>
            <a:rect l="l" t="t" r="r" b="b"/>
            <a:pathLst>
              <a:path w="189" h="189" extrusionOk="0">
                <a:moveTo>
                  <a:pt x="99" y="1"/>
                </a:moveTo>
                <a:cubicBezTo>
                  <a:pt x="30" y="10"/>
                  <a:pt x="10" y="60"/>
                  <a:pt x="0" y="100"/>
                </a:cubicBezTo>
                <a:cubicBezTo>
                  <a:pt x="0" y="140"/>
                  <a:pt x="10" y="189"/>
                  <a:pt x="80" y="189"/>
                </a:cubicBezTo>
                <a:lnTo>
                  <a:pt x="89" y="189"/>
                </a:lnTo>
                <a:cubicBezTo>
                  <a:pt x="159" y="189"/>
                  <a:pt x="179" y="140"/>
                  <a:pt x="188" y="90"/>
                </a:cubicBezTo>
                <a:cubicBezTo>
                  <a:pt x="179" y="50"/>
                  <a:pt x="168" y="1"/>
                  <a:pt x="9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614172" y="5131752"/>
            <a:ext cx="34288" cy="28176"/>
          </a:xfrm>
          <a:custGeom>
            <a:avLst/>
            <a:gdLst/>
            <a:ahLst/>
            <a:cxnLst/>
            <a:rect l="l" t="t" r="r" b="b"/>
            <a:pathLst>
              <a:path w="230" h="189" extrusionOk="0">
                <a:moveTo>
                  <a:pt x="229" y="1"/>
                </a:moveTo>
                <a:lnTo>
                  <a:pt x="229" y="1"/>
                </a:lnTo>
                <a:cubicBezTo>
                  <a:pt x="140" y="50"/>
                  <a:pt x="21" y="80"/>
                  <a:pt x="1" y="179"/>
                </a:cubicBezTo>
                <a:cubicBezTo>
                  <a:pt x="1" y="179"/>
                  <a:pt x="11" y="188"/>
                  <a:pt x="21" y="188"/>
                </a:cubicBezTo>
                <a:cubicBezTo>
                  <a:pt x="150" y="159"/>
                  <a:pt x="190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918835" y="5184973"/>
            <a:ext cx="19529" cy="13268"/>
          </a:xfrm>
          <a:custGeom>
            <a:avLst/>
            <a:gdLst/>
            <a:ahLst/>
            <a:cxnLst/>
            <a:rect l="l" t="t" r="r" b="b"/>
            <a:pathLst>
              <a:path w="131" h="89" extrusionOk="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1" y="69"/>
                  <a:pt x="40" y="89"/>
                  <a:pt x="80" y="89"/>
                </a:cubicBezTo>
                <a:lnTo>
                  <a:pt x="90" y="89"/>
                </a:lnTo>
                <a:cubicBezTo>
                  <a:pt x="120" y="79"/>
                  <a:pt x="130" y="60"/>
                  <a:pt x="120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40858" y="5111030"/>
            <a:ext cx="20722" cy="20871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50" y="1"/>
                </a:moveTo>
                <a:cubicBezTo>
                  <a:pt x="0" y="40"/>
                  <a:pt x="30" y="80"/>
                  <a:pt x="40" y="120"/>
                </a:cubicBezTo>
                <a:cubicBezTo>
                  <a:pt x="40" y="120"/>
                  <a:pt x="40" y="129"/>
                  <a:pt x="50" y="140"/>
                </a:cubicBezTo>
                <a:cubicBezTo>
                  <a:pt x="90" y="100"/>
                  <a:pt x="139" y="70"/>
                  <a:pt x="99" y="10"/>
                </a:cubicBezTo>
                <a:cubicBezTo>
                  <a:pt x="90" y="10"/>
                  <a:pt x="7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135775" y="5168575"/>
            <a:ext cx="16399" cy="13566"/>
          </a:xfrm>
          <a:custGeom>
            <a:avLst/>
            <a:gdLst/>
            <a:ahLst/>
            <a:cxnLst/>
            <a:rect l="l" t="t" r="r" b="b"/>
            <a:pathLst>
              <a:path w="110" h="91" extrusionOk="0">
                <a:moveTo>
                  <a:pt x="31" y="1"/>
                </a:moveTo>
                <a:cubicBezTo>
                  <a:pt x="11" y="1"/>
                  <a:pt x="0" y="11"/>
                  <a:pt x="11" y="31"/>
                </a:cubicBezTo>
                <a:cubicBezTo>
                  <a:pt x="20" y="60"/>
                  <a:pt x="31" y="80"/>
                  <a:pt x="80" y="90"/>
                </a:cubicBezTo>
                <a:cubicBezTo>
                  <a:pt x="99" y="90"/>
                  <a:pt x="110" y="71"/>
                  <a:pt x="99" y="60"/>
                </a:cubicBezTo>
                <a:cubicBezTo>
                  <a:pt x="90" y="31"/>
                  <a:pt x="80" y="1"/>
                  <a:pt x="3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8316964" y="5100743"/>
            <a:ext cx="9094" cy="8945"/>
          </a:xfrm>
          <a:custGeom>
            <a:avLst/>
            <a:gdLst/>
            <a:ahLst/>
            <a:cxnLst/>
            <a:rect l="l" t="t" r="r" b="b"/>
            <a:pathLst>
              <a:path w="61" h="60" extrusionOk="0">
                <a:moveTo>
                  <a:pt x="21" y="0"/>
                </a:moveTo>
                <a:cubicBezTo>
                  <a:pt x="10" y="0"/>
                  <a:pt x="1" y="10"/>
                  <a:pt x="1" y="20"/>
                </a:cubicBezTo>
                <a:cubicBezTo>
                  <a:pt x="1" y="40"/>
                  <a:pt x="10" y="50"/>
                  <a:pt x="21" y="60"/>
                </a:cubicBezTo>
                <a:lnTo>
                  <a:pt x="30" y="60"/>
                </a:lnTo>
                <a:cubicBezTo>
                  <a:pt x="50" y="60"/>
                  <a:pt x="60" y="50"/>
                  <a:pt x="60" y="40"/>
                </a:cubicBezTo>
                <a:cubicBezTo>
                  <a:pt x="60" y="30"/>
                  <a:pt x="50" y="10"/>
                  <a:pt x="41" y="10"/>
                </a:cubicBezTo>
                <a:cubicBezTo>
                  <a:pt x="30" y="0"/>
                  <a:pt x="30" y="0"/>
                  <a:pt x="2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343770" y="5162760"/>
            <a:ext cx="13566" cy="7603"/>
          </a:xfrm>
          <a:custGeom>
            <a:avLst/>
            <a:gdLst/>
            <a:ahLst/>
            <a:cxnLst/>
            <a:rect l="l" t="t" r="r" b="b"/>
            <a:pathLst>
              <a:path w="91" h="51" extrusionOk="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20" y="40"/>
                  <a:pt x="31" y="50"/>
                </a:cubicBezTo>
                <a:lnTo>
                  <a:pt x="50" y="50"/>
                </a:lnTo>
                <a:cubicBezTo>
                  <a:pt x="70" y="50"/>
                  <a:pt x="80" y="40"/>
                  <a:pt x="90" y="30"/>
                </a:cubicBezTo>
                <a:cubicBezTo>
                  <a:pt x="80" y="20"/>
                  <a:pt x="80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834754" y="5115502"/>
            <a:ext cx="10436" cy="7603"/>
          </a:xfrm>
          <a:custGeom>
            <a:avLst/>
            <a:gdLst/>
            <a:ahLst/>
            <a:cxnLst/>
            <a:rect l="l" t="t" r="r" b="b"/>
            <a:pathLst>
              <a:path w="70" h="51" extrusionOk="0">
                <a:moveTo>
                  <a:pt x="20" y="0"/>
                </a:moveTo>
                <a:cubicBezTo>
                  <a:pt x="20" y="0"/>
                  <a:pt x="10" y="10"/>
                  <a:pt x="10" y="20"/>
                </a:cubicBezTo>
                <a:cubicBezTo>
                  <a:pt x="1" y="30"/>
                  <a:pt x="10" y="50"/>
                  <a:pt x="30" y="50"/>
                </a:cubicBezTo>
                <a:lnTo>
                  <a:pt x="40" y="50"/>
                </a:lnTo>
                <a:lnTo>
                  <a:pt x="70" y="20"/>
                </a:lnTo>
                <a:cubicBezTo>
                  <a:pt x="60" y="0"/>
                  <a:pt x="50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871576" y="5150834"/>
            <a:ext cx="7603" cy="4771"/>
          </a:xfrm>
          <a:custGeom>
            <a:avLst/>
            <a:gdLst/>
            <a:ahLst/>
            <a:cxnLst/>
            <a:rect l="l" t="t" r="r" b="b"/>
            <a:pathLst>
              <a:path w="51" h="32" extrusionOk="0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cubicBezTo>
                  <a:pt x="51" y="31"/>
                  <a:pt x="51" y="21"/>
                  <a:pt x="51" y="21"/>
                </a:cubicBez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686356" y="5124298"/>
            <a:ext cx="10585" cy="6112"/>
          </a:xfrm>
          <a:custGeom>
            <a:avLst/>
            <a:gdLst/>
            <a:ahLst/>
            <a:cxnLst/>
            <a:rect l="l" t="t" r="r" b="b"/>
            <a:pathLst>
              <a:path w="71" h="41" extrusionOk="0">
                <a:moveTo>
                  <a:pt x="31" y="1"/>
                </a:moveTo>
                <a:lnTo>
                  <a:pt x="1" y="31"/>
                </a:lnTo>
                <a:cubicBezTo>
                  <a:pt x="21" y="31"/>
                  <a:pt x="31" y="31"/>
                  <a:pt x="51" y="40"/>
                </a:cubicBezTo>
                <a:cubicBezTo>
                  <a:pt x="60" y="40"/>
                  <a:pt x="60" y="31"/>
                  <a:pt x="7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483785" y="5181992"/>
            <a:ext cx="17890" cy="7454"/>
          </a:xfrm>
          <a:custGeom>
            <a:avLst/>
            <a:gdLst/>
            <a:ahLst/>
            <a:cxnLst/>
            <a:rect l="l" t="t" r="r" b="b"/>
            <a:pathLst>
              <a:path w="120" h="50" extrusionOk="0">
                <a:moveTo>
                  <a:pt x="21" y="0"/>
                </a:moveTo>
                <a:cubicBezTo>
                  <a:pt x="1" y="20"/>
                  <a:pt x="41" y="30"/>
                  <a:pt x="71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1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048442" y="5142038"/>
            <a:ext cx="5963" cy="4621"/>
          </a:xfrm>
          <a:custGeom>
            <a:avLst/>
            <a:gdLst/>
            <a:ahLst/>
            <a:cxnLst/>
            <a:rect l="l" t="t" r="r" b="b"/>
            <a:pathLst>
              <a:path w="40" h="31" extrusionOk="0">
                <a:moveTo>
                  <a:pt x="30" y="0"/>
                </a:moveTo>
                <a:cubicBezTo>
                  <a:pt x="20" y="0"/>
                  <a:pt x="11" y="11"/>
                  <a:pt x="11" y="11"/>
                </a:cubicBezTo>
                <a:cubicBezTo>
                  <a:pt x="0" y="20"/>
                  <a:pt x="11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440316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20" y="1"/>
                </a:moveTo>
                <a:cubicBezTo>
                  <a:pt x="20" y="1"/>
                  <a:pt x="10" y="10"/>
                  <a:pt x="0" y="10"/>
                </a:cubicBezTo>
                <a:lnTo>
                  <a:pt x="29" y="40"/>
                </a:lnTo>
                <a:cubicBezTo>
                  <a:pt x="29" y="40"/>
                  <a:pt x="40" y="30"/>
                  <a:pt x="49" y="30"/>
                </a:cubicBezTo>
                <a:lnTo>
                  <a:pt x="2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945250" y="5150834"/>
            <a:ext cx="10436" cy="4771"/>
          </a:xfrm>
          <a:custGeom>
            <a:avLst/>
            <a:gdLst/>
            <a:ahLst/>
            <a:cxnLst/>
            <a:rect l="l" t="t" r="r" b="b"/>
            <a:pathLst>
              <a:path w="70" h="32" extrusionOk="0">
                <a:moveTo>
                  <a:pt x="1" y="1"/>
                </a:moveTo>
                <a:cubicBezTo>
                  <a:pt x="5" y="3"/>
                  <a:pt x="9" y="4"/>
                  <a:pt x="13" y="6"/>
                </a:cubicBezTo>
                <a:lnTo>
                  <a:pt x="13" y="6"/>
                </a:lnTo>
                <a:cubicBezTo>
                  <a:pt x="10" y="3"/>
                  <a:pt x="6" y="1"/>
                  <a:pt x="1" y="1"/>
                </a:cubicBezTo>
                <a:close/>
                <a:moveTo>
                  <a:pt x="13" y="6"/>
                </a:moveTo>
                <a:cubicBezTo>
                  <a:pt x="23" y="14"/>
                  <a:pt x="28" y="31"/>
                  <a:pt x="50" y="31"/>
                </a:cubicBezTo>
                <a:cubicBezTo>
                  <a:pt x="50" y="31"/>
                  <a:pt x="60" y="31"/>
                  <a:pt x="70" y="21"/>
                </a:cubicBezTo>
                <a:cubicBezTo>
                  <a:pt x="54" y="13"/>
                  <a:pt x="31" y="12"/>
                  <a:pt x="13" y="6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141468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1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8034905" y="5140547"/>
            <a:ext cx="10585" cy="4621"/>
          </a:xfrm>
          <a:custGeom>
            <a:avLst/>
            <a:gdLst/>
            <a:ahLst/>
            <a:cxnLst/>
            <a:rect l="l" t="t" r="r" b="b"/>
            <a:pathLst>
              <a:path w="71" h="31" extrusionOk="0">
                <a:moveTo>
                  <a:pt x="1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148773" y="5137715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945250" y="5150834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8045340" y="5145020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8501525" y="5189297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4744025" y="2315825"/>
            <a:ext cx="33426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ONE_COLUMN_TEXT_1_1">
    <p:bg>
      <p:bgPr>
        <a:solidFill>
          <a:srgbClr val="56869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solidFill>
          <a:srgbClr val="F3E0BE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56869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35525"/>
            <a:ext cx="77040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616862" y="5125789"/>
            <a:ext cx="59185" cy="35630"/>
          </a:xfrm>
          <a:custGeom>
            <a:avLst/>
            <a:gdLst/>
            <a:ahLst/>
            <a:cxnLst/>
            <a:rect l="l" t="t" r="r" b="b"/>
            <a:pathLst>
              <a:path w="397" h="239" extrusionOk="0">
                <a:moveTo>
                  <a:pt x="59" y="1"/>
                </a:moveTo>
                <a:cubicBezTo>
                  <a:pt x="40" y="1"/>
                  <a:pt x="20" y="21"/>
                  <a:pt x="10" y="60"/>
                </a:cubicBezTo>
                <a:cubicBezTo>
                  <a:pt x="0" y="140"/>
                  <a:pt x="50" y="199"/>
                  <a:pt x="14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6" y="159"/>
                  <a:pt x="337" y="120"/>
                  <a:pt x="277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5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053695" y="5140547"/>
            <a:ext cx="28176" cy="28176"/>
          </a:xfrm>
          <a:custGeom>
            <a:avLst/>
            <a:gdLst/>
            <a:ahLst/>
            <a:cxnLst/>
            <a:rect l="l" t="t" r="r" b="b"/>
            <a:pathLst>
              <a:path w="189" h="189" extrusionOk="0">
                <a:moveTo>
                  <a:pt x="100" y="1"/>
                </a:moveTo>
                <a:cubicBezTo>
                  <a:pt x="30" y="10"/>
                  <a:pt x="10" y="60"/>
                  <a:pt x="1" y="100"/>
                </a:cubicBezTo>
                <a:cubicBezTo>
                  <a:pt x="1" y="140"/>
                  <a:pt x="10" y="189"/>
                  <a:pt x="80" y="189"/>
                </a:cubicBezTo>
                <a:lnTo>
                  <a:pt x="90" y="189"/>
                </a:lnTo>
                <a:cubicBezTo>
                  <a:pt x="159" y="189"/>
                  <a:pt x="179" y="140"/>
                  <a:pt x="189" y="90"/>
                </a:cubicBezTo>
                <a:cubicBezTo>
                  <a:pt x="179" y="50"/>
                  <a:pt x="169" y="1"/>
                  <a:pt x="10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062760" y="5131752"/>
            <a:ext cx="34139" cy="28176"/>
          </a:xfrm>
          <a:custGeom>
            <a:avLst/>
            <a:gdLst/>
            <a:ahLst/>
            <a:cxnLst/>
            <a:rect l="l" t="t" r="r" b="b"/>
            <a:pathLst>
              <a:path w="229" h="189" extrusionOk="0">
                <a:moveTo>
                  <a:pt x="219" y="1"/>
                </a:moveTo>
                <a:cubicBezTo>
                  <a:pt x="139" y="50"/>
                  <a:pt x="20" y="80"/>
                  <a:pt x="1" y="179"/>
                </a:cubicBezTo>
                <a:cubicBezTo>
                  <a:pt x="1" y="179"/>
                  <a:pt x="11" y="188"/>
                  <a:pt x="20" y="188"/>
                </a:cubicBezTo>
                <a:cubicBezTo>
                  <a:pt x="150" y="159"/>
                  <a:pt x="189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367422" y="5184973"/>
            <a:ext cx="19380" cy="13268"/>
          </a:xfrm>
          <a:custGeom>
            <a:avLst/>
            <a:gdLst/>
            <a:ahLst/>
            <a:cxnLst/>
            <a:rect l="l" t="t" r="r" b="b"/>
            <a:pathLst>
              <a:path w="130" h="89" extrusionOk="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0" y="69"/>
                  <a:pt x="40" y="89"/>
                  <a:pt x="80" y="89"/>
                </a:cubicBezTo>
                <a:lnTo>
                  <a:pt x="90" y="89"/>
                </a:lnTo>
                <a:cubicBezTo>
                  <a:pt x="119" y="79"/>
                  <a:pt x="130" y="60"/>
                  <a:pt x="119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089296" y="5111030"/>
            <a:ext cx="20871" cy="20871"/>
          </a:xfrm>
          <a:custGeom>
            <a:avLst/>
            <a:gdLst/>
            <a:ahLst/>
            <a:cxnLst/>
            <a:rect l="l" t="t" r="r" b="b"/>
            <a:pathLst>
              <a:path w="140" h="140" extrusionOk="0">
                <a:moveTo>
                  <a:pt x="51" y="1"/>
                </a:moveTo>
                <a:cubicBezTo>
                  <a:pt x="1" y="40"/>
                  <a:pt x="31" y="80"/>
                  <a:pt x="41" y="120"/>
                </a:cubicBezTo>
                <a:lnTo>
                  <a:pt x="41" y="140"/>
                </a:lnTo>
                <a:lnTo>
                  <a:pt x="51" y="140"/>
                </a:lnTo>
                <a:cubicBezTo>
                  <a:pt x="91" y="100"/>
                  <a:pt x="140" y="70"/>
                  <a:pt x="100" y="10"/>
                </a:cubicBezTo>
                <a:cubicBezTo>
                  <a:pt x="91" y="10"/>
                  <a:pt x="71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584362" y="5168575"/>
            <a:ext cx="16399" cy="13566"/>
          </a:xfrm>
          <a:custGeom>
            <a:avLst/>
            <a:gdLst/>
            <a:ahLst/>
            <a:cxnLst/>
            <a:rect l="l" t="t" r="r" b="b"/>
            <a:pathLst>
              <a:path w="110" h="91" extrusionOk="0">
                <a:moveTo>
                  <a:pt x="30" y="1"/>
                </a:moveTo>
                <a:cubicBezTo>
                  <a:pt x="10" y="1"/>
                  <a:pt x="0" y="11"/>
                  <a:pt x="10" y="31"/>
                </a:cubicBezTo>
                <a:cubicBezTo>
                  <a:pt x="10" y="60"/>
                  <a:pt x="30" y="80"/>
                  <a:pt x="79" y="90"/>
                </a:cubicBezTo>
                <a:cubicBezTo>
                  <a:pt x="99" y="90"/>
                  <a:pt x="109" y="71"/>
                  <a:pt x="99" y="60"/>
                </a:cubicBezTo>
                <a:cubicBezTo>
                  <a:pt x="90" y="31"/>
                  <a:pt x="79" y="1"/>
                  <a:pt x="3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764061" y="5100743"/>
            <a:ext cx="10585" cy="8945"/>
          </a:xfrm>
          <a:custGeom>
            <a:avLst/>
            <a:gdLst/>
            <a:ahLst/>
            <a:cxnLst/>
            <a:rect l="l" t="t" r="r" b="b"/>
            <a:pathLst>
              <a:path w="71" h="60" extrusionOk="0">
                <a:moveTo>
                  <a:pt x="30" y="0"/>
                </a:moveTo>
                <a:cubicBezTo>
                  <a:pt x="20" y="0"/>
                  <a:pt x="0" y="10"/>
                  <a:pt x="11" y="20"/>
                </a:cubicBezTo>
                <a:cubicBezTo>
                  <a:pt x="11" y="40"/>
                  <a:pt x="20" y="50"/>
                  <a:pt x="30" y="60"/>
                </a:cubicBezTo>
                <a:lnTo>
                  <a:pt x="40" y="60"/>
                </a:lnTo>
                <a:cubicBezTo>
                  <a:pt x="60" y="60"/>
                  <a:pt x="70" y="50"/>
                  <a:pt x="70" y="40"/>
                </a:cubicBezTo>
                <a:cubicBezTo>
                  <a:pt x="70" y="30"/>
                  <a:pt x="60" y="10"/>
                  <a:pt x="50" y="10"/>
                </a:cubicBezTo>
                <a:cubicBezTo>
                  <a:pt x="40" y="0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792357" y="5162760"/>
            <a:ext cx="13417" cy="7603"/>
          </a:xfrm>
          <a:custGeom>
            <a:avLst/>
            <a:gdLst/>
            <a:ahLst/>
            <a:cxnLst/>
            <a:rect l="l" t="t" r="r" b="b"/>
            <a:pathLst>
              <a:path w="90" h="51" extrusionOk="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11" y="40"/>
                  <a:pt x="30" y="50"/>
                </a:cubicBezTo>
                <a:lnTo>
                  <a:pt x="50" y="50"/>
                </a:lnTo>
                <a:cubicBezTo>
                  <a:pt x="70" y="50"/>
                  <a:pt x="79" y="40"/>
                  <a:pt x="90" y="30"/>
                </a:cubicBezTo>
                <a:cubicBezTo>
                  <a:pt x="79" y="20"/>
                  <a:pt x="79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83341" y="5115502"/>
            <a:ext cx="10436" cy="7603"/>
          </a:xfrm>
          <a:custGeom>
            <a:avLst/>
            <a:gdLst/>
            <a:ahLst/>
            <a:cxnLst/>
            <a:rect l="l" t="t" r="r" b="b"/>
            <a:pathLst>
              <a:path w="70" h="51" extrusionOk="0">
                <a:moveTo>
                  <a:pt x="20" y="0"/>
                </a:moveTo>
                <a:cubicBezTo>
                  <a:pt x="10" y="0"/>
                  <a:pt x="10" y="10"/>
                  <a:pt x="10" y="20"/>
                </a:cubicBezTo>
                <a:cubicBezTo>
                  <a:pt x="0" y="30"/>
                  <a:pt x="10" y="50"/>
                  <a:pt x="30" y="50"/>
                </a:cubicBezTo>
                <a:cubicBezTo>
                  <a:pt x="49" y="40"/>
                  <a:pt x="60" y="30"/>
                  <a:pt x="69" y="20"/>
                </a:cubicBezTo>
                <a:cubicBezTo>
                  <a:pt x="60" y="0"/>
                  <a:pt x="49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20164" y="5150834"/>
            <a:ext cx="7603" cy="4771"/>
          </a:xfrm>
          <a:custGeom>
            <a:avLst/>
            <a:gdLst/>
            <a:ahLst/>
            <a:cxnLst/>
            <a:rect l="l" t="t" r="r" b="b"/>
            <a:pathLst>
              <a:path w="51" h="32" extrusionOk="0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lnTo>
                  <a:pt x="51" y="21"/>
                </a:ln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134943" y="5124298"/>
            <a:ext cx="10585" cy="6112"/>
          </a:xfrm>
          <a:custGeom>
            <a:avLst/>
            <a:gdLst/>
            <a:ahLst/>
            <a:cxnLst/>
            <a:rect l="l" t="t" r="r" b="b"/>
            <a:pathLst>
              <a:path w="71" h="41" extrusionOk="0">
                <a:moveTo>
                  <a:pt x="31" y="1"/>
                </a:moveTo>
                <a:lnTo>
                  <a:pt x="0" y="31"/>
                </a:lnTo>
                <a:cubicBezTo>
                  <a:pt x="20" y="31"/>
                  <a:pt x="31" y="31"/>
                  <a:pt x="50" y="40"/>
                </a:cubicBezTo>
                <a:cubicBezTo>
                  <a:pt x="50" y="40"/>
                  <a:pt x="60" y="31"/>
                  <a:pt x="6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932372" y="5181992"/>
            <a:ext cx="17890" cy="7454"/>
          </a:xfrm>
          <a:custGeom>
            <a:avLst/>
            <a:gdLst/>
            <a:ahLst/>
            <a:cxnLst/>
            <a:rect l="l" t="t" r="r" b="b"/>
            <a:pathLst>
              <a:path w="120" h="50" extrusionOk="0">
                <a:moveTo>
                  <a:pt x="20" y="0"/>
                </a:moveTo>
                <a:cubicBezTo>
                  <a:pt x="1" y="20"/>
                  <a:pt x="40" y="30"/>
                  <a:pt x="70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0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2497030" y="5142038"/>
            <a:ext cx="5963" cy="4621"/>
          </a:xfrm>
          <a:custGeom>
            <a:avLst/>
            <a:gdLst/>
            <a:ahLst/>
            <a:cxnLst/>
            <a:rect l="l" t="t" r="r" b="b"/>
            <a:pathLst>
              <a:path w="40" h="31" extrusionOk="0">
                <a:moveTo>
                  <a:pt x="30" y="0"/>
                </a:moveTo>
                <a:cubicBezTo>
                  <a:pt x="20" y="0"/>
                  <a:pt x="10" y="11"/>
                  <a:pt x="10" y="11"/>
                </a:cubicBezTo>
                <a:cubicBezTo>
                  <a:pt x="0" y="20"/>
                  <a:pt x="0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3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88755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21" y="1"/>
                </a:moveTo>
                <a:cubicBezTo>
                  <a:pt x="21" y="1"/>
                  <a:pt x="10" y="10"/>
                  <a:pt x="1" y="10"/>
                </a:cubicBezTo>
                <a:lnTo>
                  <a:pt x="30" y="40"/>
                </a:lnTo>
                <a:cubicBezTo>
                  <a:pt x="30" y="40"/>
                  <a:pt x="40" y="30"/>
                  <a:pt x="50" y="30"/>
                </a:cubicBezTo>
                <a:lnTo>
                  <a:pt x="21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392347" y="5150834"/>
            <a:ext cx="11926" cy="4771"/>
          </a:xfrm>
          <a:custGeom>
            <a:avLst/>
            <a:gdLst/>
            <a:ahLst/>
            <a:cxnLst/>
            <a:rect l="l" t="t" r="r" b="b"/>
            <a:pathLst>
              <a:path w="80" h="32" extrusionOk="0">
                <a:moveTo>
                  <a:pt x="0" y="1"/>
                </a:moveTo>
                <a:cubicBezTo>
                  <a:pt x="20" y="1"/>
                  <a:pt x="30" y="31"/>
                  <a:pt x="50" y="31"/>
                </a:cubicBezTo>
                <a:cubicBezTo>
                  <a:pt x="60" y="31"/>
                  <a:pt x="70" y="31"/>
                  <a:pt x="80" y="21"/>
                </a:cubicBezTo>
                <a:cubicBezTo>
                  <a:pt x="50" y="11"/>
                  <a:pt x="30" y="11"/>
                  <a:pt x="1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590056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0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3483492" y="5140547"/>
            <a:ext cx="10436" cy="4621"/>
          </a:xfrm>
          <a:custGeom>
            <a:avLst/>
            <a:gdLst/>
            <a:ahLst/>
            <a:cxnLst/>
            <a:rect l="l" t="t" r="r" b="b"/>
            <a:pathLst>
              <a:path w="70" h="31" extrusionOk="0">
                <a:moveTo>
                  <a:pt x="0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597361" y="5137715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392347" y="5150834"/>
            <a:ext cx="1640" cy="149"/>
          </a:xfrm>
          <a:custGeom>
            <a:avLst/>
            <a:gdLst/>
            <a:ahLst/>
            <a:cxnLst/>
            <a:rect l="l" t="t" r="r" b="b"/>
            <a:pathLst>
              <a:path w="11" h="1" extrusionOk="0">
                <a:moveTo>
                  <a:pt x="11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3493779" y="5145020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950113" y="5189297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6168274" y="5125789"/>
            <a:ext cx="59185" cy="35630"/>
          </a:xfrm>
          <a:custGeom>
            <a:avLst/>
            <a:gdLst/>
            <a:ahLst/>
            <a:cxnLst/>
            <a:rect l="l" t="t" r="r" b="b"/>
            <a:pathLst>
              <a:path w="397" h="239" extrusionOk="0">
                <a:moveTo>
                  <a:pt x="60" y="1"/>
                </a:moveTo>
                <a:cubicBezTo>
                  <a:pt x="40" y="1"/>
                  <a:pt x="20" y="21"/>
                  <a:pt x="11" y="60"/>
                </a:cubicBezTo>
                <a:cubicBezTo>
                  <a:pt x="0" y="140"/>
                  <a:pt x="50" y="199"/>
                  <a:pt x="15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7" y="159"/>
                  <a:pt x="337" y="120"/>
                  <a:pt x="278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605256" y="5140547"/>
            <a:ext cx="28176" cy="28176"/>
          </a:xfrm>
          <a:custGeom>
            <a:avLst/>
            <a:gdLst/>
            <a:ahLst/>
            <a:cxnLst/>
            <a:rect l="l" t="t" r="r" b="b"/>
            <a:pathLst>
              <a:path w="189" h="189" extrusionOk="0">
                <a:moveTo>
                  <a:pt x="99" y="1"/>
                </a:moveTo>
                <a:cubicBezTo>
                  <a:pt x="30" y="10"/>
                  <a:pt x="10" y="60"/>
                  <a:pt x="0" y="100"/>
                </a:cubicBezTo>
                <a:cubicBezTo>
                  <a:pt x="0" y="140"/>
                  <a:pt x="10" y="189"/>
                  <a:pt x="80" y="189"/>
                </a:cubicBezTo>
                <a:lnTo>
                  <a:pt x="89" y="189"/>
                </a:lnTo>
                <a:cubicBezTo>
                  <a:pt x="159" y="189"/>
                  <a:pt x="179" y="140"/>
                  <a:pt x="188" y="90"/>
                </a:cubicBezTo>
                <a:cubicBezTo>
                  <a:pt x="179" y="50"/>
                  <a:pt x="168" y="1"/>
                  <a:pt x="9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614172" y="5131752"/>
            <a:ext cx="34288" cy="28176"/>
          </a:xfrm>
          <a:custGeom>
            <a:avLst/>
            <a:gdLst/>
            <a:ahLst/>
            <a:cxnLst/>
            <a:rect l="l" t="t" r="r" b="b"/>
            <a:pathLst>
              <a:path w="230" h="189" extrusionOk="0">
                <a:moveTo>
                  <a:pt x="229" y="1"/>
                </a:moveTo>
                <a:lnTo>
                  <a:pt x="229" y="1"/>
                </a:lnTo>
                <a:cubicBezTo>
                  <a:pt x="140" y="50"/>
                  <a:pt x="21" y="80"/>
                  <a:pt x="1" y="179"/>
                </a:cubicBezTo>
                <a:cubicBezTo>
                  <a:pt x="1" y="179"/>
                  <a:pt x="11" y="188"/>
                  <a:pt x="21" y="188"/>
                </a:cubicBezTo>
                <a:cubicBezTo>
                  <a:pt x="150" y="159"/>
                  <a:pt x="190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4918835" y="5184973"/>
            <a:ext cx="19529" cy="13268"/>
          </a:xfrm>
          <a:custGeom>
            <a:avLst/>
            <a:gdLst/>
            <a:ahLst/>
            <a:cxnLst/>
            <a:rect l="l" t="t" r="r" b="b"/>
            <a:pathLst>
              <a:path w="131" h="89" extrusionOk="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1" y="69"/>
                  <a:pt x="40" y="89"/>
                  <a:pt x="80" y="89"/>
                </a:cubicBezTo>
                <a:lnTo>
                  <a:pt x="90" y="89"/>
                </a:lnTo>
                <a:cubicBezTo>
                  <a:pt x="120" y="79"/>
                  <a:pt x="130" y="60"/>
                  <a:pt x="120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640858" y="5111030"/>
            <a:ext cx="20722" cy="20871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50" y="1"/>
                </a:moveTo>
                <a:cubicBezTo>
                  <a:pt x="0" y="40"/>
                  <a:pt x="30" y="80"/>
                  <a:pt x="40" y="120"/>
                </a:cubicBezTo>
                <a:cubicBezTo>
                  <a:pt x="40" y="120"/>
                  <a:pt x="40" y="129"/>
                  <a:pt x="50" y="140"/>
                </a:cubicBezTo>
                <a:cubicBezTo>
                  <a:pt x="90" y="100"/>
                  <a:pt x="139" y="70"/>
                  <a:pt x="99" y="10"/>
                </a:cubicBezTo>
                <a:cubicBezTo>
                  <a:pt x="90" y="10"/>
                  <a:pt x="7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6135775" y="5168575"/>
            <a:ext cx="16399" cy="13566"/>
          </a:xfrm>
          <a:custGeom>
            <a:avLst/>
            <a:gdLst/>
            <a:ahLst/>
            <a:cxnLst/>
            <a:rect l="l" t="t" r="r" b="b"/>
            <a:pathLst>
              <a:path w="110" h="91" extrusionOk="0">
                <a:moveTo>
                  <a:pt x="31" y="1"/>
                </a:moveTo>
                <a:cubicBezTo>
                  <a:pt x="11" y="1"/>
                  <a:pt x="0" y="11"/>
                  <a:pt x="11" y="31"/>
                </a:cubicBezTo>
                <a:cubicBezTo>
                  <a:pt x="20" y="60"/>
                  <a:pt x="31" y="80"/>
                  <a:pt x="80" y="90"/>
                </a:cubicBezTo>
                <a:cubicBezTo>
                  <a:pt x="99" y="90"/>
                  <a:pt x="110" y="71"/>
                  <a:pt x="99" y="60"/>
                </a:cubicBezTo>
                <a:cubicBezTo>
                  <a:pt x="90" y="31"/>
                  <a:pt x="80" y="1"/>
                  <a:pt x="3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16964" y="5100743"/>
            <a:ext cx="9094" cy="8945"/>
          </a:xfrm>
          <a:custGeom>
            <a:avLst/>
            <a:gdLst/>
            <a:ahLst/>
            <a:cxnLst/>
            <a:rect l="l" t="t" r="r" b="b"/>
            <a:pathLst>
              <a:path w="61" h="60" extrusionOk="0">
                <a:moveTo>
                  <a:pt x="21" y="0"/>
                </a:moveTo>
                <a:cubicBezTo>
                  <a:pt x="10" y="0"/>
                  <a:pt x="1" y="10"/>
                  <a:pt x="1" y="20"/>
                </a:cubicBezTo>
                <a:cubicBezTo>
                  <a:pt x="1" y="40"/>
                  <a:pt x="10" y="50"/>
                  <a:pt x="21" y="60"/>
                </a:cubicBezTo>
                <a:lnTo>
                  <a:pt x="30" y="60"/>
                </a:lnTo>
                <a:cubicBezTo>
                  <a:pt x="50" y="60"/>
                  <a:pt x="60" y="50"/>
                  <a:pt x="60" y="40"/>
                </a:cubicBezTo>
                <a:cubicBezTo>
                  <a:pt x="60" y="30"/>
                  <a:pt x="50" y="10"/>
                  <a:pt x="41" y="10"/>
                </a:cubicBezTo>
                <a:cubicBezTo>
                  <a:pt x="30" y="0"/>
                  <a:pt x="30" y="0"/>
                  <a:pt x="2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7343770" y="5162760"/>
            <a:ext cx="13566" cy="7603"/>
          </a:xfrm>
          <a:custGeom>
            <a:avLst/>
            <a:gdLst/>
            <a:ahLst/>
            <a:cxnLst/>
            <a:rect l="l" t="t" r="r" b="b"/>
            <a:pathLst>
              <a:path w="91" h="51" extrusionOk="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20" y="40"/>
                  <a:pt x="31" y="50"/>
                </a:cubicBezTo>
                <a:lnTo>
                  <a:pt x="50" y="50"/>
                </a:lnTo>
                <a:cubicBezTo>
                  <a:pt x="70" y="50"/>
                  <a:pt x="80" y="40"/>
                  <a:pt x="90" y="30"/>
                </a:cubicBezTo>
                <a:cubicBezTo>
                  <a:pt x="80" y="20"/>
                  <a:pt x="80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834753" y="5115502"/>
            <a:ext cx="10436" cy="7603"/>
          </a:xfrm>
          <a:custGeom>
            <a:avLst/>
            <a:gdLst/>
            <a:ahLst/>
            <a:cxnLst/>
            <a:rect l="l" t="t" r="r" b="b"/>
            <a:pathLst>
              <a:path w="70" h="51" extrusionOk="0">
                <a:moveTo>
                  <a:pt x="20" y="0"/>
                </a:moveTo>
                <a:cubicBezTo>
                  <a:pt x="20" y="0"/>
                  <a:pt x="10" y="10"/>
                  <a:pt x="10" y="20"/>
                </a:cubicBezTo>
                <a:cubicBezTo>
                  <a:pt x="1" y="30"/>
                  <a:pt x="10" y="50"/>
                  <a:pt x="30" y="50"/>
                </a:cubicBezTo>
                <a:lnTo>
                  <a:pt x="40" y="50"/>
                </a:lnTo>
                <a:lnTo>
                  <a:pt x="70" y="20"/>
                </a:lnTo>
                <a:cubicBezTo>
                  <a:pt x="60" y="0"/>
                  <a:pt x="50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871576" y="5150834"/>
            <a:ext cx="7603" cy="4771"/>
          </a:xfrm>
          <a:custGeom>
            <a:avLst/>
            <a:gdLst/>
            <a:ahLst/>
            <a:cxnLst/>
            <a:rect l="l" t="t" r="r" b="b"/>
            <a:pathLst>
              <a:path w="51" h="32" extrusionOk="0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cubicBezTo>
                  <a:pt x="51" y="31"/>
                  <a:pt x="51" y="21"/>
                  <a:pt x="51" y="21"/>
                </a:cubicBez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7686356" y="5124298"/>
            <a:ext cx="10585" cy="6112"/>
          </a:xfrm>
          <a:custGeom>
            <a:avLst/>
            <a:gdLst/>
            <a:ahLst/>
            <a:cxnLst/>
            <a:rect l="l" t="t" r="r" b="b"/>
            <a:pathLst>
              <a:path w="71" h="41" extrusionOk="0">
                <a:moveTo>
                  <a:pt x="31" y="1"/>
                </a:moveTo>
                <a:lnTo>
                  <a:pt x="1" y="31"/>
                </a:lnTo>
                <a:cubicBezTo>
                  <a:pt x="21" y="31"/>
                  <a:pt x="31" y="31"/>
                  <a:pt x="51" y="40"/>
                </a:cubicBezTo>
                <a:cubicBezTo>
                  <a:pt x="60" y="40"/>
                  <a:pt x="60" y="31"/>
                  <a:pt x="7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483785" y="5181992"/>
            <a:ext cx="17890" cy="7454"/>
          </a:xfrm>
          <a:custGeom>
            <a:avLst/>
            <a:gdLst/>
            <a:ahLst/>
            <a:cxnLst/>
            <a:rect l="l" t="t" r="r" b="b"/>
            <a:pathLst>
              <a:path w="120" h="50" extrusionOk="0">
                <a:moveTo>
                  <a:pt x="21" y="0"/>
                </a:moveTo>
                <a:cubicBezTo>
                  <a:pt x="1" y="20"/>
                  <a:pt x="41" y="30"/>
                  <a:pt x="71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1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7048442" y="5142038"/>
            <a:ext cx="5963" cy="4621"/>
          </a:xfrm>
          <a:custGeom>
            <a:avLst/>
            <a:gdLst/>
            <a:ahLst/>
            <a:cxnLst/>
            <a:rect l="l" t="t" r="r" b="b"/>
            <a:pathLst>
              <a:path w="40" h="31" extrusionOk="0">
                <a:moveTo>
                  <a:pt x="30" y="0"/>
                </a:moveTo>
                <a:cubicBezTo>
                  <a:pt x="20" y="0"/>
                  <a:pt x="11" y="11"/>
                  <a:pt x="11" y="11"/>
                </a:cubicBezTo>
                <a:cubicBezTo>
                  <a:pt x="0" y="20"/>
                  <a:pt x="11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440316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20" y="1"/>
                </a:moveTo>
                <a:cubicBezTo>
                  <a:pt x="20" y="1"/>
                  <a:pt x="10" y="10"/>
                  <a:pt x="0" y="10"/>
                </a:cubicBezTo>
                <a:lnTo>
                  <a:pt x="29" y="40"/>
                </a:lnTo>
                <a:cubicBezTo>
                  <a:pt x="29" y="40"/>
                  <a:pt x="40" y="30"/>
                  <a:pt x="49" y="30"/>
                </a:cubicBezTo>
                <a:lnTo>
                  <a:pt x="2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945250" y="5150834"/>
            <a:ext cx="10436" cy="4771"/>
          </a:xfrm>
          <a:custGeom>
            <a:avLst/>
            <a:gdLst/>
            <a:ahLst/>
            <a:cxnLst/>
            <a:rect l="l" t="t" r="r" b="b"/>
            <a:pathLst>
              <a:path w="70" h="32" extrusionOk="0">
                <a:moveTo>
                  <a:pt x="1" y="1"/>
                </a:moveTo>
                <a:cubicBezTo>
                  <a:pt x="5" y="3"/>
                  <a:pt x="9" y="4"/>
                  <a:pt x="13" y="6"/>
                </a:cubicBezTo>
                <a:lnTo>
                  <a:pt x="13" y="6"/>
                </a:lnTo>
                <a:cubicBezTo>
                  <a:pt x="10" y="3"/>
                  <a:pt x="6" y="1"/>
                  <a:pt x="1" y="1"/>
                </a:cubicBezTo>
                <a:close/>
                <a:moveTo>
                  <a:pt x="13" y="6"/>
                </a:moveTo>
                <a:cubicBezTo>
                  <a:pt x="23" y="14"/>
                  <a:pt x="28" y="31"/>
                  <a:pt x="50" y="31"/>
                </a:cubicBezTo>
                <a:cubicBezTo>
                  <a:pt x="50" y="31"/>
                  <a:pt x="60" y="31"/>
                  <a:pt x="70" y="21"/>
                </a:cubicBezTo>
                <a:cubicBezTo>
                  <a:pt x="54" y="13"/>
                  <a:pt x="31" y="12"/>
                  <a:pt x="13" y="6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141468" y="5131752"/>
            <a:ext cx="7454" cy="6112"/>
          </a:xfrm>
          <a:custGeom>
            <a:avLst/>
            <a:gdLst/>
            <a:ahLst/>
            <a:cxnLst/>
            <a:rect l="l" t="t" r="r" b="b"/>
            <a:pathLst>
              <a:path w="50" h="41" extrusionOk="0">
                <a:moveTo>
                  <a:pt x="1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034905" y="5140547"/>
            <a:ext cx="10585" cy="4621"/>
          </a:xfrm>
          <a:custGeom>
            <a:avLst/>
            <a:gdLst/>
            <a:ahLst/>
            <a:cxnLst/>
            <a:rect l="l" t="t" r="r" b="b"/>
            <a:pathLst>
              <a:path w="71" h="31" extrusionOk="0">
                <a:moveTo>
                  <a:pt x="1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148773" y="5137715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5945250" y="5150834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045340" y="5145020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501525" y="5189297"/>
            <a:ext cx="149" cy="1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56869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1038421" y="3480950"/>
            <a:ext cx="32853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2"/>
          </p:nvPr>
        </p:nvSpPr>
        <p:spPr>
          <a:xfrm>
            <a:off x="1032750" y="2987500"/>
            <a:ext cx="32964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4826015" y="3480950"/>
            <a:ext cx="32739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4820362" y="2987500"/>
            <a:ext cx="3285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56869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56869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731225" y="1444500"/>
            <a:ext cx="3683700" cy="31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3E0BE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2797800"/>
            <a:ext cx="76851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2DE"/>
              </a:buClr>
              <a:buSzPts val="12000"/>
              <a:buNone/>
              <a:defRPr sz="8000">
                <a:solidFill>
                  <a:srgbClr val="FFF2D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738925" y="3986700"/>
            <a:ext cx="76851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F3E0BE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571781"/>
            <a:ext cx="14301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192550" y="165240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 b="1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"/>
          </p:nvPr>
        </p:nvSpPr>
        <p:spPr>
          <a:xfrm>
            <a:off x="2192550" y="219960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 hasCustomPrompt="1"/>
          </p:nvPr>
        </p:nvSpPr>
        <p:spPr>
          <a:xfrm>
            <a:off x="4722825" y="1571781"/>
            <a:ext cx="14301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6195300" y="165240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 b="1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5"/>
          </p:nvPr>
        </p:nvSpPr>
        <p:spPr>
          <a:xfrm>
            <a:off x="6195300" y="219960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54806"/>
            <a:ext cx="1430100" cy="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7"/>
          </p:nvPr>
        </p:nvSpPr>
        <p:spPr>
          <a:xfrm>
            <a:off x="2192550" y="331595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 b="1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2192550" y="386315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9" hasCustomPrompt="1"/>
          </p:nvPr>
        </p:nvSpPr>
        <p:spPr>
          <a:xfrm>
            <a:off x="4722825" y="3254806"/>
            <a:ext cx="1430100" cy="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3"/>
          </p:nvPr>
        </p:nvSpPr>
        <p:spPr>
          <a:xfrm>
            <a:off x="6195300" y="331595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 b="1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4"/>
          </p:nvPr>
        </p:nvSpPr>
        <p:spPr>
          <a:xfrm>
            <a:off x="6195300" y="3863150"/>
            <a:ext cx="2228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5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sz="3200" b="1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rgbClr val="56869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731225" y="3670650"/>
            <a:ext cx="22590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>
          <a:xfrm>
            <a:off x="738925" y="3177200"/>
            <a:ext cx="22668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>
          <a:xfrm>
            <a:off x="3434750" y="3670650"/>
            <a:ext cx="22590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>
          <a:xfrm>
            <a:off x="3442450" y="3177200"/>
            <a:ext cx="22668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>
          <a:xfrm>
            <a:off x="6138275" y="3670650"/>
            <a:ext cx="22590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>
          <a:xfrm>
            <a:off x="6145975" y="3177200"/>
            <a:ext cx="22668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E0B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sz="3200" b="1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42650"/>
            <a:ext cx="7704000" cy="3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7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594985" y="1355091"/>
            <a:ext cx="3690014" cy="2796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Viga"/>
              </a:rPr>
              <a:t>Healthcare Insurance Claim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>
            <a:off x="8349360" y="4388895"/>
            <a:ext cx="345352" cy="335073"/>
            <a:chOff x="272584" y="3138801"/>
            <a:chExt cx="345352" cy="335073"/>
          </a:xfrm>
        </p:grpSpPr>
        <p:sp>
          <p:nvSpPr>
            <p:cNvPr id="336" name="Google Shape;336;p31"/>
            <p:cNvSpPr/>
            <p:nvPr/>
          </p:nvSpPr>
          <p:spPr>
            <a:xfrm>
              <a:off x="272584" y="3138801"/>
              <a:ext cx="345352" cy="335073"/>
            </a:xfrm>
            <a:custGeom>
              <a:avLst/>
              <a:gdLst/>
              <a:ahLst/>
              <a:cxnLst/>
              <a:rect l="l" t="t" r="r" b="b"/>
              <a:pathLst>
                <a:path w="98672" h="95735" extrusionOk="0">
                  <a:moveTo>
                    <a:pt x="65628" y="0"/>
                  </a:moveTo>
                  <a:cubicBezTo>
                    <a:pt x="57918" y="0"/>
                    <a:pt x="50208" y="2937"/>
                    <a:pt x="44333" y="8812"/>
                  </a:cubicBezTo>
                  <a:lnTo>
                    <a:pt x="30841" y="22304"/>
                  </a:lnTo>
                  <a:lnTo>
                    <a:pt x="8812" y="44303"/>
                  </a:lnTo>
                  <a:cubicBezTo>
                    <a:pt x="3121" y="49994"/>
                    <a:pt x="0" y="57581"/>
                    <a:pt x="0" y="65597"/>
                  </a:cubicBezTo>
                  <a:cubicBezTo>
                    <a:pt x="0" y="73644"/>
                    <a:pt x="3121" y="81232"/>
                    <a:pt x="8812" y="86923"/>
                  </a:cubicBezTo>
                  <a:cubicBezTo>
                    <a:pt x="14686" y="92797"/>
                    <a:pt x="22396" y="95734"/>
                    <a:pt x="30106" y="95734"/>
                  </a:cubicBezTo>
                  <a:cubicBezTo>
                    <a:pt x="37847" y="95734"/>
                    <a:pt x="45557" y="92797"/>
                    <a:pt x="51431" y="86923"/>
                  </a:cubicBezTo>
                  <a:lnTo>
                    <a:pt x="73430" y="64894"/>
                  </a:lnTo>
                  <a:lnTo>
                    <a:pt x="86922" y="51401"/>
                  </a:lnTo>
                  <a:cubicBezTo>
                    <a:pt x="98671" y="39652"/>
                    <a:pt x="98671" y="20560"/>
                    <a:pt x="86922" y="8812"/>
                  </a:cubicBezTo>
                  <a:cubicBezTo>
                    <a:pt x="81048" y="2937"/>
                    <a:pt x="73338" y="0"/>
                    <a:pt x="65628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50648" y="3216865"/>
              <a:ext cx="178941" cy="178941"/>
            </a:xfrm>
            <a:custGeom>
              <a:avLst/>
              <a:gdLst/>
              <a:ahLst/>
              <a:cxnLst/>
              <a:rect l="l" t="t" r="r" b="b"/>
              <a:pathLst>
                <a:path w="51126" h="51126" extrusionOk="0">
                  <a:moveTo>
                    <a:pt x="8537" y="0"/>
                  </a:moveTo>
                  <a:lnTo>
                    <a:pt x="0" y="8506"/>
                  </a:lnTo>
                  <a:lnTo>
                    <a:pt x="42620" y="51126"/>
                  </a:lnTo>
                  <a:lnTo>
                    <a:pt x="51126" y="42590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03423" y="3169640"/>
              <a:ext cx="314514" cy="304234"/>
            </a:xfrm>
            <a:custGeom>
              <a:avLst/>
              <a:gdLst/>
              <a:ahLst/>
              <a:cxnLst/>
              <a:rect l="l" t="t" r="r" b="b"/>
              <a:pathLst>
                <a:path w="89861" h="86924" extrusionOk="0">
                  <a:moveTo>
                    <a:pt x="78111" y="1"/>
                  </a:moveTo>
                  <a:lnTo>
                    <a:pt x="1" y="78112"/>
                  </a:lnTo>
                  <a:cubicBezTo>
                    <a:pt x="5875" y="83986"/>
                    <a:pt x="13585" y="86923"/>
                    <a:pt x="21295" y="86923"/>
                  </a:cubicBezTo>
                  <a:cubicBezTo>
                    <a:pt x="29036" y="86923"/>
                    <a:pt x="36746" y="83986"/>
                    <a:pt x="42620" y="78112"/>
                  </a:cubicBezTo>
                  <a:lnTo>
                    <a:pt x="64619" y="56083"/>
                  </a:lnTo>
                  <a:lnTo>
                    <a:pt x="78111" y="42590"/>
                  </a:lnTo>
                  <a:cubicBezTo>
                    <a:pt x="89860" y="30841"/>
                    <a:pt x="89860" y="11749"/>
                    <a:pt x="78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25177" y="3291398"/>
              <a:ext cx="104412" cy="104408"/>
            </a:xfrm>
            <a:custGeom>
              <a:avLst/>
              <a:gdLst/>
              <a:ahLst/>
              <a:cxnLst/>
              <a:rect l="l" t="t" r="r" b="b"/>
              <a:pathLst>
                <a:path w="29832" h="29831" extrusionOk="0">
                  <a:moveTo>
                    <a:pt x="8537" y="0"/>
                  </a:moveTo>
                  <a:lnTo>
                    <a:pt x="1" y="8506"/>
                  </a:lnTo>
                  <a:lnTo>
                    <a:pt x="21326" y="29831"/>
                  </a:lnTo>
                  <a:lnTo>
                    <a:pt x="29832" y="21295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1"/>
          <p:cNvGrpSpPr/>
          <p:nvPr/>
        </p:nvGrpSpPr>
        <p:grpSpPr>
          <a:xfrm rot="5236307">
            <a:off x="4060361" y="412952"/>
            <a:ext cx="311846" cy="300268"/>
            <a:chOff x="430746" y="3569508"/>
            <a:chExt cx="311836" cy="300258"/>
          </a:xfrm>
        </p:grpSpPr>
        <p:sp>
          <p:nvSpPr>
            <p:cNvPr id="346" name="Google Shape;346;p31"/>
            <p:cNvSpPr/>
            <p:nvPr/>
          </p:nvSpPr>
          <p:spPr>
            <a:xfrm>
              <a:off x="430746" y="3569508"/>
              <a:ext cx="311836" cy="300258"/>
            </a:xfrm>
            <a:custGeom>
              <a:avLst/>
              <a:gdLst/>
              <a:ahLst/>
              <a:cxnLst/>
              <a:rect l="l" t="t" r="r" b="b"/>
              <a:pathLst>
                <a:path w="89096" h="85788" extrusionOk="0">
                  <a:moveTo>
                    <a:pt x="26413" y="0"/>
                  </a:moveTo>
                  <a:cubicBezTo>
                    <a:pt x="19175" y="0"/>
                    <a:pt x="12995" y="2311"/>
                    <a:pt x="8476" y="6851"/>
                  </a:cubicBezTo>
                  <a:cubicBezTo>
                    <a:pt x="1898" y="13398"/>
                    <a:pt x="1" y="23433"/>
                    <a:pt x="3030" y="35121"/>
                  </a:cubicBezTo>
                  <a:cubicBezTo>
                    <a:pt x="5814" y="45646"/>
                    <a:pt x="12423" y="56538"/>
                    <a:pt x="21663" y="65808"/>
                  </a:cubicBezTo>
                  <a:cubicBezTo>
                    <a:pt x="34635" y="78750"/>
                    <a:pt x="49902" y="85787"/>
                    <a:pt x="62600" y="85787"/>
                  </a:cubicBezTo>
                  <a:cubicBezTo>
                    <a:pt x="69728" y="85787"/>
                    <a:pt x="76000" y="83585"/>
                    <a:pt x="80620" y="78995"/>
                  </a:cubicBezTo>
                  <a:cubicBezTo>
                    <a:pt x="87168" y="72448"/>
                    <a:pt x="89095" y="62382"/>
                    <a:pt x="86036" y="50725"/>
                  </a:cubicBezTo>
                  <a:cubicBezTo>
                    <a:pt x="83282" y="40169"/>
                    <a:pt x="76674" y="29277"/>
                    <a:pt x="67434" y="20037"/>
                  </a:cubicBezTo>
                  <a:cubicBezTo>
                    <a:pt x="58194" y="10797"/>
                    <a:pt x="47271" y="4189"/>
                    <a:pt x="36746" y="1405"/>
                  </a:cubicBezTo>
                  <a:cubicBezTo>
                    <a:pt x="33125" y="466"/>
                    <a:pt x="29662" y="0"/>
                    <a:pt x="2641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39011" y="3674144"/>
              <a:ext cx="89740" cy="85645"/>
            </a:xfrm>
            <a:custGeom>
              <a:avLst/>
              <a:gdLst/>
              <a:ahLst/>
              <a:cxnLst/>
              <a:rect l="l" t="t" r="r" b="b"/>
              <a:pathLst>
                <a:path w="25640" h="24470" extrusionOk="0">
                  <a:moveTo>
                    <a:pt x="19042" y="1"/>
                  </a:moveTo>
                  <a:cubicBezTo>
                    <a:pt x="17501" y="1"/>
                    <a:pt x="15956" y="590"/>
                    <a:pt x="14778" y="1768"/>
                  </a:cubicBezTo>
                  <a:lnTo>
                    <a:pt x="2356" y="14190"/>
                  </a:lnTo>
                  <a:cubicBezTo>
                    <a:pt x="0" y="16545"/>
                    <a:pt x="0" y="20339"/>
                    <a:pt x="2356" y="22695"/>
                  </a:cubicBezTo>
                  <a:cubicBezTo>
                    <a:pt x="3549" y="23888"/>
                    <a:pt x="5079" y="24470"/>
                    <a:pt x="6609" y="24470"/>
                  </a:cubicBezTo>
                  <a:cubicBezTo>
                    <a:pt x="8169" y="24470"/>
                    <a:pt x="9699" y="23888"/>
                    <a:pt x="10892" y="22695"/>
                  </a:cubicBezTo>
                  <a:lnTo>
                    <a:pt x="23283" y="10304"/>
                  </a:lnTo>
                  <a:cubicBezTo>
                    <a:pt x="25639" y="7948"/>
                    <a:pt x="25639" y="4124"/>
                    <a:pt x="23283" y="1768"/>
                  </a:cubicBezTo>
                  <a:cubicBezTo>
                    <a:pt x="22121" y="590"/>
                    <a:pt x="20583" y="1"/>
                    <a:pt x="19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0746" y="3593374"/>
              <a:ext cx="282174" cy="276392"/>
            </a:xfrm>
            <a:custGeom>
              <a:avLst/>
              <a:gdLst/>
              <a:ahLst/>
              <a:cxnLst/>
              <a:rect l="l" t="t" r="r" b="b"/>
              <a:pathLst>
                <a:path w="80621" h="78969" extrusionOk="0">
                  <a:moveTo>
                    <a:pt x="8476" y="1"/>
                  </a:moveTo>
                  <a:cubicBezTo>
                    <a:pt x="8476" y="1"/>
                    <a:pt x="8476" y="1"/>
                    <a:pt x="8476" y="32"/>
                  </a:cubicBezTo>
                  <a:cubicBezTo>
                    <a:pt x="1898" y="6579"/>
                    <a:pt x="1" y="16614"/>
                    <a:pt x="3030" y="28302"/>
                  </a:cubicBezTo>
                  <a:cubicBezTo>
                    <a:pt x="5814" y="38827"/>
                    <a:pt x="12423" y="49719"/>
                    <a:pt x="21663" y="58989"/>
                  </a:cubicBezTo>
                  <a:cubicBezTo>
                    <a:pt x="34635" y="71931"/>
                    <a:pt x="49933" y="78968"/>
                    <a:pt x="62600" y="78968"/>
                  </a:cubicBezTo>
                  <a:cubicBezTo>
                    <a:pt x="69728" y="78968"/>
                    <a:pt x="76000" y="76766"/>
                    <a:pt x="80620" y="72176"/>
                  </a:cubicBezTo>
                  <a:cubicBezTo>
                    <a:pt x="80620" y="72176"/>
                    <a:pt x="80620" y="72176"/>
                    <a:pt x="80620" y="72146"/>
                  </a:cubicBezTo>
                  <a:lnTo>
                    <a:pt x="8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39011" y="3702067"/>
              <a:ext cx="59864" cy="57722"/>
            </a:xfrm>
            <a:custGeom>
              <a:avLst/>
              <a:gdLst/>
              <a:ahLst/>
              <a:cxnLst/>
              <a:rect l="l" t="t" r="r" b="b"/>
              <a:pathLst>
                <a:path w="17104" h="16492" extrusionOk="0">
                  <a:moveTo>
                    <a:pt x="8567" y="1"/>
                  </a:moveTo>
                  <a:lnTo>
                    <a:pt x="2356" y="6212"/>
                  </a:lnTo>
                  <a:cubicBezTo>
                    <a:pt x="0" y="8567"/>
                    <a:pt x="0" y="12361"/>
                    <a:pt x="2356" y="14717"/>
                  </a:cubicBezTo>
                  <a:cubicBezTo>
                    <a:pt x="3549" y="15910"/>
                    <a:pt x="5079" y="16492"/>
                    <a:pt x="6609" y="16492"/>
                  </a:cubicBezTo>
                  <a:cubicBezTo>
                    <a:pt x="8169" y="16492"/>
                    <a:pt x="9699" y="15910"/>
                    <a:pt x="10892" y="14717"/>
                  </a:cubicBezTo>
                  <a:lnTo>
                    <a:pt x="17103" y="8506"/>
                  </a:lnTo>
                  <a:lnTo>
                    <a:pt x="85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39DD67-7D71-407C-B498-3131AAA5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84" y="650709"/>
            <a:ext cx="4321042" cy="38246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06;p48">
            <a:extLst>
              <a:ext uri="{FF2B5EF4-FFF2-40B4-BE49-F238E27FC236}">
                <a16:creationId xmlns:a16="http://schemas.microsoft.com/office/drawing/2014/main" id="{4DF942EC-AE9F-4D10-831E-92435264F7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639" r="25644" b="13688"/>
          <a:stretch/>
        </p:blipFill>
        <p:spPr>
          <a:xfrm>
            <a:off x="-1" y="0"/>
            <a:ext cx="32104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55"/>
          <p:cNvSpPr txBox="1">
            <a:spLocks noGrp="1"/>
          </p:cNvSpPr>
          <p:nvPr>
            <p:ph type="title"/>
          </p:nvPr>
        </p:nvSpPr>
        <p:spPr>
          <a:xfrm>
            <a:off x="4179172" y="2309173"/>
            <a:ext cx="2187286" cy="525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688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720000" y="1433530"/>
            <a:ext cx="4252467" cy="921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>
                <a:ea typeface="Cambria" panose="02040503050406030204" pitchFamily="18" charset="0"/>
              </a:rPr>
              <a:t>What is a Healthcare Insurance Claim?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7D2E2-1D49-45A2-BB16-DCBE3DB8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82" y="2638910"/>
            <a:ext cx="4038885" cy="1425832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latin typeface="Viga"/>
                <a:ea typeface="Cambria" panose="02040503050406030204" pitchFamily="18" charset="0"/>
              </a:rPr>
              <a:t>A healthcare insurance claim is a formal request submitted by a healthcare provider to an insurance company for reimbursement of medical services provided to a patient.</a:t>
            </a:r>
            <a:endParaRPr lang="en-US" dirty="0">
              <a:latin typeface="Vig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61127-6C9F-41B7-8F90-7D489A78E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4831669" y="1433530"/>
            <a:ext cx="3719146" cy="2631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/>
          <p:nvPr/>
        </p:nvSpPr>
        <p:spPr>
          <a:xfrm>
            <a:off x="1932890" y="1309515"/>
            <a:ext cx="982200" cy="982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5737812" y="1312728"/>
            <a:ext cx="982200" cy="982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/>
          </p:nvPr>
        </p:nvSpPr>
        <p:spPr>
          <a:xfrm>
            <a:off x="3252696" y="429933"/>
            <a:ext cx="2638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claims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984226" y="3161864"/>
            <a:ext cx="2970597" cy="165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dirty="0">
                <a:latin typeface="Viga"/>
              </a:rPr>
              <a:t>Institutional medical billing refers to the process of submitting and managing medical claims for services rendered by hospitals, clinics, and other healthcare facilities to insurance companies or government payers.</a:t>
            </a:r>
            <a:endParaRPr sz="1400" dirty="0">
              <a:latin typeface="Viga"/>
            </a:endParaRPr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2"/>
          </p:nvPr>
        </p:nvSpPr>
        <p:spPr>
          <a:xfrm>
            <a:off x="986344" y="2326377"/>
            <a:ext cx="3032142" cy="83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3200"/>
            </a:pPr>
            <a:r>
              <a:rPr lang="en-US" sz="2400" b="1" dirty="0"/>
              <a:t>Institutional Medical Billing</a:t>
            </a:r>
            <a:endParaRPr sz="2400" b="1" dirty="0"/>
          </a:p>
        </p:txBody>
      </p:sp>
      <p:sp>
        <p:nvSpPr>
          <p:cNvPr id="410" name="Google Shape;410;p35"/>
          <p:cNvSpPr txBox="1">
            <a:spLocks noGrp="1"/>
          </p:cNvSpPr>
          <p:nvPr>
            <p:ph type="subTitle" idx="3"/>
          </p:nvPr>
        </p:nvSpPr>
        <p:spPr>
          <a:xfrm>
            <a:off x="4797992" y="3165990"/>
            <a:ext cx="3118768" cy="165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dirty="0">
                <a:latin typeface="Viga"/>
              </a:rPr>
              <a:t>Professional medical billing refers to the process of submitting and managing medical claims for services rendered by individual healthcare providers, such as physicians or non-institutional practitioners, to insurance companies or government payers.</a:t>
            </a:r>
            <a:endParaRPr sz="1400" dirty="0">
              <a:latin typeface="Viga"/>
            </a:endParaRPr>
          </a:p>
        </p:txBody>
      </p:sp>
      <p:sp>
        <p:nvSpPr>
          <p:cNvPr id="411" name="Google Shape;411;p35"/>
          <p:cNvSpPr txBox="1">
            <a:spLocks noGrp="1"/>
          </p:cNvSpPr>
          <p:nvPr>
            <p:ph type="subTitle" idx="4"/>
          </p:nvPr>
        </p:nvSpPr>
        <p:spPr>
          <a:xfrm>
            <a:off x="4841306" y="2323736"/>
            <a:ext cx="3032141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3200"/>
            </a:pPr>
            <a:r>
              <a:rPr lang="en-US" sz="2400" b="1" dirty="0"/>
              <a:t>Professional Medical Billing</a:t>
            </a:r>
            <a:endParaRPr sz="2400" b="1" dirty="0"/>
          </a:p>
        </p:txBody>
      </p:sp>
      <p:grpSp>
        <p:nvGrpSpPr>
          <p:cNvPr id="429" name="Google Shape;429;p35"/>
          <p:cNvGrpSpPr/>
          <p:nvPr/>
        </p:nvGrpSpPr>
        <p:grpSpPr>
          <a:xfrm>
            <a:off x="5916837" y="1509986"/>
            <a:ext cx="624296" cy="587956"/>
            <a:chOff x="5788900" y="5241925"/>
            <a:chExt cx="630475" cy="593775"/>
          </a:xfrm>
        </p:grpSpPr>
        <p:sp>
          <p:nvSpPr>
            <p:cNvPr id="430" name="Google Shape;430;p35"/>
            <p:cNvSpPr/>
            <p:nvPr/>
          </p:nvSpPr>
          <p:spPr>
            <a:xfrm>
              <a:off x="5863000" y="5798625"/>
              <a:ext cx="111150" cy="37075"/>
            </a:xfrm>
            <a:custGeom>
              <a:avLst/>
              <a:gdLst/>
              <a:ahLst/>
              <a:cxnLst/>
              <a:rect l="l" t="t" r="r" b="b"/>
              <a:pathLst>
                <a:path w="4446" h="1483" extrusionOk="0">
                  <a:moveTo>
                    <a:pt x="0" y="1"/>
                  </a:moveTo>
                  <a:lnTo>
                    <a:pt x="0" y="1482"/>
                  </a:lnTo>
                  <a:lnTo>
                    <a:pt x="4446" y="1482"/>
                  </a:lnTo>
                  <a:lnTo>
                    <a:pt x="4446" y="1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233800" y="5798625"/>
              <a:ext cx="111500" cy="37075"/>
            </a:xfrm>
            <a:custGeom>
              <a:avLst/>
              <a:gdLst/>
              <a:ahLst/>
              <a:cxnLst/>
              <a:rect l="l" t="t" r="r" b="b"/>
              <a:pathLst>
                <a:path w="4460" h="1483" extrusionOk="0">
                  <a:moveTo>
                    <a:pt x="0" y="1"/>
                  </a:moveTo>
                  <a:lnTo>
                    <a:pt x="0" y="1482"/>
                  </a:lnTo>
                  <a:lnTo>
                    <a:pt x="4459" y="1482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105300" y="5241925"/>
              <a:ext cx="91475" cy="111500"/>
            </a:xfrm>
            <a:custGeom>
              <a:avLst/>
              <a:gdLst/>
              <a:ahLst/>
              <a:cxnLst/>
              <a:rect l="l" t="t" r="r" b="b"/>
              <a:pathLst>
                <a:path w="3659" h="4460" extrusionOk="0">
                  <a:moveTo>
                    <a:pt x="1" y="0"/>
                  </a:moveTo>
                  <a:lnTo>
                    <a:pt x="1" y="1482"/>
                  </a:lnTo>
                  <a:lnTo>
                    <a:pt x="1496" y="1482"/>
                  </a:lnTo>
                  <a:cubicBezTo>
                    <a:pt x="1870" y="1482"/>
                    <a:pt x="2176" y="1789"/>
                    <a:pt x="2176" y="2176"/>
                  </a:cubicBezTo>
                  <a:lnTo>
                    <a:pt x="2176" y="4459"/>
                  </a:lnTo>
                  <a:lnTo>
                    <a:pt x="3659" y="4459"/>
                  </a:lnTo>
                  <a:lnTo>
                    <a:pt x="3659" y="2176"/>
                  </a:lnTo>
                  <a:cubicBezTo>
                    <a:pt x="3659" y="974"/>
                    <a:pt x="2698" y="0"/>
                    <a:pt x="1496" y="0"/>
                  </a:cubicBez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011500" y="5241925"/>
              <a:ext cx="93825" cy="111500"/>
            </a:xfrm>
            <a:custGeom>
              <a:avLst/>
              <a:gdLst/>
              <a:ahLst/>
              <a:cxnLst/>
              <a:rect l="l" t="t" r="r" b="b"/>
              <a:pathLst>
                <a:path w="3753" h="4460" extrusionOk="0">
                  <a:moveTo>
                    <a:pt x="2164" y="0"/>
                  </a:moveTo>
                  <a:cubicBezTo>
                    <a:pt x="976" y="0"/>
                    <a:pt x="1" y="974"/>
                    <a:pt x="1" y="2176"/>
                  </a:cubicBezTo>
                  <a:lnTo>
                    <a:pt x="1" y="4459"/>
                  </a:lnTo>
                  <a:lnTo>
                    <a:pt x="1483" y="4459"/>
                  </a:lnTo>
                  <a:lnTo>
                    <a:pt x="1483" y="2176"/>
                  </a:lnTo>
                  <a:cubicBezTo>
                    <a:pt x="1483" y="1789"/>
                    <a:pt x="1790" y="1482"/>
                    <a:pt x="2164" y="1482"/>
                  </a:cubicBezTo>
                  <a:lnTo>
                    <a:pt x="3753" y="1482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105300" y="5353400"/>
              <a:ext cx="314075" cy="445250"/>
            </a:xfrm>
            <a:custGeom>
              <a:avLst/>
              <a:gdLst/>
              <a:ahLst/>
              <a:cxnLst/>
              <a:rect l="l" t="t" r="r" b="b"/>
              <a:pathLst>
                <a:path w="12563" h="17810" extrusionOk="0">
                  <a:moveTo>
                    <a:pt x="1" y="0"/>
                  </a:moveTo>
                  <a:lnTo>
                    <a:pt x="1" y="17810"/>
                  </a:lnTo>
                  <a:lnTo>
                    <a:pt x="12563" y="17810"/>
                  </a:lnTo>
                  <a:lnTo>
                    <a:pt x="12563" y="0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5788900" y="5353400"/>
              <a:ext cx="316425" cy="445250"/>
            </a:xfrm>
            <a:custGeom>
              <a:avLst/>
              <a:gdLst/>
              <a:ahLst/>
              <a:cxnLst/>
              <a:rect l="l" t="t" r="r" b="b"/>
              <a:pathLst>
                <a:path w="12657" h="17810" extrusionOk="0">
                  <a:moveTo>
                    <a:pt x="1" y="0"/>
                  </a:moveTo>
                  <a:lnTo>
                    <a:pt x="1" y="17810"/>
                  </a:lnTo>
                  <a:lnTo>
                    <a:pt x="12657" y="17810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955775" y="5427500"/>
              <a:ext cx="149550" cy="296725"/>
            </a:xfrm>
            <a:custGeom>
              <a:avLst/>
              <a:gdLst/>
              <a:ahLst/>
              <a:cxnLst/>
              <a:rect l="l" t="t" r="r" b="b"/>
              <a:pathLst>
                <a:path w="5982" h="11869" extrusionOk="0">
                  <a:moveTo>
                    <a:pt x="5941" y="0"/>
                  </a:moveTo>
                  <a:cubicBezTo>
                    <a:pt x="2657" y="0"/>
                    <a:pt x="1" y="2656"/>
                    <a:pt x="1" y="5940"/>
                  </a:cubicBezTo>
                  <a:cubicBezTo>
                    <a:pt x="1" y="9212"/>
                    <a:pt x="2657" y="11868"/>
                    <a:pt x="5941" y="11868"/>
                  </a:cubicBezTo>
                  <a:lnTo>
                    <a:pt x="5982" y="11868"/>
                  </a:lnTo>
                  <a:lnTo>
                    <a:pt x="5982" y="10387"/>
                  </a:lnTo>
                  <a:lnTo>
                    <a:pt x="5941" y="10387"/>
                  </a:lnTo>
                  <a:cubicBezTo>
                    <a:pt x="3485" y="10387"/>
                    <a:pt x="1482" y="8397"/>
                    <a:pt x="1482" y="5940"/>
                  </a:cubicBezTo>
                  <a:cubicBezTo>
                    <a:pt x="1482" y="3484"/>
                    <a:pt x="3485" y="1481"/>
                    <a:pt x="5941" y="1481"/>
                  </a:cubicBezTo>
                  <a:lnTo>
                    <a:pt x="5982" y="1481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105300" y="5427500"/>
              <a:ext cx="147200" cy="296725"/>
            </a:xfrm>
            <a:custGeom>
              <a:avLst/>
              <a:gdLst/>
              <a:ahLst/>
              <a:cxnLst/>
              <a:rect l="l" t="t" r="r" b="b"/>
              <a:pathLst>
                <a:path w="5888" h="11869" extrusionOk="0">
                  <a:moveTo>
                    <a:pt x="1" y="0"/>
                  </a:moveTo>
                  <a:lnTo>
                    <a:pt x="1" y="1481"/>
                  </a:lnTo>
                  <a:cubicBezTo>
                    <a:pt x="2431" y="1508"/>
                    <a:pt x="4406" y="3498"/>
                    <a:pt x="4406" y="5940"/>
                  </a:cubicBezTo>
                  <a:cubicBezTo>
                    <a:pt x="4406" y="8370"/>
                    <a:pt x="2431" y="10360"/>
                    <a:pt x="1" y="10387"/>
                  </a:cubicBezTo>
                  <a:lnTo>
                    <a:pt x="1" y="11868"/>
                  </a:lnTo>
                  <a:cubicBezTo>
                    <a:pt x="3258" y="11841"/>
                    <a:pt x="5888" y="9198"/>
                    <a:pt x="5888" y="5940"/>
                  </a:cubicBezTo>
                  <a:cubicBezTo>
                    <a:pt x="5888" y="2683"/>
                    <a:pt x="3258" y="27"/>
                    <a:pt x="1" y="0"/>
                  </a:cubicBezTo>
                  <a:close/>
                </a:path>
              </a:pathLst>
            </a:custGeom>
            <a:solidFill>
              <a:srgbClr val="F2E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105300" y="5520275"/>
              <a:ext cx="54425" cy="111150"/>
            </a:xfrm>
            <a:custGeom>
              <a:avLst/>
              <a:gdLst/>
              <a:ahLst/>
              <a:cxnLst/>
              <a:rect l="l" t="t" r="r" b="b"/>
              <a:pathLst>
                <a:path w="2177" h="4446" extrusionOk="0">
                  <a:moveTo>
                    <a:pt x="1" y="0"/>
                  </a:moveTo>
                  <a:lnTo>
                    <a:pt x="1" y="4446"/>
                  </a:lnTo>
                  <a:lnTo>
                    <a:pt x="695" y="4446"/>
                  </a:lnTo>
                  <a:lnTo>
                    <a:pt x="695" y="2964"/>
                  </a:lnTo>
                  <a:lnTo>
                    <a:pt x="2176" y="2964"/>
                  </a:lnTo>
                  <a:lnTo>
                    <a:pt x="2176" y="1482"/>
                  </a:lnTo>
                  <a:lnTo>
                    <a:pt x="695" y="1482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2E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048575" y="5520275"/>
              <a:ext cx="56750" cy="111150"/>
            </a:xfrm>
            <a:custGeom>
              <a:avLst/>
              <a:gdLst/>
              <a:ahLst/>
              <a:cxnLst/>
              <a:rect l="l" t="t" r="r" b="b"/>
              <a:pathLst>
                <a:path w="2270" h="4446" extrusionOk="0">
                  <a:moveTo>
                    <a:pt x="1482" y="0"/>
                  </a:moveTo>
                  <a:lnTo>
                    <a:pt x="1482" y="1482"/>
                  </a:lnTo>
                  <a:lnTo>
                    <a:pt x="0" y="1482"/>
                  </a:lnTo>
                  <a:lnTo>
                    <a:pt x="0" y="2964"/>
                  </a:lnTo>
                  <a:lnTo>
                    <a:pt x="1482" y="2964"/>
                  </a:lnTo>
                  <a:lnTo>
                    <a:pt x="1482" y="4446"/>
                  </a:lnTo>
                  <a:lnTo>
                    <a:pt x="2270" y="444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863000" y="5316025"/>
              <a:ext cx="111150" cy="111500"/>
            </a:xfrm>
            <a:custGeom>
              <a:avLst/>
              <a:gdLst/>
              <a:ahLst/>
              <a:cxnLst/>
              <a:rect l="l" t="t" r="r" b="b"/>
              <a:pathLst>
                <a:path w="4446" h="4460" extrusionOk="0">
                  <a:moveTo>
                    <a:pt x="0" y="0"/>
                  </a:moveTo>
                  <a:lnTo>
                    <a:pt x="0" y="4459"/>
                  </a:lnTo>
                  <a:lnTo>
                    <a:pt x="4446" y="4459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6233800" y="5316025"/>
              <a:ext cx="111500" cy="111500"/>
            </a:xfrm>
            <a:custGeom>
              <a:avLst/>
              <a:gdLst/>
              <a:ahLst/>
              <a:cxnLst/>
              <a:rect l="l" t="t" r="r" b="b"/>
              <a:pathLst>
                <a:path w="4460" h="4460" extrusionOk="0">
                  <a:moveTo>
                    <a:pt x="0" y="0"/>
                  </a:moveTo>
                  <a:lnTo>
                    <a:pt x="0" y="4459"/>
                  </a:lnTo>
                  <a:lnTo>
                    <a:pt x="4459" y="445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5"/>
          <p:cNvGrpSpPr/>
          <p:nvPr/>
        </p:nvGrpSpPr>
        <p:grpSpPr>
          <a:xfrm>
            <a:off x="2133574" y="1492225"/>
            <a:ext cx="580831" cy="617073"/>
            <a:chOff x="5748850" y="4530000"/>
            <a:chExt cx="593775" cy="630825"/>
          </a:xfrm>
        </p:grpSpPr>
        <p:sp>
          <p:nvSpPr>
            <p:cNvPr id="443" name="Google Shape;443;p35"/>
            <p:cNvSpPr/>
            <p:nvPr/>
          </p:nvSpPr>
          <p:spPr>
            <a:xfrm>
              <a:off x="6175725" y="4530000"/>
              <a:ext cx="166900" cy="630825"/>
            </a:xfrm>
            <a:custGeom>
              <a:avLst/>
              <a:gdLst/>
              <a:ahLst/>
              <a:cxnLst/>
              <a:rect l="l" t="t" r="r" b="b"/>
              <a:pathLst>
                <a:path w="6676" h="25233" extrusionOk="0">
                  <a:moveTo>
                    <a:pt x="0" y="0"/>
                  </a:moveTo>
                  <a:lnTo>
                    <a:pt x="0" y="25233"/>
                  </a:lnTo>
                  <a:lnTo>
                    <a:pt x="6675" y="25233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6008825" y="4530000"/>
              <a:ext cx="166925" cy="630825"/>
            </a:xfrm>
            <a:custGeom>
              <a:avLst/>
              <a:gdLst/>
              <a:ahLst/>
              <a:cxnLst/>
              <a:rect l="l" t="t" r="r" b="b"/>
              <a:pathLst>
                <a:path w="6677" h="25233" extrusionOk="0">
                  <a:moveTo>
                    <a:pt x="1" y="0"/>
                  </a:moveTo>
                  <a:lnTo>
                    <a:pt x="1" y="9653"/>
                  </a:lnTo>
                  <a:lnTo>
                    <a:pt x="42" y="25233"/>
                  </a:lnTo>
                  <a:lnTo>
                    <a:pt x="6676" y="25233"/>
                  </a:lnTo>
                  <a:lnTo>
                    <a:pt x="6676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008825" y="4752625"/>
              <a:ext cx="259700" cy="408200"/>
            </a:xfrm>
            <a:custGeom>
              <a:avLst/>
              <a:gdLst/>
              <a:ahLst/>
              <a:cxnLst/>
              <a:rect l="l" t="t" r="r" b="b"/>
              <a:pathLst>
                <a:path w="10388" h="16328" extrusionOk="0">
                  <a:moveTo>
                    <a:pt x="1" y="1"/>
                  </a:moveTo>
                  <a:lnTo>
                    <a:pt x="1" y="16328"/>
                  </a:lnTo>
                  <a:lnTo>
                    <a:pt x="10388" y="16328"/>
                  </a:lnTo>
                  <a:lnTo>
                    <a:pt x="10388" y="1"/>
                  </a:lnTo>
                  <a:close/>
                </a:path>
              </a:pathLst>
            </a:custGeom>
            <a:solidFill>
              <a:srgbClr val="F2E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748850" y="4752625"/>
              <a:ext cx="260000" cy="408200"/>
            </a:xfrm>
            <a:custGeom>
              <a:avLst/>
              <a:gdLst/>
              <a:ahLst/>
              <a:cxnLst/>
              <a:rect l="l" t="t" r="r" b="b"/>
              <a:pathLst>
                <a:path w="10400" h="16328" extrusionOk="0">
                  <a:moveTo>
                    <a:pt x="1" y="1"/>
                  </a:moveTo>
                  <a:lnTo>
                    <a:pt x="1" y="16328"/>
                  </a:lnTo>
                  <a:lnTo>
                    <a:pt x="10400" y="16328"/>
                  </a:lnTo>
                  <a:lnTo>
                    <a:pt x="10400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082925" y="4604100"/>
              <a:ext cx="37100" cy="37400"/>
            </a:xfrm>
            <a:custGeom>
              <a:avLst/>
              <a:gdLst/>
              <a:ahLst/>
              <a:cxnLst/>
              <a:rect l="l" t="t" r="r" b="b"/>
              <a:pathLst>
                <a:path w="1484" h="1496" extrusionOk="0">
                  <a:moveTo>
                    <a:pt x="1" y="0"/>
                  </a:moveTo>
                  <a:lnTo>
                    <a:pt x="1" y="1495"/>
                  </a:lnTo>
                  <a:lnTo>
                    <a:pt x="1483" y="1495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157025" y="4604100"/>
              <a:ext cx="28050" cy="37400"/>
            </a:xfrm>
            <a:custGeom>
              <a:avLst/>
              <a:gdLst/>
              <a:ahLst/>
              <a:cxnLst/>
              <a:rect l="l" t="t" r="r" b="b"/>
              <a:pathLst>
                <a:path w="749" h="1496" extrusionOk="0">
                  <a:moveTo>
                    <a:pt x="1" y="0"/>
                  </a:moveTo>
                  <a:lnTo>
                    <a:pt x="1" y="1495"/>
                  </a:lnTo>
                  <a:lnTo>
                    <a:pt x="748" y="1495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231475" y="4604100"/>
              <a:ext cx="37050" cy="37400"/>
            </a:xfrm>
            <a:custGeom>
              <a:avLst/>
              <a:gdLst/>
              <a:ahLst/>
              <a:cxnLst/>
              <a:rect l="l" t="t" r="r" b="b"/>
              <a:pathLst>
                <a:path w="1482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1482" y="1495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082925" y="4678525"/>
              <a:ext cx="37100" cy="37075"/>
            </a:xfrm>
            <a:custGeom>
              <a:avLst/>
              <a:gdLst/>
              <a:ahLst/>
              <a:cxnLst/>
              <a:rect l="l" t="t" r="r" b="b"/>
              <a:pathLst>
                <a:path w="1484" h="1483" extrusionOk="0">
                  <a:moveTo>
                    <a:pt x="1" y="1"/>
                  </a:moveTo>
                  <a:lnTo>
                    <a:pt x="1" y="1482"/>
                  </a:lnTo>
                  <a:lnTo>
                    <a:pt x="1483" y="148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082925" y="4975225"/>
              <a:ext cx="111500" cy="185600"/>
            </a:xfrm>
            <a:custGeom>
              <a:avLst/>
              <a:gdLst/>
              <a:ahLst/>
              <a:cxnLst/>
              <a:rect l="l" t="t" r="r" b="b"/>
              <a:pathLst>
                <a:path w="4460" h="7424" extrusionOk="0">
                  <a:moveTo>
                    <a:pt x="1" y="1"/>
                  </a:moveTo>
                  <a:lnTo>
                    <a:pt x="1" y="7424"/>
                  </a:lnTo>
                  <a:lnTo>
                    <a:pt x="4460" y="7424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157025" y="4678525"/>
              <a:ext cx="27750" cy="37075"/>
            </a:xfrm>
            <a:custGeom>
              <a:avLst/>
              <a:gdLst/>
              <a:ahLst/>
              <a:cxnLst/>
              <a:rect l="l" t="t" r="r" b="b"/>
              <a:pathLst>
                <a:path w="749" h="1483" extrusionOk="0">
                  <a:moveTo>
                    <a:pt x="1" y="1"/>
                  </a:moveTo>
                  <a:lnTo>
                    <a:pt x="1" y="1482"/>
                  </a:lnTo>
                  <a:lnTo>
                    <a:pt x="748" y="1482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75725" y="4604100"/>
              <a:ext cx="18700" cy="37400"/>
            </a:xfrm>
            <a:custGeom>
              <a:avLst/>
              <a:gdLst/>
              <a:ahLst/>
              <a:cxnLst/>
              <a:rect l="l" t="t" r="r" b="b"/>
              <a:pathLst>
                <a:path w="748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748" y="1495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175725" y="4678525"/>
              <a:ext cx="18700" cy="37075"/>
            </a:xfrm>
            <a:custGeom>
              <a:avLst/>
              <a:gdLst/>
              <a:ahLst/>
              <a:cxnLst/>
              <a:rect l="l" t="t" r="r" b="b"/>
              <a:pathLst>
                <a:path w="748" h="1483" extrusionOk="0">
                  <a:moveTo>
                    <a:pt x="0" y="1"/>
                  </a:moveTo>
                  <a:lnTo>
                    <a:pt x="0" y="1482"/>
                  </a:lnTo>
                  <a:lnTo>
                    <a:pt x="748" y="1482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231475" y="4678525"/>
              <a:ext cx="37050" cy="37075"/>
            </a:xfrm>
            <a:custGeom>
              <a:avLst/>
              <a:gdLst/>
              <a:ahLst/>
              <a:cxnLst/>
              <a:rect l="l" t="t" r="r" b="b"/>
              <a:pathLst>
                <a:path w="1482" h="1483" extrusionOk="0">
                  <a:moveTo>
                    <a:pt x="0" y="1"/>
                  </a:moveTo>
                  <a:lnTo>
                    <a:pt x="0" y="1482"/>
                  </a:lnTo>
                  <a:lnTo>
                    <a:pt x="1482" y="14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823275" y="4604100"/>
              <a:ext cx="111175" cy="111500"/>
            </a:xfrm>
            <a:custGeom>
              <a:avLst/>
              <a:gdLst/>
              <a:ahLst/>
              <a:cxnLst/>
              <a:rect l="l" t="t" r="r" b="b"/>
              <a:pathLst>
                <a:path w="4447" h="4460" extrusionOk="0">
                  <a:moveTo>
                    <a:pt x="0" y="0"/>
                  </a:moveTo>
                  <a:lnTo>
                    <a:pt x="0" y="4459"/>
                  </a:lnTo>
                  <a:lnTo>
                    <a:pt x="1483" y="4459"/>
                  </a:lnTo>
                  <a:lnTo>
                    <a:pt x="1483" y="2978"/>
                  </a:lnTo>
                  <a:lnTo>
                    <a:pt x="2964" y="2978"/>
                  </a:lnTo>
                  <a:lnTo>
                    <a:pt x="2964" y="4459"/>
                  </a:lnTo>
                  <a:lnTo>
                    <a:pt x="4446" y="4459"/>
                  </a:lnTo>
                  <a:lnTo>
                    <a:pt x="4446" y="0"/>
                  </a:lnTo>
                  <a:lnTo>
                    <a:pt x="2964" y="0"/>
                  </a:lnTo>
                  <a:lnTo>
                    <a:pt x="2964" y="1495"/>
                  </a:lnTo>
                  <a:lnTo>
                    <a:pt x="1483" y="1495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082925" y="4826725"/>
              <a:ext cx="111500" cy="111500"/>
            </a:xfrm>
            <a:custGeom>
              <a:avLst/>
              <a:gdLst/>
              <a:ahLst/>
              <a:cxnLst/>
              <a:rect l="l" t="t" r="r" b="b"/>
              <a:pathLst>
                <a:path w="4460" h="4460" extrusionOk="0">
                  <a:moveTo>
                    <a:pt x="1483" y="0"/>
                  </a:moveTo>
                  <a:lnTo>
                    <a:pt x="1483" y="1496"/>
                  </a:lnTo>
                  <a:lnTo>
                    <a:pt x="1" y="1496"/>
                  </a:lnTo>
                  <a:lnTo>
                    <a:pt x="1" y="2977"/>
                  </a:lnTo>
                  <a:lnTo>
                    <a:pt x="1483" y="2977"/>
                  </a:lnTo>
                  <a:lnTo>
                    <a:pt x="1483" y="4459"/>
                  </a:lnTo>
                  <a:lnTo>
                    <a:pt x="2965" y="4459"/>
                  </a:lnTo>
                  <a:lnTo>
                    <a:pt x="2965" y="2977"/>
                  </a:lnTo>
                  <a:lnTo>
                    <a:pt x="4460" y="2977"/>
                  </a:lnTo>
                  <a:lnTo>
                    <a:pt x="4460" y="1496"/>
                  </a:lnTo>
                  <a:lnTo>
                    <a:pt x="2965" y="1496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748850" y="5077350"/>
              <a:ext cx="260000" cy="83475"/>
            </a:xfrm>
            <a:custGeom>
              <a:avLst/>
              <a:gdLst/>
              <a:ahLst/>
              <a:cxnLst/>
              <a:rect l="l" t="t" r="r" b="b"/>
              <a:pathLst>
                <a:path w="10400" h="3339" extrusionOk="0">
                  <a:moveTo>
                    <a:pt x="1" y="1"/>
                  </a:moveTo>
                  <a:lnTo>
                    <a:pt x="1" y="3339"/>
                  </a:lnTo>
                  <a:lnTo>
                    <a:pt x="10400" y="3339"/>
                  </a:lnTo>
                  <a:lnTo>
                    <a:pt x="10400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748850" y="4993925"/>
              <a:ext cx="260000" cy="83450"/>
            </a:xfrm>
            <a:custGeom>
              <a:avLst/>
              <a:gdLst/>
              <a:ahLst/>
              <a:cxnLst/>
              <a:rect l="l" t="t" r="r" b="b"/>
              <a:pathLst>
                <a:path w="10400" h="3338" extrusionOk="0">
                  <a:moveTo>
                    <a:pt x="1" y="0"/>
                  </a:moveTo>
                  <a:lnTo>
                    <a:pt x="1" y="3338"/>
                  </a:lnTo>
                  <a:lnTo>
                    <a:pt x="10400" y="3338"/>
                  </a:lnTo>
                  <a:lnTo>
                    <a:pt x="10400" y="0"/>
                  </a:lnTo>
                  <a:close/>
                </a:path>
              </a:pathLst>
            </a:custGeom>
            <a:solidFill>
              <a:srgbClr val="556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748850" y="4910475"/>
              <a:ext cx="260000" cy="83475"/>
            </a:xfrm>
            <a:custGeom>
              <a:avLst/>
              <a:gdLst/>
              <a:ahLst/>
              <a:cxnLst/>
              <a:rect l="l" t="t" r="r" b="b"/>
              <a:pathLst>
                <a:path w="10400" h="3339" extrusionOk="0">
                  <a:moveTo>
                    <a:pt x="1" y="1"/>
                  </a:moveTo>
                  <a:lnTo>
                    <a:pt x="1" y="3338"/>
                  </a:lnTo>
                  <a:lnTo>
                    <a:pt x="10400" y="3338"/>
                  </a:lnTo>
                  <a:lnTo>
                    <a:pt x="10400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748850" y="4826725"/>
              <a:ext cx="260000" cy="83775"/>
            </a:xfrm>
            <a:custGeom>
              <a:avLst/>
              <a:gdLst/>
              <a:ahLst/>
              <a:cxnLst/>
              <a:rect l="l" t="t" r="r" b="b"/>
              <a:pathLst>
                <a:path w="10400" h="3351" extrusionOk="0">
                  <a:moveTo>
                    <a:pt x="1" y="0"/>
                  </a:moveTo>
                  <a:lnTo>
                    <a:pt x="1" y="3351"/>
                  </a:lnTo>
                  <a:lnTo>
                    <a:pt x="10400" y="3351"/>
                  </a:lnTo>
                  <a:lnTo>
                    <a:pt x="10400" y="0"/>
                  </a:lnTo>
                  <a:close/>
                </a:path>
              </a:pathLst>
            </a:custGeom>
            <a:solidFill>
              <a:srgbClr val="556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450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C2B26-1B87-4873-A6AC-3BF9A060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8" r="22898"/>
          <a:stretch/>
        </p:blipFill>
        <p:spPr>
          <a:xfrm>
            <a:off x="3294182" y="1534075"/>
            <a:ext cx="2642405" cy="2489556"/>
          </a:xfrm>
          <a:prstGeom prst="rect">
            <a:avLst/>
          </a:prstGeom>
        </p:spPr>
      </p:pic>
      <p:grpSp>
        <p:nvGrpSpPr>
          <p:cNvPr id="498" name="Google Shape;498;p37"/>
          <p:cNvGrpSpPr/>
          <p:nvPr/>
        </p:nvGrpSpPr>
        <p:grpSpPr>
          <a:xfrm>
            <a:off x="541740" y="1627455"/>
            <a:ext cx="2693481" cy="2257158"/>
            <a:chOff x="720000" y="3165359"/>
            <a:chExt cx="1882500" cy="1225193"/>
          </a:xfrm>
        </p:grpSpPr>
        <p:sp>
          <p:nvSpPr>
            <p:cNvPr id="499" name="Google Shape;499;p37"/>
            <p:cNvSpPr/>
            <p:nvPr/>
          </p:nvSpPr>
          <p:spPr>
            <a:xfrm>
              <a:off x="720000" y="3165359"/>
              <a:ext cx="1882500" cy="59636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200" dirty="0">
                <a:latin typeface="Viga"/>
                <a:ea typeface="Cambria" panose="02040503050406030204" pitchFamily="18" charset="0"/>
              </a:endParaRPr>
            </a:p>
            <a:p>
              <a:r>
                <a:rPr lang="en-US" sz="1200" dirty="0">
                  <a:solidFill>
                    <a:schemeClr val="lt1"/>
                  </a:solidFill>
                  <a:latin typeface="Viga"/>
                </a:rPr>
                <a:t>Medical providers have access to large amounts of data for each insurance </a:t>
              </a:r>
              <a:br>
                <a:rPr lang="en-US" sz="1200" dirty="0">
                  <a:solidFill>
                    <a:schemeClr val="lt1"/>
                  </a:solidFill>
                  <a:latin typeface="Viga"/>
                </a:rPr>
              </a:br>
              <a:r>
                <a:rPr lang="en-US" sz="1200" dirty="0">
                  <a:solidFill>
                    <a:schemeClr val="lt1"/>
                  </a:solidFill>
                  <a:latin typeface="Viga"/>
                </a:rPr>
                <a:t>company to file medical claims effectively.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Viga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20000" y="3817852"/>
              <a:ext cx="1882500" cy="57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200" dirty="0">
                <a:latin typeface="Viga"/>
                <a:ea typeface="Cambria" panose="02040503050406030204" pitchFamily="18" charset="0"/>
              </a:endParaRPr>
            </a:p>
            <a:p>
              <a:r>
                <a:rPr lang="en-US" sz="1200" dirty="0">
                  <a:solidFill>
                    <a:schemeClr val="lt1"/>
                  </a:solidFill>
                  <a:latin typeface="Viga"/>
                </a:rPr>
                <a:t>Experience with the billing system saves time, reduces mistakes, and </a:t>
              </a:r>
              <a:br>
                <a:rPr lang="en-US" sz="1200" dirty="0">
                  <a:solidFill>
                    <a:schemeClr val="lt1"/>
                  </a:solidFill>
                  <a:latin typeface="Viga"/>
                </a:rPr>
              </a:br>
              <a:r>
                <a:rPr lang="en-US" sz="1200" dirty="0">
                  <a:solidFill>
                    <a:schemeClr val="lt1"/>
                  </a:solidFill>
                  <a:latin typeface="Viga"/>
                </a:rPr>
                <a:t>eliminates problems.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5995549" y="1597557"/>
            <a:ext cx="2693481" cy="2257156"/>
            <a:chOff x="720000" y="3189027"/>
            <a:chExt cx="1882500" cy="1201525"/>
          </a:xfrm>
        </p:grpSpPr>
        <p:sp>
          <p:nvSpPr>
            <p:cNvPr id="502" name="Google Shape;502;p37"/>
            <p:cNvSpPr/>
            <p:nvPr/>
          </p:nvSpPr>
          <p:spPr>
            <a:xfrm>
              <a:off x="720000" y="3189027"/>
              <a:ext cx="1882500" cy="57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200" dirty="0">
                <a:solidFill>
                  <a:schemeClr val="bg1"/>
                </a:solidFill>
                <a:latin typeface="Viga"/>
                <a:ea typeface="Cambria" panose="02040503050406030204" pitchFamily="18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Viga"/>
                  <a:ea typeface="Cambria" panose="02040503050406030204" pitchFamily="18" charset="0"/>
                </a:rPr>
                <a:t>Medical billing staff have access to sensitive, confidential client health </a:t>
              </a:r>
              <a:br>
                <a:rPr lang="en-US" sz="1200" dirty="0">
                  <a:solidFill>
                    <a:schemeClr val="bg1"/>
                  </a:solidFill>
                  <a:latin typeface="Viga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Viga"/>
                  <a:ea typeface="Cambria" panose="02040503050406030204" pitchFamily="18" charset="0"/>
                </a:rPr>
                <a:t>information and must be aware of HIPAA privacy and security standards.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20000" y="3817852"/>
              <a:ext cx="1882500" cy="57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200" dirty="0">
                <a:solidFill>
                  <a:schemeClr val="lt1"/>
                </a:solidFill>
                <a:latin typeface="Viga"/>
              </a:endParaRPr>
            </a:p>
            <a:p>
              <a:r>
                <a:rPr lang="en-US" sz="1200" dirty="0">
                  <a:solidFill>
                    <a:schemeClr val="lt1"/>
                  </a:solidFill>
                  <a:latin typeface="Viga"/>
                </a:rPr>
                <a:t>Understanding the importance of benefits verification involves knowing what is covered in the patient’s plan and how to bill claims correctly to avoid payment delays.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4" name="Google Shape;504;p37"/>
          <p:cNvSpPr txBox="1">
            <a:spLocks noGrp="1"/>
          </p:cNvSpPr>
          <p:nvPr>
            <p:ph type="title"/>
          </p:nvPr>
        </p:nvSpPr>
        <p:spPr>
          <a:xfrm>
            <a:off x="720000" y="6223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Capabilities of Professional Billing and Institutional Billing 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1344482" y="493617"/>
            <a:ext cx="64550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Medical Billing Claim forms</a:t>
            </a:r>
            <a:endParaRPr dirty="0"/>
          </a:p>
        </p:txBody>
      </p:sp>
      <p:sp>
        <p:nvSpPr>
          <p:cNvPr id="597" name="Google Shape;597;p39"/>
          <p:cNvSpPr txBox="1">
            <a:spLocks noGrp="1"/>
          </p:cNvSpPr>
          <p:nvPr>
            <p:ph type="subTitle" idx="1"/>
          </p:nvPr>
        </p:nvSpPr>
        <p:spPr>
          <a:xfrm>
            <a:off x="1044085" y="3314445"/>
            <a:ext cx="3393415" cy="192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Tx/>
              <a:buSzTx/>
            </a:pPr>
            <a:r>
              <a:rPr lang="en-US" sz="1400" kern="1200" dirty="0">
                <a:solidFill>
                  <a:prstClr val="black"/>
                </a:solidFill>
                <a:latin typeface="Viga"/>
                <a:ea typeface="Cambria" panose="02040503050406030204" pitchFamily="18" charset="0"/>
                <a:cs typeface="+mn-cs"/>
              </a:rPr>
              <a:t>CMS-1500 form is used for professional billing. The 837-P</a:t>
            </a:r>
            <a:r>
              <a:rPr lang="en-US" sz="1400" b="1" kern="1200" dirty="0">
                <a:solidFill>
                  <a:prstClr val="black"/>
                </a:solidFill>
                <a:latin typeface="Viga"/>
                <a:ea typeface="Cambria" panose="02040503050406030204" pitchFamily="18" charset="0"/>
                <a:cs typeface="+mn-cs"/>
              </a:rPr>
              <a:t>,</a:t>
            </a:r>
            <a:r>
              <a:rPr lang="en-US" sz="1400" kern="1200" dirty="0">
                <a:solidFill>
                  <a:prstClr val="black"/>
                </a:solidFill>
                <a:latin typeface="Viga"/>
                <a:ea typeface="Cambria" panose="02040503050406030204" pitchFamily="18" charset="0"/>
                <a:cs typeface="+mn-cs"/>
              </a:rPr>
              <a:t> which is the electronic counterpart of the CMS 1500 form, is used in professional billing. The letter “P” refers to professional configuration.</a:t>
            </a:r>
          </a:p>
          <a:p>
            <a:pPr algn="l"/>
            <a:endParaRPr lang="en-US" sz="1000" dirty="0">
              <a:latin typeface="Viga"/>
              <a:ea typeface="Cambria" panose="02040503050406030204" pitchFamily="18" charset="0"/>
            </a:endParaRPr>
          </a:p>
        </p:txBody>
      </p:sp>
      <p:sp>
        <p:nvSpPr>
          <p:cNvPr id="598" name="Google Shape;598;p39"/>
          <p:cNvSpPr txBox="1">
            <a:spLocks noGrp="1"/>
          </p:cNvSpPr>
          <p:nvPr>
            <p:ph type="subTitle" idx="2"/>
          </p:nvPr>
        </p:nvSpPr>
        <p:spPr>
          <a:xfrm>
            <a:off x="1027239" y="2890245"/>
            <a:ext cx="32964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ea typeface="Cambria" panose="02040503050406030204" pitchFamily="18" charset="0"/>
              </a:rPr>
              <a:t>CMS-1500 For Professional Billing</a:t>
            </a:r>
            <a:endParaRPr lang="en-US" sz="1600" dirty="0">
              <a:ea typeface="Cambria" panose="02040503050406030204" pitchFamily="18" charset="0"/>
            </a:endParaRPr>
          </a:p>
        </p:txBody>
      </p:sp>
      <p:sp>
        <p:nvSpPr>
          <p:cNvPr id="599" name="Google Shape;599;p39"/>
          <p:cNvSpPr txBox="1">
            <a:spLocks noGrp="1"/>
          </p:cNvSpPr>
          <p:nvPr>
            <p:ph type="subTitle" idx="3"/>
          </p:nvPr>
        </p:nvSpPr>
        <p:spPr>
          <a:xfrm>
            <a:off x="4826015" y="3318004"/>
            <a:ext cx="3273900" cy="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Tx/>
              <a:buSzTx/>
            </a:pPr>
            <a:r>
              <a:rPr lang="en-US" sz="1400" kern="1200" dirty="0">
                <a:solidFill>
                  <a:prstClr val="black"/>
                </a:solidFill>
                <a:latin typeface="Viga"/>
                <a:ea typeface="Cambria" panose="02040503050406030204" pitchFamily="18" charset="0"/>
                <a:cs typeface="+mn-cs"/>
              </a:rPr>
              <a:t>The UB-04 form is used for institutional billing. The 837-I is used for electronic claims in institutional billing. The letter “I” represents the institutional configuration.</a:t>
            </a:r>
          </a:p>
        </p:txBody>
      </p:sp>
      <p:sp>
        <p:nvSpPr>
          <p:cNvPr id="600" name="Google Shape;600;p39"/>
          <p:cNvSpPr txBox="1">
            <a:spLocks noGrp="1"/>
          </p:cNvSpPr>
          <p:nvPr>
            <p:ph type="subTitle" idx="4"/>
          </p:nvPr>
        </p:nvSpPr>
        <p:spPr>
          <a:xfrm>
            <a:off x="4814615" y="2890245"/>
            <a:ext cx="3285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ea typeface="Cambria" panose="02040503050406030204" pitchFamily="18" charset="0"/>
              </a:rPr>
              <a:t>UB-04 For Institutional Billing</a:t>
            </a:r>
            <a:endParaRPr sz="1600" b="1" dirty="0">
              <a:ea typeface="Cambria" panose="0204050305040603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4124C6-385E-4747-8707-5754AE8C804D}"/>
              </a:ext>
            </a:extLst>
          </p:cNvPr>
          <p:cNvGrpSpPr/>
          <p:nvPr/>
        </p:nvGrpSpPr>
        <p:grpSpPr>
          <a:xfrm>
            <a:off x="2189850" y="1593081"/>
            <a:ext cx="982200" cy="982500"/>
            <a:chOff x="2189975" y="1863025"/>
            <a:chExt cx="982200" cy="982500"/>
          </a:xfrm>
        </p:grpSpPr>
        <p:sp>
          <p:nvSpPr>
            <p:cNvPr id="595" name="Google Shape;595;p39"/>
            <p:cNvSpPr/>
            <p:nvPr/>
          </p:nvSpPr>
          <p:spPr>
            <a:xfrm>
              <a:off x="2189975" y="1863025"/>
              <a:ext cx="982200" cy="9825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aphic 20" descr="Doctor">
              <a:extLst>
                <a:ext uri="{FF2B5EF4-FFF2-40B4-BE49-F238E27FC236}">
                  <a16:creationId xmlns:a16="http://schemas.microsoft.com/office/drawing/2014/main" id="{0E75EA7F-3E62-4B80-B0BA-2B2165E6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3750" y="18662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62ECBE-F53B-41B7-BF2C-0A5130341E3C}"/>
              </a:ext>
            </a:extLst>
          </p:cNvPr>
          <p:cNvGrpSpPr/>
          <p:nvPr/>
        </p:nvGrpSpPr>
        <p:grpSpPr>
          <a:xfrm>
            <a:off x="5971952" y="1593081"/>
            <a:ext cx="982200" cy="982500"/>
            <a:chOff x="5971900" y="1863025"/>
            <a:chExt cx="982200" cy="982500"/>
          </a:xfrm>
        </p:grpSpPr>
        <p:sp>
          <p:nvSpPr>
            <p:cNvPr id="594" name="Google Shape;594;p39"/>
            <p:cNvSpPr/>
            <p:nvPr/>
          </p:nvSpPr>
          <p:spPr>
            <a:xfrm>
              <a:off x="5971900" y="1863025"/>
              <a:ext cx="982200" cy="9825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raphic 23" descr="Hospital">
              <a:extLst>
                <a:ext uri="{FF2B5EF4-FFF2-40B4-BE49-F238E27FC236}">
                  <a16:creationId xmlns:a16="http://schemas.microsoft.com/office/drawing/2014/main" id="{22D5421B-7B8F-473F-8A1B-945D82BD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5765" y="18631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99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/>
          <p:nvPr/>
        </p:nvSpPr>
        <p:spPr>
          <a:xfrm>
            <a:off x="4711200" y="1765550"/>
            <a:ext cx="3712800" cy="2567124"/>
          </a:xfrm>
          <a:prstGeom prst="roundRect">
            <a:avLst>
              <a:gd name="adj" fmla="val 905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1"/>
          <p:cNvSpPr txBox="1">
            <a:spLocks noGrp="1"/>
          </p:cNvSpPr>
          <p:nvPr>
            <p:ph type="body" idx="1"/>
          </p:nvPr>
        </p:nvSpPr>
        <p:spPr>
          <a:xfrm>
            <a:off x="4896200" y="2313113"/>
            <a:ext cx="3342600" cy="1588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Tx/>
              <a:buSzTx/>
              <a:buNone/>
            </a:pPr>
            <a:r>
              <a:rPr lang="en-US" sz="1800" b="1" kern="1200" dirty="0">
                <a:solidFill>
                  <a:prstClr val="white"/>
                </a:solidFill>
                <a:latin typeface="Viga"/>
                <a:ea typeface="Cambria" panose="02040503050406030204" pitchFamily="18" charset="0"/>
                <a:cs typeface="+mn-cs"/>
              </a:rPr>
              <a:t>Electronic Claims: </a:t>
            </a:r>
            <a:r>
              <a:rPr lang="en-US" sz="1800" kern="1200" dirty="0">
                <a:solidFill>
                  <a:prstClr val="white"/>
                </a:solidFill>
                <a:latin typeface="Viga"/>
                <a:ea typeface="Cambria" panose="02040503050406030204" pitchFamily="18" charset="0"/>
                <a:cs typeface="+mn-cs"/>
              </a:rPr>
              <a:t>It means claim will be created and submitted electronically using an EHR (CureMD) and a Clearing House (CureConnnect).</a:t>
            </a:r>
          </a:p>
        </p:txBody>
      </p:sp>
      <p:sp>
        <p:nvSpPr>
          <p:cNvPr id="1531" name="Google Shape;1531;p51"/>
          <p:cNvSpPr/>
          <p:nvPr/>
        </p:nvSpPr>
        <p:spPr>
          <a:xfrm>
            <a:off x="720000" y="1777514"/>
            <a:ext cx="3712800" cy="2427677"/>
          </a:xfrm>
          <a:prstGeom prst="roundRect">
            <a:avLst>
              <a:gd name="adj" fmla="val 905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1"/>
          <p:cNvSpPr txBox="1">
            <a:spLocks noGrp="1"/>
          </p:cNvSpPr>
          <p:nvPr>
            <p:ph type="title"/>
          </p:nvPr>
        </p:nvSpPr>
        <p:spPr>
          <a:xfrm>
            <a:off x="2956362" y="360050"/>
            <a:ext cx="3231276" cy="60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Claim Submission </a:t>
            </a:r>
            <a:endParaRPr dirty="0"/>
          </a:p>
        </p:txBody>
      </p:sp>
      <p:sp>
        <p:nvSpPr>
          <p:cNvPr id="1533" name="Google Shape;1533;p51"/>
          <p:cNvSpPr txBox="1">
            <a:spLocks noGrp="1"/>
          </p:cNvSpPr>
          <p:nvPr>
            <p:ph type="body" idx="1"/>
          </p:nvPr>
        </p:nvSpPr>
        <p:spPr>
          <a:xfrm>
            <a:off x="905200" y="2338572"/>
            <a:ext cx="3342600" cy="1562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Tx/>
              <a:buSzTx/>
              <a:buNone/>
            </a:pPr>
            <a:r>
              <a:rPr lang="en-US" sz="1800" b="1" kern="1200" dirty="0">
                <a:solidFill>
                  <a:prstClr val="white"/>
                </a:solidFill>
                <a:latin typeface="Viga"/>
                <a:ea typeface="Cambria" panose="02040503050406030204" pitchFamily="18" charset="0"/>
                <a:cs typeface="+mn-cs"/>
              </a:rPr>
              <a:t>Paper Claim: </a:t>
            </a:r>
            <a:r>
              <a:rPr lang="en-US" sz="1800" kern="1200" dirty="0">
                <a:solidFill>
                  <a:prstClr val="white"/>
                </a:solidFill>
                <a:latin typeface="Viga"/>
                <a:ea typeface="Cambria" panose="02040503050406030204" pitchFamily="18" charset="0"/>
                <a:cs typeface="+mn-cs"/>
              </a:rPr>
              <a:t>It means to fill out a paper claim form manually and mailing it to insurance’s physical address.</a:t>
            </a:r>
          </a:p>
        </p:txBody>
      </p:sp>
      <p:grpSp>
        <p:nvGrpSpPr>
          <p:cNvPr id="1551" name="Google Shape;1551;p51"/>
          <p:cNvGrpSpPr/>
          <p:nvPr/>
        </p:nvGrpSpPr>
        <p:grpSpPr>
          <a:xfrm>
            <a:off x="5458987" y="1634760"/>
            <a:ext cx="309470" cy="300258"/>
            <a:chOff x="272584" y="3138801"/>
            <a:chExt cx="345352" cy="335073"/>
          </a:xfrm>
        </p:grpSpPr>
        <p:sp>
          <p:nvSpPr>
            <p:cNvPr id="1552" name="Google Shape;1552;p51"/>
            <p:cNvSpPr/>
            <p:nvPr/>
          </p:nvSpPr>
          <p:spPr>
            <a:xfrm>
              <a:off x="272584" y="3138801"/>
              <a:ext cx="345352" cy="335073"/>
            </a:xfrm>
            <a:custGeom>
              <a:avLst/>
              <a:gdLst/>
              <a:ahLst/>
              <a:cxnLst/>
              <a:rect l="l" t="t" r="r" b="b"/>
              <a:pathLst>
                <a:path w="98672" h="95735" extrusionOk="0">
                  <a:moveTo>
                    <a:pt x="65628" y="0"/>
                  </a:moveTo>
                  <a:cubicBezTo>
                    <a:pt x="57918" y="0"/>
                    <a:pt x="50208" y="2937"/>
                    <a:pt x="44333" y="8812"/>
                  </a:cubicBezTo>
                  <a:lnTo>
                    <a:pt x="30841" y="22304"/>
                  </a:lnTo>
                  <a:lnTo>
                    <a:pt x="8812" y="44303"/>
                  </a:lnTo>
                  <a:cubicBezTo>
                    <a:pt x="3121" y="49994"/>
                    <a:pt x="0" y="57581"/>
                    <a:pt x="0" y="65597"/>
                  </a:cubicBezTo>
                  <a:cubicBezTo>
                    <a:pt x="0" y="73644"/>
                    <a:pt x="3121" y="81232"/>
                    <a:pt x="8812" y="86923"/>
                  </a:cubicBezTo>
                  <a:cubicBezTo>
                    <a:pt x="14686" y="92797"/>
                    <a:pt x="22396" y="95734"/>
                    <a:pt x="30106" y="95734"/>
                  </a:cubicBezTo>
                  <a:cubicBezTo>
                    <a:pt x="37847" y="95734"/>
                    <a:pt x="45557" y="92797"/>
                    <a:pt x="51431" y="86923"/>
                  </a:cubicBezTo>
                  <a:lnTo>
                    <a:pt x="73430" y="64894"/>
                  </a:lnTo>
                  <a:lnTo>
                    <a:pt x="86922" y="51401"/>
                  </a:lnTo>
                  <a:cubicBezTo>
                    <a:pt x="98671" y="39652"/>
                    <a:pt x="98671" y="20560"/>
                    <a:pt x="86922" y="8812"/>
                  </a:cubicBezTo>
                  <a:cubicBezTo>
                    <a:pt x="81048" y="2937"/>
                    <a:pt x="73338" y="0"/>
                    <a:pt x="65628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350648" y="3216865"/>
              <a:ext cx="178941" cy="178941"/>
            </a:xfrm>
            <a:custGeom>
              <a:avLst/>
              <a:gdLst/>
              <a:ahLst/>
              <a:cxnLst/>
              <a:rect l="l" t="t" r="r" b="b"/>
              <a:pathLst>
                <a:path w="51126" h="51126" extrusionOk="0">
                  <a:moveTo>
                    <a:pt x="8537" y="0"/>
                  </a:moveTo>
                  <a:lnTo>
                    <a:pt x="0" y="8506"/>
                  </a:lnTo>
                  <a:lnTo>
                    <a:pt x="42620" y="51126"/>
                  </a:lnTo>
                  <a:lnTo>
                    <a:pt x="51126" y="42590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303423" y="3169640"/>
              <a:ext cx="314514" cy="304234"/>
            </a:xfrm>
            <a:custGeom>
              <a:avLst/>
              <a:gdLst/>
              <a:ahLst/>
              <a:cxnLst/>
              <a:rect l="l" t="t" r="r" b="b"/>
              <a:pathLst>
                <a:path w="89861" h="86924" extrusionOk="0">
                  <a:moveTo>
                    <a:pt x="78111" y="1"/>
                  </a:moveTo>
                  <a:lnTo>
                    <a:pt x="1" y="78112"/>
                  </a:lnTo>
                  <a:cubicBezTo>
                    <a:pt x="5875" y="83986"/>
                    <a:pt x="13585" y="86923"/>
                    <a:pt x="21295" y="86923"/>
                  </a:cubicBezTo>
                  <a:cubicBezTo>
                    <a:pt x="29036" y="86923"/>
                    <a:pt x="36746" y="83986"/>
                    <a:pt x="42620" y="78112"/>
                  </a:cubicBezTo>
                  <a:lnTo>
                    <a:pt x="64619" y="56083"/>
                  </a:lnTo>
                  <a:lnTo>
                    <a:pt x="78111" y="42590"/>
                  </a:lnTo>
                  <a:cubicBezTo>
                    <a:pt x="89860" y="30841"/>
                    <a:pt x="89860" y="11749"/>
                    <a:pt x="78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25177" y="3291398"/>
              <a:ext cx="104412" cy="104408"/>
            </a:xfrm>
            <a:custGeom>
              <a:avLst/>
              <a:gdLst/>
              <a:ahLst/>
              <a:cxnLst/>
              <a:rect l="l" t="t" r="r" b="b"/>
              <a:pathLst>
                <a:path w="29832" h="29831" extrusionOk="0">
                  <a:moveTo>
                    <a:pt x="8537" y="0"/>
                  </a:moveTo>
                  <a:lnTo>
                    <a:pt x="1" y="8506"/>
                  </a:lnTo>
                  <a:lnTo>
                    <a:pt x="21326" y="29831"/>
                  </a:lnTo>
                  <a:lnTo>
                    <a:pt x="29832" y="21295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51"/>
          <p:cNvGrpSpPr/>
          <p:nvPr/>
        </p:nvGrpSpPr>
        <p:grpSpPr>
          <a:xfrm rot="-3852423">
            <a:off x="7499259" y="1675880"/>
            <a:ext cx="245748" cy="245651"/>
            <a:chOff x="593622" y="3300393"/>
            <a:chExt cx="274250" cy="274141"/>
          </a:xfrm>
        </p:grpSpPr>
        <p:sp>
          <p:nvSpPr>
            <p:cNvPr id="1562" name="Google Shape;1562;p51"/>
            <p:cNvSpPr/>
            <p:nvPr/>
          </p:nvSpPr>
          <p:spPr>
            <a:xfrm>
              <a:off x="593622" y="3300393"/>
              <a:ext cx="274250" cy="274141"/>
            </a:xfrm>
            <a:custGeom>
              <a:avLst/>
              <a:gdLst/>
              <a:ahLst/>
              <a:cxnLst/>
              <a:rect l="l" t="t" r="r" b="b"/>
              <a:pathLst>
                <a:path w="78357" h="78326" extrusionOk="0">
                  <a:moveTo>
                    <a:pt x="39163" y="0"/>
                  </a:moveTo>
                  <a:cubicBezTo>
                    <a:pt x="17593" y="0"/>
                    <a:pt x="1" y="17562"/>
                    <a:pt x="1" y="39163"/>
                  </a:cubicBezTo>
                  <a:cubicBezTo>
                    <a:pt x="1" y="47791"/>
                    <a:pt x="2816" y="55776"/>
                    <a:pt x="7558" y="62262"/>
                  </a:cubicBezTo>
                  <a:cubicBezTo>
                    <a:pt x="9944" y="65506"/>
                    <a:pt x="12820" y="68382"/>
                    <a:pt x="16094" y="70768"/>
                  </a:cubicBezTo>
                  <a:cubicBezTo>
                    <a:pt x="22550" y="75541"/>
                    <a:pt x="30535" y="78325"/>
                    <a:pt x="39163" y="78325"/>
                  </a:cubicBezTo>
                  <a:cubicBezTo>
                    <a:pt x="60764" y="78325"/>
                    <a:pt x="78356" y="60763"/>
                    <a:pt x="78356" y="39163"/>
                  </a:cubicBezTo>
                  <a:cubicBezTo>
                    <a:pt x="78356" y="30535"/>
                    <a:pt x="75541" y="22549"/>
                    <a:pt x="70799" y="16063"/>
                  </a:cubicBezTo>
                  <a:cubicBezTo>
                    <a:pt x="68413" y="12820"/>
                    <a:pt x="65537" y="9944"/>
                    <a:pt x="62263" y="7557"/>
                  </a:cubicBezTo>
                  <a:cubicBezTo>
                    <a:pt x="55807" y="2815"/>
                    <a:pt x="47822" y="0"/>
                    <a:pt x="3916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620071" y="3326842"/>
              <a:ext cx="221351" cy="221239"/>
            </a:xfrm>
            <a:custGeom>
              <a:avLst/>
              <a:gdLst/>
              <a:ahLst/>
              <a:cxnLst/>
              <a:rect l="l" t="t" r="r" b="b"/>
              <a:pathLst>
                <a:path w="63243" h="63211" extrusionOk="0">
                  <a:moveTo>
                    <a:pt x="54706" y="0"/>
                  </a:moveTo>
                  <a:lnTo>
                    <a:pt x="1" y="54705"/>
                  </a:lnTo>
                  <a:cubicBezTo>
                    <a:pt x="2387" y="57949"/>
                    <a:pt x="5263" y="60825"/>
                    <a:pt x="8537" y="63211"/>
                  </a:cubicBezTo>
                  <a:lnTo>
                    <a:pt x="63242" y="8506"/>
                  </a:lnTo>
                  <a:cubicBezTo>
                    <a:pt x="60856" y="5263"/>
                    <a:pt x="57980" y="2387"/>
                    <a:pt x="5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593622" y="3337871"/>
              <a:ext cx="236768" cy="236663"/>
            </a:xfrm>
            <a:custGeom>
              <a:avLst/>
              <a:gdLst/>
              <a:ahLst/>
              <a:cxnLst/>
              <a:rect l="l" t="t" r="r" b="b"/>
              <a:pathLst>
                <a:path w="67648" h="67618" extrusionOk="0">
                  <a:moveTo>
                    <a:pt x="12300" y="1"/>
                  </a:moveTo>
                  <a:cubicBezTo>
                    <a:pt x="4743" y="7160"/>
                    <a:pt x="1" y="17257"/>
                    <a:pt x="1" y="28455"/>
                  </a:cubicBezTo>
                  <a:cubicBezTo>
                    <a:pt x="1" y="37083"/>
                    <a:pt x="2816" y="45068"/>
                    <a:pt x="7558" y="51554"/>
                  </a:cubicBezTo>
                  <a:cubicBezTo>
                    <a:pt x="9944" y="54798"/>
                    <a:pt x="12820" y="57674"/>
                    <a:pt x="16094" y="60060"/>
                  </a:cubicBezTo>
                  <a:cubicBezTo>
                    <a:pt x="22550" y="64833"/>
                    <a:pt x="30535" y="67617"/>
                    <a:pt x="39163" y="67617"/>
                  </a:cubicBezTo>
                  <a:cubicBezTo>
                    <a:pt x="50361" y="67617"/>
                    <a:pt x="60488" y="62905"/>
                    <a:pt x="67648" y="55348"/>
                  </a:cubicBezTo>
                  <a:lnTo>
                    <a:pt x="12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620071" y="3419792"/>
              <a:ext cx="128401" cy="128289"/>
            </a:xfrm>
            <a:custGeom>
              <a:avLst/>
              <a:gdLst/>
              <a:ahLst/>
              <a:cxnLst/>
              <a:rect l="l" t="t" r="r" b="b"/>
              <a:pathLst>
                <a:path w="36686" h="36654" extrusionOk="0">
                  <a:moveTo>
                    <a:pt x="28149" y="0"/>
                  </a:moveTo>
                  <a:lnTo>
                    <a:pt x="1" y="28148"/>
                  </a:lnTo>
                  <a:cubicBezTo>
                    <a:pt x="2387" y="31392"/>
                    <a:pt x="5263" y="34268"/>
                    <a:pt x="8537" y="36654"/>
                  </a:cubicBezTo>
                  <a:lnTo>
                    <a:pt x="36685" y="8537"/>
                  </a:lnTo>
                  <a:lnTo>
                    <a:pt x="2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F74437-1125-44A4-B388-D8BEA909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62" y="806079"/>
            <a:ext cx="1482029" cy="1339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35619-3419-4B28-8B1A-2E1574780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64" y="885041"/>
            <a:ext cx="1707318" cy="1260635"/>
          </a:xfrm>
          <a:prstGeom prst="rect">
            <a:avLst/>
          </a:prstGeom>
        </p:spPr>
      </p:pic>
      <p:grpSp>
        <p:nvGrpSpPr>
          <p:cNvPr id="47" name="Google Shape;1551;p51">
            <a:extLst>
              <a:ext uri="{FF2B5EF4-FFF2-40B4-BE49-F238E27FC236}">
                <a16:creationId xmlns:a16="http://schemas.microsoft.com/office/drawing/2014/main" id="{B77FC742-7FAB-4448-BED0-DCECC5394EE6}"/>
              </a:ext>
            </a:extLst>
          </p:cNvPr>
          <p:cNvGrpSpPr/>
          <p:nvPr/>
        </p:nvGrpSpPr>
        <p:grpSpPr>
          <a:xfrm>
            <a:off x="1459726" y="1648576"/>
            <a:ext cx="309470" cy="300258"/>
            <a:chOff x="272584" y="3138801"/>
            <a:chExt cx="345352" cy="335073"/>
          </a:xfrm>
        </p:grpSpPr>
        <p:sp>
          <p:nvSpPr>
            <p:cNvPr id="48" name="Google Shape;1552;p51">
              <a:extLst>
                <a:ext uri="{FF2B5EF4-FFF2-40B4-BE49-F238E27FC236}">
                  <a16:creationId xmlns:a16="http://schemas.microsoft.com/office/drawing/2014/main" id="{9BB1AE22-1891-4149-84BC-B32CCDA1762B}"/>
                </a:ext>
              </a:extLst>
            </p:cNvPr>
            <p:cNvSpPr/>
            <p:nvPr/>
          </p:nvSpPr>
          <p:spPr>
            <a:xfrm>
              <a:off x="272584" y="3138801"/>
              <a:ext cx="345352" cy="335073"/>
            </a:xfrm>
            <a:custGeom>
              <a:avLst/>
              <a:gdLst/>
              <a:ahLst/>
              <a:cxnLst/>
              <a:rect l="l" t="t" r="r" b="b"/>
              <a:pathLst>
                <a:path w="98672" h="95735" extrusionOk="0">
                  <a:moveTo>
                    <a:pt x="65628" y="0"/>
                  </a:moveTo>
                  <a:cubicBezTo>
                    <a:pt x="57918" y="0"/>
                    <a:pt x="50208" y="2937"/>
                    <a:pt x="44333" y="8812"/>
                  </a:cubicBezTo>
                  <a:lnTo>
                    <a:pt x="30841" y="22304"/>
                  </a:lnTo>
                  <a:lnTo>
                    <a:pt x="8812" y="44303"/>
                  </a:lnTo>
                  <a:cubicBezTo>
                    <a:pt x="3121" y="49994"/>
                    <a:pt x="0" y="57581"/>
                    <a:pt x="0" y="65597"/>
                  </a:cubicBezTo>
                  <a:cubicBezTo>
                    <a:pt x="0" y="73644"/>
                    <a:pt x="3121" y="81232"/>
                    <a:pt x="8812" y="86923"/>
                  </a:cubicBezTo>
                  <a:cubicBezTo>
                    <a:pt x="14686" y="92797"/>
                    <a:pt x="22396" y="95734"/>
                    <a:pt x="30106" y="95734"/>
                  </a:cubicBezTo>
                  <a:cubicBezTo>
                    <a:pt x="37847" y="95734"/>
                    <a:pt x="45557" y="92797"/>
                    <a:pt x="51431" y="86923"/>
                  </a:cubicBezTo>
                  <a:lnTo>
                    <a:pt x="73430" y="64894"/>
                  </a:lnTo>
                  <a:lnTo>
                    <a:pt x="86922" y="51401"/>
                  </a:lnTo>
                  <a:cubicBezTo>
                    <a:pt x="98671" y="39652"/>
                    <a:pt x="98671" y="20560"/>
                    <a:pt x="86922" y="8812"/>
                  </a:cubicBezTo>
                  <a:cubicBezTo>
                    <a:pt x="81048" y="2937"/>
                    <a:pt x="73338" y="0"/>
                    <a:pt x="65628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3;p51">
              <a:extLst>
                <a:ext uri="{FF2B5EF4-FFF2-40B4-BE49-F238E27FC236}">
                  <a16:creationId xmlns:a16="http://schemas.microsoft.com/office/drawing/2014/main" id="{948E4D15-F55E-4456-8CD1-6085AB3DB09F}"/>
                </a:ext>
              </a:extLst>
            </p:cNvPr>
            <p:cNvSpPr/>
            <p:nvPr/>
          </p:nvSpPr>
          <p:spPr>
            <a:xfrm>
              <a:off x="350648" y="3216865"/>
              <a:ext cx="178941" cy="178941"/>
            </a:xfrm>
            <a:custGeom>
              <a:avLst/>
              <a:gdLst/>
              <a:ahLst/>
              <a:cxnLst/>
              <a:rect l="l" t="t" r="r" b="b"/>
              <a:pathLst>
                <a:path w="51126" h="51126" extrusionOk="0">
                  <a:moveTo>
                    <a:pt x="8537" y="0"/>
                  </a:moveTo>
                  <a:lnTo>
                    <a:pt x="0" y="8506"/>
                  </a:lnTo>
                  <a:lnTo>
                    <a:pt x="42620" y="51126"/>
                  </a:lnTo>
                  <a:lnTo>
                    <a:pt x="51126" y="42590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4;p51">
              <a:extLst>
                <a:ext uri="{FF2B5EF4-FFF2-40B4-BE49-F238E27FC236}">
                  <a16:creationId xmlns:a16="http://schemas.microsoft.com/office/drawing/2014/main" id="{09D26B33-16AC-4C83-9331-4764400C1215}"/>
                </a:ext>
              </a:extLst>
            </p:cNvPr>
            <p:cNvSpPr/>
            <p:nvPr/>
          </p:nvSpPr>
          <p:spPr>
            <a:xfrm>
              <a:off x="303423" y="3169640"/>
              <a:ext cx="314514" cy="304234"/>
            </a:xfrm>
            <a:custGeom>
              <a:avLst/>
              <a:gdLst/>
              <a:ahLst/>
              <a:cxnLst/>
              <a:rect l="l" t="t" r="r" b="b"/>
              <a:pathLst>
                <a:path w="89861" h="86924" extrusionOk="0">
                  <a:moveTo>
                    <a:pt x="78111" y="1"/>
                  </a:moveTo>
                  <a:lnTo>
                    <a:pt x="1" y="78112"/>
                  </a:lnTo>
                  <a:cubicBezTo>
                    <a:pt x="5875" y="83986"/>
                    <a:pt x="13585" y="86923"/>
                    <a:pt x="21295" y="86923"/>
                  </a:cubicBezTo>
                  <a:cubicBezTo>
                    <a:pt x="29036" y="86923"/>
                    <a:pt x="36746" y="83986"/>
                    <a:pt x="42620" y="78112"/>
                  </a:cubicBezTo>
                  <a:lnTo>
                    <a:pt x="64619" y="56083"/>
                  </a:lnTo>
                  <a:lnTo>
                    <a:pt x="78111" y="42590"/>
                  </a:lnTo>
                  <a:cubicBezTo>
                    <a:pt x="89860" y="30841"/>
                    <a:pt x="89860" y="11749"/>
                    <a:pt x="78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5;p51">
              <a:extLst>
                <a:ext uri="{FF2B5EF4-FFF2-40B4-BE49-F238E27FC236}">
                  <a16:creationId xmlns:a16="http://schemas.microsoft.com/office/drawing/2014/main" id="{C05DB43E-34AB-433E-909D-0F9478986F82}"/>
                </a:ext>
              </a:extLst>
            </p:cNvPr>
            <p:cNvSpPr/>
            <p:nvPr/>
          </p:nvSpPr>
          <p:spPr>
            <a:xfrm>
              <a:off x="425177" y="3291398"/>
              <a:ext cx="104412" cy="104408"/>
            </a:xfrm>
            <a:custGeom>
              <a:avLst/>
              <a:gdLst/>
              <a:ahLst/>
              <a:cxnLst/>
              <a:rect l="l" t="t" r="r" b="b"/>
              <a:pathLst>
                <a:path w="29832" h="29831" extrusionOk="0">
                  <a:moveTo>
                    <a:pt x="8537" y="0"/>
                  </a:moveTo>
                  <a:lnTo>
                    <a:pt x="1" y="8506"/>
                  </a:lnTo>
                  <a:lnTo>
                    <a:pt x="21326" y="29831"/>
                  </a:lnTo>
                  <a:lnTo>
                    <a:pt x="29832" y="21295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561;p51">
            <a:extLst>
              <a:ext uri="{FF2B5EF4-FFF2-40B4-BE49-F238E27FC236}">
                <a16:creationId xmlns:a16="http://schemas.microsoft.com/office/drawing/2014/main" id="{8B4ADEAD-370F-476B-88DF-C9DBC5F69EC1}"/>
              </a:ext>
            </a:extLst>
          </p:cNvPr>
          <p:cNvGrpSpPr/>
          <p:nvPr/>
        </p:nvGrpSpPr>
        <p:grpSpPr>
          <a:xfrm rot="-3852423">
            <a:off x="3356489" y="1681178"/>
            <a:ext cx="245748" cy="245651"/>
            <a:chOff x="593622" y="3300393"/>
            <a:chExt cx="274250" cy="274141"/>
          </a:xfrm>
        </p:grpSpPr>
        <p:sp>
          <p:nvSpPr>
            <p:cNvPr id="53" name="Google Shape;1562;p51">
              <a:extLst>
                <a:ext uri="{FF2B5EF4-FFF2-40B4-BE49-F238E27FC236}">
                  <a16:creationId xmlns:a16="http://schemas.microsoft.com/office/drawing/2014/main" id="{E71747A7-8063-4765-8BAE-AFA7C706F915}"/>
                </a:ext>
              </a:extLst>
            </p:cNvPr>
            <p:cNvSpPr/>
            <p:nvPr/>
          </p:nvSpPr>
          <p:spPr>
            <a:xfrm>
              <a:off x="593622" y="3300393"/>
              <a:ext cx="274250" cy="274141"/>
            </a:xfrm>
            <a:custGeom>
              <a:avLst/>
              <a:gdLst/>
              <a:ahLst/>
              <a:cxnLst/>
              <a:rect l="l" t="t" r="r" b="b"/>
              <a:pathLst>
                <a:path w="78357" h="78326" extrusionOk="0">
                  <a:moveTo>
                    <a:pt x="39163" y="0"/>
                  </a:moveTo>
                  <a:cubicBezTo>
                    <a:pt x="17593" y="0"/>
                    <a:pt x="1" y="17562"/>
                    <a:pt x="1" y="39163"/>
                  </a:cubicBezTo>
                  <a:cubicBezTo>
                    <a:pt x="1" y="47791"/>
                    <a:pt x="2816" y="55776"/>
                    <a:pt x="7558" y="62262"/>
                  </a:cubicBezTo>
                  <a:cubicBezTo>
                    <a:pt x="9944" y="65506"/>
                    <a:pt x="12820" y="68382"/>
                    <a:pt x="16094" y="70768"/>
                  </a:cubicBezTo>
                  <a:cubicBezTo>
                    <a:pt x="22550" y="75541"/>
                    <a:pt x="30535" y="78325"/>
                    <a:pt x="39163" y="78325"/>
                  </a:cubicBezTo>
                  <a:cubicBezTo>
                    <a:pt x="60764" y="78325"/>
                    <a:pt x="78356" y="60763"/>
                    <a:pt x="78356" y="39163"/>
                  </a:cubicBezTo>
                  <a:cubicBezTo>
                    <a:pt x="78356" y="30535"/>
                    <a:pt x="75541" y="22549"/>
                    <a:pt x="70799" y="16063"/>
                  </a:cubicBezTo>
                  <a:cubicBezTo>
                    <a:pt x="68413" y="12820"/>
                    <a:pt x="65537" y="9944"/>
                    <a:pt x="62263" y="7557"/>
                  </a:cubicBezTo>
                  <a:cubicBezTo>
                    <a:pt x="55807" y="2815"/>
                    <a:pt x="47822" y="0"/>
                    <a:pt x="3916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63;p51">
              <a:extLst>
                <a:ext uri="{FF2B5EF4-FFF2-40B4-BE49-F238E27FC236}">
                  <a16:creationId xmlns:a16="http://schemas.microsoft.com/office/drawing/2014/main" id="{F0B18C51-3270-4115-BAA4-4E75508E087B}"/>
                </a:ext>
              </a:extLst>
            </p:cNvPr>
            <p:cNvSpPr/>
            <p:nvPr/>
          </p:nvSpPr>
          <p:spPr>
            <a:xfrm>
              <a:off x="620071" y="3326842"/>
              <a:ext cx="221351" cy="221239"/>
            </a:xfrm>
            <a:custGeom>
              <a:avLst/>
              <a:gdLst/>
              <a:ahLst/>
              <a:cxnLst/>
              <a:rect l="l" t="t" r="r" b="b"/>
              <a:pathLst>
                <a:path w="63243" h="63211" extrusionOk="0">
                  <a:moveTo>
                    <a:pt x="54706" y="0"/>
                  </a:moveTo>
                  <a:lnTo>
                    <a:pt x="1" y="54705"/>
                  </a:lnTo>
                  <a:cubicBezTo>
                    <a:pt x="2387" y="57949"/>
                    <a:pt x="5263" y="60825"/>
                    <a:pt x="8537" y="63211"/>
                  </a:cubicBezTo>
                  <a:lnTo>
                    <a:pt x="63242" y="8506"/>
                  </a:lnTo>
                  <a:cubicBezTo>
                    <a:pt x="60856" y="5263"/>
                    <a:pt x="57980" y="2387"/>
                    <a:pt x="5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64;p51">
              <a:extLst>
                <a:ext uri="{FF2B5EF4-FFF2-40B4-BE49-F238E27FC236}">
                  <a16:creationId xmlns:a16="http://schemas.microsoft.com/office/drawing/2014/main" id="{8C897FED-C357-4FEB-8AA3-1B6FA2ED1114}"/>
                </a:ext>
              </a:extLst>
            </p:cNvPr>
            <p:cNvSpPr/>
            <p:nvPr/>
          </p:nvSpPr>
          <p:spPr>
            <a:xfrm>
              <a:off x="593622" y="3337871"/>
              <a:ext cx="236768" cy="236663"/>
            </a:xfrm>
            <a:custGeom>
              <a:avLst/>
              <a:gdLst/>
              <a:ahLst/>
              <a:cxnLst/>
              <a:rect l="l" t="t" r="r" b="b"/>
              <a:pathLst>
                <a:path w="67648" h="67618" extrusionOk="0">
                  <a:moveTo>
                    <a:pt x="12300" y="1"/>
                  </a:moveTo>
                  <a:cubicBezTo>
                    <a:pt x="4743" y="7160"/>
                    <a:pt x="1" y="17257"/>
                    <a:pt x="1" y="28455"/>
                  </a:cubicBezTo>
                  <a:cubicBezTo>
                    <a:pt x="1" y="37083"/>
                    <a:pt x="2816" y="45068"/>
                    <a:pt x="7558" y="51554"/>
                  </a:cubicBezTo>
                  <a:cubicBezTo>
                    <a:pt x="9944" y="54798"/>
                    <a:pt x="12820" y="57674"/>
                    <a:pt x="16094" y="60060"/>
                  </a:cubicBezTo>
                  <a:cubicBezTo>
                    <a:pt x="22550" y="64833"/>
                    <a:pt x="30535" y="67617"/>
                    <a:pt x="39163" y="67617"/>
                  </a:cubicBezTo>
                  <a:cubicBezTo>
                    <a:pt x="50361" y="67617"/>
                    <a:pt x="60488" y="62905"/>
                    <a:pt x="67648" y="55348"/>
                  </a:cubicBezTo>
                  <a:lnTo>
                    <a:pt x="12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5;p51">
              <a:extLst>
                <a:ext uri="{FF2B5EF4-FFF2-40B4-BE49-F238E27FC236}">
                  <a16:creationId xmlns:a16="http://schemas.microsoft.com/office/drawing/2014/main" id="{59213E75-D4CD-4E4F-BC08-4498639F4752}"/>
                </a:ext>
              </a:extLst>
            </p:cNvPr>
            <p:cNvSpPr/>
            <p:nvPr/>
          </p:nvSpPr>
          <p:spPr>
            <a:xfrm>
              <a:off x="620071" y="3419792"/>
              <a:ext cx="128401" cy="128289"/>
            </a:xfrm>
            <a:custGeom>
              <a:avLst/>
              <a:gdLst/>
              <a:ahLst/>
              <a:cxnLst/>
              <a:rect l="l" t="t" r="r" b="b"/>
              <a:pathLst>
                <a:path w="36686" h="36654" extrusionOk="0">
                  <a:moveTo>
                    <a:pt x="28149" y="0"/>
                  </a:moveTo>
                  <a:lnTo>
                    <a:pt x="1" y="28148"/>
                  </a:lnTo>
                  <a:cubicBezTo>
                    <a:pt x="2387" y="31392"/>
                    <a:pt x="5263" y="34268"/>
                    <a:pt x="8537" y="36654"/>
                  </a:cubicBezTo>
                  <a:lnTo>
                    <a:pt x="36685" y="8537"/>
                  </a:lnTo>
                  <a:lnTo>
                    <a:pt x="2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55"/>
          <p:cNvSpPr txBox="1">
            <a:spLocks noGrp="1"/>
          </p:cNvSpPr>
          <p:nvPr>
            <p:ph type="title"/>
          </p:nvPr>
        </p:nvSpPr>
        <p:spPr>
          <a:xfrm>
            <a:off x="3478355" y="2545864"/>
            <a:ext cx="2187286" cy="525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EHR</a:t>
            </a:r>
            <a:endParaRPr sz="3600" dirty="0"/>
          </a:p>
        </p:txBody>
      </p:sp>
      <p:sp>
        <p:nvSpPr>
          <p:cNvPr id="1721" name="Google Shape;1721;p55"/>
          <p:cNvSpPr txBox="1">
            <a:spLocks noGrp="1"/>
          </p:cNvSpPr>
          <p:nvPr>
            <p:ph type="subTitle" idx="1"/>
          </p:nvPr>
        </p:nvSpPr>
        <p:spPr>
          <a:xfrm>
            <a:off x="2013314" y="3158557"/>
            <a:ext cx="5117371" cy="11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Viga"/>
              </a:rPr>
              <a:t>An Electronic Health Record (EHR) is a secure digital repository of a patient's comprehensive medical information that allows for efficient storage, management, and exchange of health data among healthcare providers.</a:t>
            </a:r>
            <a:endParaRPr dirty="0">
              <a:latin typeface="Vig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8EC90-7941-416E-A02D-BACC1054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84" y="124711"/>
            <a:ext cx="3952029" cy="2333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5"/>
          <p:cNvSpPr txBox="1">
            <a:spLocks noGrp="1"/>
          </p:cNvSpPr>
          <p:nvPr>
            <p:ph type="title"/>
          </p:nvPr>
        </p:nvSpPr>
        <p:spPr>
          <a:xfrm>
            <a:off x="838510" y="760888"/>
            <a:ext cx="3037717" cy="1208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 Care </a:t>
            </a:r>
            <a:br>
              <a:rPr lang="en-US" dirty="0"/>
            </a:br>
            <a:r>
              <a:rPr lang="en-US" dirty="0"/>
              <a:t>Clearing House</a:t>
            </a:r>
            <a:endParaRPr dirty="0"/>
          </a:p>
        </p:txBody>
      </p:sp>
      <p:sp>
        <p:nvSpPr>
          <p:cNvPr id="1185" name="Google Shape;1185;p45"/>
          <p:cNvSpPr txBox="1">
            <a:spLocks noGrp="1"/>
          </p:cNvSpPr>
          <p:nvPr>
            <p:ph type="subTitle" idx="1"/>
          </p:nvPr>
        </p:nvSpPr>
        <p:spPr>
          <a:xfrm>
            <a:off x="838510" y="1968964"/>
            <a:ext cx="3253423" cy="2603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Viga"/>
                <a:ea typeface="Cambria" panose="02040503050406030204" pitchFamily="18" charset="0"/>
              </a:rPr>
              <a:t>A healthcare clearinghouse is essentially the middleman between the healthcare providers and the insurance payers. A clearinghouse checks the medical claims for errors,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ensuring the claims can get correctly processed by the payer. </a:t>
            </a:r>
            <a:endParaRPr dirty="0">
              <a:latin typeface="Vig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7134B-AE37-4D1C-BFCA-58A2F9AD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25" y="915095"/>
            <a:ext cx="4272491" cy="31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3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004BAA-0C10-451B-8030-6A737025EF4D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466918"/>
            <a:ext cx="7704000" cy="389817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ea typeface="Cambria" panose="02040503050406030204" pitchFamily="18" charset="0"/>
              </a:rPr>
              <a:t>Claim Status:</a:t>
            </a:r>
            <a:r>
              <a:rPr lang="en-US" sz="1600" dirty="0">
                <a:ea typeface="Cambria" panose="02040503050406030204" pitchFamily="18" charset="0"/>
              </a:rPr>
              <a:t> </a:t>
            </a:r>
            <a:r>
              <a:rPr lang="en-US" sz="1600" b="0" dirty="0">
                <a:ea typeface="Cambria" panose="02040503050406030204" pitchFamily="18" charset="0"/>
              </a:rPr>
              <a:t>There are five possible types of claim status that a medical biller might encounter.</a:t>
            </a:r>
            <a:br>
              <a:rPr lang="en-US" sz="1600" dirty="0">
                <a:ea typeface="Cambria" panose="02040503050406030204" pitchFamily="18" charset="0"/>
              </a:rPr>
            </a:br>
            <a:r>
              <a:rPr lang="en-US" sz="1600" dirty="0">
                <a:solidFill>
                  <a:schemeClr val="bg1"/>
                </a:solidFill>
                <a:ea typeface="Cambria" panose="02040503050406030204" pitchFamily="18" charset="0"/>
              </a:rPr>
              <a:t>Claim Not on File: </a:t>
            </a:r>
            <a:r>
              <a:rPr lang="en-US" sz="1600" b="0" dirty="0">
                <a:ea typeface="Cambria" panose="02040503050406030204" pitchFamily="18" charset="0"/>
              </a:rPr>
              <a:t>In this scenario, confirm the payer ID or Claim submission address of insurance.</a:t>
            </a:r>
            <a:br>
              <a:rPr lang="en-US" sz="1600" b="0" dirty="0">
                <a:ea typeface="Cambria" panose="02040503050406030204" pitchFamily="18" charset="0"/>
              </a:rPr>
            </a:br>
            <a:endParaRPr lang="en-US" sz="1600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C75585-B043-4FC0-83CB-CB80BC21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99620"/>
              </p:ext>
            </p:extLst>
          </p:nvPr>
        </p:nvGraphicFramePr>
        <p:xfrm>
          <a:off x="823525" y="1913023"/>
          <a:ext cx="7600475" cy="2225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86550">
                  <a:extLst>
                    <a:ext uri="{9D8B030D-6E8A-4147-A177-3AD203B41FA5}">
                      <a16:colId xmlns:a16="http://schemas.microsoft.com/office/drawing/2014/main" val="4182986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077052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561779031"/>
                    </a:ext>
                  </a:extLst>
                </a:gridCol>
                <a:gridCol w="724064">
                  <a:extLst>
                    <a:ext uri="{9D8B030D-6E8A-4147-A177-3AD203B41FA5}">
                      <a16:colId xmlns:a16="http://schemas.microsoft.com/office/drawing/2014/main" val="95155626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01278426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8457673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2081557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163688324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237133719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3680897184"/>
                    </a:ext>
                  </a:extLst>
                </a:gridCol>
                <a:gridCol w="751111">
                  <a:extLst>
                    <a:ext uri="{9D8B030D-6E8A-4147-A177-3AD203B41FA5}">
                      <a16:colId xmlns:a16="http://schemas.microsoft.com/office/drawing/2014/main" val="124549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Denial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Denial/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Paid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Paid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Issue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Claim#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Call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Rep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9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5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Partially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5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2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Not 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2280"/>
                  </a:ext>
                </a:extLst>
              </a:tr>
            </a:tbl>
          </a:graphicData>
        </a:graphic>
      </p:graphicFrame>
      <p:pic>
        <p:nvPicPr>
          <p:cNvPr id="105" name="Picture 104">
            <a:extLst>
              <a:ext uri="{FF2B5EF4-FFF2-40B4-BE49-F238E27FC236}">
                <a16:creationId xmlns:a16="http://schemas.microsoft.com/office/drawing/2014/main" id="{AB7C6690-DD82-48A1-A39F-ECF3D0F12F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65" y="266656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EDBD18AB-4B9C-4B8C-8A0F-158CFB8367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65" y="3035737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42C26F9-C3B4-4529-AC55-3D97967A46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40" y="2313601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0B1DDDA-8E8F-426F-8DDC-E757909F20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45" y="2660254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72A0CDF-981A-4A25-BF63-B09085C0F2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65" y="3074189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FD0A99B-0862-49B1-BE33-447036F7A5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05" y="233592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28A6735-059A-4EF4-9208-704D0E78F5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15" y="233592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EC030A-63FF-488B-A015-BF211128B4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85" y="2667356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B875EE6-04B2-4D96-B08D-E8366DF18F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05" y="266656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729521A-92AF-4D4F-931B-F43CB60E0A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32" y="233592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7BBF74C-8305-4FA2-A017-0969FD4BAE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32" y="266358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BE1CD91-1E79-463B-8DFE-22AE171836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70" y="2328706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EC28174-5515-45E2-A5FF-0B4427B510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65" y="2674162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E5668BB-87D7-4A57-A5B0-20D4F316AE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45" y="2328706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F2481EAA-383A-48C5-BF0A-F335BF3FBE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45" y="2674162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F8A6690-FC95-4010-B75E-D366CFD770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5" y="3043339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2B2581F-E4D5-418A-B4D9-25110AA11B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95" y="3388795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3B7F207-0A96-435C-A9BF-07B47849A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05" y="2313601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56781C-B393-4A74-A8D1-4A49B63541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05" y="2656366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9D977B7-7CE0-4FE9-B811-1427A6A6F6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05" y="3025543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FF549BD1-917B-40D3-B11E-3F1FAE1024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25" y="3407725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F8F4E6C-7E4E-4BB2-9520-A985565863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78" y="3771322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DB5216D-BB41-4BDF-A6FF-A0D4221813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7" y="2313991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FE9B5F1-1B96-4BC8-8495-0AEC607647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7" y="2669456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1FBAE96-0F85-48B9-A376-E4A44E3B61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367" y="3047963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0A43DD1-F7B8-4E67-BBD1-96D7D80CF5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367" y="3426818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BB628D4-89FF-4B69-8F6B-06202AF84E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367" y="3758970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7255CA3-C7CA-40C1-9FE6-F341E7636D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96" y="2313601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8E9FDAC-29F5-4E8F-8DBD-1E7EF779A8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68" y="2673688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82978D6C-5693-4B04-80F7-A014B2AAB9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26" y="3025543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9B7D89AC-BDD5-4A2E-B865-6A05C8DE7B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96" y="3468588"/>
            <a:ext cx="3276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7D8005EC-BD9D-4EFB-9C17-A73B93280E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96" y="3809855"/>
            <a:ext cx="327660" cy="32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647450"/>
      </p:ext>
    </p:extLst>
  </p:cSld>
  <p:clrMapOvr>
    <a:masterClrMapping/>
  </p:clrMapOvr>
</p:sld>
</file>

<file path=ppt/theme/theme1.xml><?xml version="1.0" encoding="utf-8"?>
<a:theme xmlns:a="http://schemas.openxmlformats.org/drawingml/2006/main" name="Vintage Clinical Case by Slidesgo">
  <a:themeElements>
    <a:clrScheme name="Simple Light">
      <a:dk1>
        <a:srgbClr val="3D5072"/>
      </a:dk1>
      <a:lt1>
        <a:srgbClr val="FFF2DE"/>
      </a:lt1>
      <a:dk2>
        <a:srgbClr val="F3E0BE"/>
      </a:dk2>
      <a:lt2>
        <a:srgbClr val="C94B3D"/>
      </a:lt2>
      <a:accent1>
        <a:srgbClr val="BC3F35"/>
      </a:accent1>
      <a:accent2>
        <a:srgbClr val="FFB26C"/>
      </a:accent2>
      <a:accent3>
        <a:srgbClr val="ED9A42"/>
      </a:accent3>
      <a:accent4>
        <a:srgbClr val="A8885A"/>
      </a:accent4>
      <a:accent5>
        <a:srgbClr val="568691"/>
      </a:accent5>
      <a:accent6>
        <a:srgbClr val="3B495B"/>
      </a:accent6>
      <a:hlink>
        <a:srgbClr val="1A5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399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Averia Serif Libre</vt:lpstr>
      <vt:lpstr>Cabin</vt:lpstr>
      <vt:lpstr>Cambria</vt:lpstr>
      <vt:lpstr>Viga</vt:lpstr>
      <vt:lpstr>Vintage Clinical Case by Slidesgo</vt:lpstr>
      <vt:lpstr>Healthcare Insurance Claim</vt:lpstr>
      <vt:lpstr>What is a Healthcare Insurance Claim? </vt:lpstr>
      <vt:lpstr>Type of claims</vt:lpstr>
      <vt:lpstr>Capabilities of Professional Billing and Institutional Billing </vt:lpstr>
      <vt:lpstr>Types of Medical Billing Claim forms</vt:lpstr>
      <vt:lpstr>Claim Submission </vt:lpstr>
      <vt:lpstr>EHR</vt:lpstr>
      <vt:lpstr>Health Care  Clearing House</vt:lpstr>
      <vt:lpstr>Claim Status: There are five possible types of claim status that a medical biller might encounter. Claim Not on File: In this scenario, confirm the payer ID or Claim submission address of insurance.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Insurance Claim</dc:title>
  <cp:lastModifiedBy>Owais Ali</cp:lastModifiedBy>
  <cp:revision>24</cp:revision>
  <dcterms:modified xsi:type="dcterms:W3CDTF">2023-09-28T11:26:53Z</dcterms:modified>
</cp:coreProperties>
</file>