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5"/>
  </p:notesMasterIdLst>
  <p:handoutMasterIdLst>
    <p:handoutMasterId r:id="rId36"/>
  </p:handoutMasterIdLst>
  <p:sldIdLst>
    <p:sldId id="256" r:id="rId5"/>
    <p:sldId id="288" r:id="rId6"/>
    <p:sldId id="290" r:id="rId7"/>
    <p:sldId id="308" r:id="rId8"/>
    <p:sldId id="309" r:id="rId9"/>
    <p:sldId id="316" r:id="rId10"/>
    <p:sldId id="312" r:id="rId11"/>
    <p:sldId id="283" r:id="rId12"/>
    <p:sldId id="313" r:id="rId13"/>
    <p:sldId id="276" r:id="rId14"/>
    <p:sldId id="291" r:id="rId15"/>
    <p:sldId id="306" r:id="rId16"/>
    <p:sldId id="278" r:id="rId17"/>
    <p:sldId id="279" r:id="rId18"/>
    <p:sldId id="307" r:id="rId19"/>
    <p:sldId id="296" r:id="rId20"/>
    <p:sldId id="301" r:id="rId21"/>
    <p:sldId id="298" r:id="rId22"/>
    <p:sldId id="300" r:id="rId23"/>
    <p:sldId id="299" r:id="rId24"/>
    <p:sldId id="292" r:id="rId25"/>
    <p:sldId id="302" r:id="rId26"/>
    <p:sldId id="303" r:id="rId27"/>
    <p:sldId id="304" r:id="rId28"/>
    <p:sldId id="305" r:id="rId29"/>
    <p:sldId id="314" r:id="rId30"/>
    <p:sldId id="315" r:id="rId31"/>
    <p:sldId id="310" r:id="rId32"/>
    <p:sldId id="311"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52" autoAdjust="0"/>
  </p:normalViewPr>
  <p:slideViewPr>
    <p:cSldViewPr snapToGrid="0" showGuides="1">
      <p:cViewPr>
        <p:scale>
          <a:sx n="75" d="100"/>
          <a:sy n="75" d="100"/>
        </p:scale>
        <p:origin x="1176" y="94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9/26/2023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57519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95651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2846907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60030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106805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858429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4208097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1229445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121264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11824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3555522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1522275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3357420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792488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2381626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28</a:t>
            </a:fld>
            <a:endParaRPr lang="en-US" dirty="0"/>
          </a:p>
        </p:txBody>
      </p:sp>
    </p:spTree>
    <p:extLst>
      <p:ext uri="{BB962C8B-B14F-4D97-AF65-F5344CB8AC3E}">
        <p14:creationId xmlns:p14="http://schemas.microsoft.com/office/powerpoint/2010/main" val="1289389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759817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543594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0658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792281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852047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9/26/2023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9/26/2023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9/26/2023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9/26/2023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9/26/2023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9/26/2023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9/26/2023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9/26/2023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9/26/2023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9/26/2023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9/26/2023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9/26/2023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curecam.curemd.com/curecamsecure/Login.aspx"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https://ccportal.curemd.com/LoginForm.aspx"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3147390" y="3165249"/>
            <a:ext cx="5897219" cy="983346"/>
          </a:xfrm>
        </p:spPr>
        <p:txBody>
          <a:bodyPr wrap="square" lIns="0" tIns="0" rIns="0" bIns="0" anchor="t">
            <a:spAutoFit/>
          </a:bodyPr>
          <a:lstStyle/>
          <a:p>
            <a:r>
              <a:rPr lang="en-US" b="1" dirty="0">
                <a:solidFill>
                  <a:schemeClr val="bg1"/>
                </a:solidFill>
              </a:rPr>
              <a:t>EDI REJECTIONS</a:t>
            </a:r>
            <a:br>
              <a:rPr lang="en-US" b="1" dirty="0">
                <a:solidFill>
                  <a:schemeClr val="bg1"/>
                </a:solidFill>
              </a:rPr>
            </a:br>
            <a:r>
              <a:rPr lang="en-US" sz="1100" b="1" dirty="0">
                <a:solidFill>
                  <a:schemeClr val="bg1"/>
                </a:solidFill>
                <a:latin typeface="Times New Roman" panose="02020603050405020304" pitchFamily="18" charset="0"/>
                <a:cs typeface="Times New Roman" panose="02020603050405020304" pitchFamily="18" charset="0"/>
              </a:rPr>
              <a:t> </a:t>
            </a:r>
            <a:endParaRPr lang="en-US" sz="1100" dirty="0">
              <a:solidFill>
                <a:schemeClr val="accent4"/>
              </a:solidFill>
              <a:latin typeface="Times New Roman" panose="02020603050405020304" pitchFamily="18" charset="0"/>
              <a:cs typeface="Times New Roman" panose="02020603050405020304" pitchFamily="18" charset="0"/>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658468" y="115436"/>
            <a:ext cx="2607364" cy="2646813"/>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191408" y="-1542364"/>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iamond 7">
            <a:extLst>
              <a:ext uri="{FF2B5EF4-FFF2-40B4-BE49-F238E27FC236}">
                <a16:creationId xmlns:a16="http://schemas.microsoft.com/office/drawing/2014/main" id="{9A9AC7FD-28CC-4316-BA44-53EDCBB22620}"/>
              </a:ext>
              <a:ext uri="{C183D7F6-B498-43B3-948B-1728B52AA6E4}">
                <adec:decorative xmlns:adec="http://schemas.microsoft.com/office/drawing/2017/decorative" val="1"/>
              </a:ext>
            </a:extLst>
          </p:cNvPr>
          <p:cNvSpPr/>
          <p:nvPr/>
        </p:nvSpPr>
        <p:spPr>
          <a:xfrm rot="10800000">
            <a:off x="8745193" y="5778733"/>
            <a:ext cx="2607364" cy="2646813"/>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iamond 8">
            <a:extLst>
              <a:ext uri="{FF2B5EF4-FFF2-40B4-BE49-F238E27FC236}">
                <a16:creationId xmlns:a16="http://schemas.microsoft.com/office/drawing/2014/main" id="{456FE386-02AF-4C7A-A2DE-1CAF8A6A7008}"/>
              </a:ext>
              <a:ext uri="{C183D7F6-B498-43B3-948B-1728B52AA6E4}">
                <adec:decorative xmlns:adec="http://schemas.microsoft.com/office/drawing/2017/decorative" val="1"/>
              </a:ext>
            </a:extLst>
          </p:cNvPr>
          <p:cNvSpPr/>
          <p:nvPr/>
        </p:nvSpPr>
        <p:spPr>
          <a:xfrm rot="10800000">
            <a:off x="8278133" y="412093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lowchart: Connector 2">
            <a:extLst>
              <a:ext uri="{FF2B5EF4-FFF2-40B4-BE49-F238E27FC236}">
                <a16:creationId xmlns:a16="http://schemas.microsoft.com/office/drawing/2014/main" id="{9B3693CC-0BBC-4D1C-9219-B0D862E29301}"/>
              </a:ext>
            </a:extLst>
          </p:cNvPr>
          <p:cNvSpPr/>
          <p:nvPr/>
        </p:nvSpPr>
        <p:spPr>
          <a:xfrm>
            <a:off x="8278132" y="-1357200"/>
            <a:ext cx="4505326" cy="4119449"/>
          </a:xfrm>
          <a:prstGeom prst="flowChartConnec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887AF6A9-6F6C-409E-9C8C-1C3338B10B65}"/>
              </a:ext>
            </a:extLst>
          </p:cNvPr>
          <p:cNvSpPr/>
          <p:nvPr/>
        </p:nvSpPr>
        <p:spPr>
          <a:xfrm>
            <a:off x="7509444" y="-1905000"/>
            <a:ext cx="6003356" cy="5334000"/>
          </a:xfrm>
          <a:prstGeom prst="flowChartConnector">
            <a:avLst/>
          </a:prstGeom>
          <a:noFill/>
          <a:ln>
            <a:solidFill>
              <a:schemeClr val="accent3">
                <a:lumMod val="60000"/>
                <a:lumOff val="40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E41BE95-A518-450F-9A04-131D50A57CD5}"/>
              </a:ext>
            </a:extLst>
          </p:cNvPr>
          <p:cNvSpPr txBox="1"/>
          <p:nvPr/>
        </p:nvSpPr>
        <p:spPr>
          <a:xfrm>
            <a:off x="8745192" y="593991"/>
            <a:ext cx="1757708" cy="584775"/>
          </a:xfrm>
          <a:prstGeom prst="rect">
            <a:avLst/>
          </a:prstGeom>
          <a:noFill/>
        </p:spPr>
        <p:txBody>
          <a:bodyPr wrap="square" rtlCol="0">
            <a:spAutoFit/>
          </a:bodyPr>
          <a:lstStyle/>
          <a:p>
            <a:r>
              <a:rPr lang="en-US" sz="3200" b="1" dirty="0">
                <a:solidFill>
                  <a:schemeClr val="accent3">
                    <a:lumMod val="75000"/>
                  </a:schemeClr>
                </a:solidFill>
              </a:rPr>
              <a:t>Cure</a:t>
            </a:r>
            <a:r>
              <a:rPr lang="en-US" sz="3200" dirty="0">
                <a:solidFill>
                  <a:schemeClr val="accent3">
                    <a:lumMod val="75000"/>
                  </a:schemeClr>
                </a:solidFill>
              </a:rPr>
              <a:t>MD</a:t>
            </a:r>
          </a:p>
        </p:txBody>
      </p:sp>
      <p:sp>
        <p:nvSpPr>
          <p:cNvPr id="7" name="TextBox 6">
            <a:extLst>
              <a:ext uri="{FF2B5EF4-FFF2-40B4-BE49-F238E27FC236}">
                <a16:creationId xmlns:a16="http://schemas.microsoft.com/office/drawing/2014/main" id="{7091F390-A2C7-4AC8-883D-F3B36CFBF267}"/>
              </a:ext>
            </a:extLst>
          </p:cNvPr>
          <p:cNvSpPr txBox="1"/>
          <p:nvPr/>
        </p:nvSpPr>
        <p:spPr>
          <a:xfrm>
            <a:off x="8779496" y="1165779"/>
            <a:ext cx="3446808" cy="369332"/>
          </a:xfrm>
          <a:prstGeom prst="rect">
            <a:avLst/>
          </a:prstGeom>
          <a:noFill/>
        </p:spPr>
        <p:txBody>
          <a:bodyPr wrap="square" rtlCol="0">
            <a:spAutoFit/>
          </a:bodyPr>
          <a:lstStyle/>
          <a:p>
            <a:r>
              <a:rPr lang="en-US" dirty="0">
                <a:solidFill>
                  <a:schemeClr val="accent3">
                    <a:lumMod val="75000"/>
                  </a:schemeClr>
                </a:solidFill>
              </a:rPr>
              <a:t>Practice without boundaries</a:t>
            </a:r>
          </a:p>
        </p:txBody>
      </p:sp>
      <p:sp>
        <p:nvSpPr>
          <p:cNvPr id="10" name="Flowchart: Connector 9">
            <a:extLst>
              <a:ext uri="{FF2B5EF4-FFF2-40B4-BE49-F238E27FC236}">
                <a16:creationId xmlns:a16="http://schemas.microsoft.com/office/drawing/2014/main" id="{370DDFFD-F58D-4CE1-92C4-20880FCFC5FA}"/>
              </a:ext>
            </a:extLst>
          </p:cNvPr>
          <p:cNvSpPr/>
          <p:nvPr/>
        </p:nvSpPr>
        <p:spPr>
          <a:xfrm>
            <a:off x="7147494" y="711200"/>
            <a:ext cx="723900" cy="660400"/>
          </a:xfrm>
          <a:prstGeom prst="flowChartConnec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FDFA6286-FE15-4641-820E-709901CFBF51}"/>
              </a:ext>
            </a:extLst>
          </p:cNvPr>
          <p:cNvSpPr/>
          <p:nvPr/>
        </p:nvSpPr>
        <p:spPr>
          <a:xfrm>
            <a:off x="10554804" y="3040870"/>
            <a:ext cx="723900" cy="660400"/>
          </a:xfrm>
          <a:prstGeom prst="flowChartConnec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505390"/>
            <a:ext cx="4114014" cy="5024608"/>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225640"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9767"/>
            <a:ext cx="11734800" cy="8032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REASONS of REJECTION  </a:t>
            </a:r>
          </a:p>
          <a:p>
            <a:pPr algn="ctr"/>
            <a:r>
              <a:rPr lang="en-US" sz="1700" dirty="0"/>
              <a:t>In medical billing, a claim rejection refers to a situation where an insurance company refuses to process a submitted healthcare claim due to errors or issues in the claim submission. </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87571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4" y="2857500"/>
            <a:ext cx="1784352"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REASONS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7130266" y="1698873"/>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Coding Errors</a:t>
            </a:r>
            <a:endParaRPr lang="en-US" sz="14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7019141" y="1599471"/>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922956" y="2777743"/>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Expired Coverage</a:t>
            </a:r>
            <a:endParaRPr lang="en-US" sz="1400"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632176" y="2705953"/>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198563" y="170640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Incorrect Patient Information</a:t>
            </a:r>
            <a:endParaRPr lang="en-US" sz="14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291013" y="159067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10495" y="272541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Missing Documentation</a:t>
            </a:r>
            <a:endParaRPr lang="en-US" sz="1400" dirty="0"/>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846436" y="264233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760049" y="3783828"/>
            <a:ext cx="329741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Duplicate Claims</a:t>
            </a:r>
            <a:endParaRPr lang="en-US" sz="1400" dirty="0"/>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3656647" y="36954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7385016" y="4801332"/>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316162" y="1896492"/>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3972491" y="3960647"/>
            <a:ext cx="343845" cy="343837"/>
            <a:chOff x="7613641" y="1387475"/>
            <a:chExt cx="284169"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41"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2"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4126547" y="2923029"/>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Rounded Corners 42">
            <a:extLst>
              <a:ext uri="{FF2B5EF4-FFF2-40B4-BE49-F238E27FC236}">
                <a16:creationId xmlns:a16="http://schemas.microsoft.com/office/drawing/2014/main" id="{61BEB48F-08B8-4047-864B-EA0BD8ED7FEA}"/>
              </a:ext>
              <a:ext uri="{C183D7F6-B498-43B3-948B-1728B52AA6E4}">
                <adec:decorative xmlns:adec="http://schemas.microsoft.com/office/drawing/2017/decorative" val="1"/>
              </a:ext>
            </a:extLst>
          </p:cNvPr>
          <p:cNvSpPr/>
          <p:nvPr/>
        </p:nvSpPr>
        <p:spPr>
          <a:xfrm>
            <a:off x="7869955" y="4828494"/>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Timely Filing Limits</a:t>
            </a:r>
            <a:endParaRPr lang="en-US" sz="1400" dirty="0"/>
          </a:p>
        </p:txBody>
      </p:sp>
      <p:sp>
        <p:nvSpPr>
          <p:cNvPr id="44" name="Rectangle: Rounded Corners 43">
            <a:extLst>
              <a:ext uri="{FF2B5EF4-FFF2-40B4-BE49-F238E27FC236}">
                <a16:creationId xmlns:a16="http://schemas.microsoft.com/office/drawing/2014/main" id="{1042AB9A-30EB-4C4C-A892-42AE9D323A56}"/>
              </a:ext>
              <a:ext uri="{C183D7F6-B498-43B3-948B-1728B52AA6E4}">
                <adec:decorative xmlns:adec="http://schemas.microsoft.com/office/drawing/2017/decorative" val="1"/>
              </a:ext>
            </a:extLst>
          </p:cNvPr>
          <p:cNvSpPr/>
          <p:nvPr/>
        </p:nvSpPr>
        <p:spPr>
          <a:xfrm>
            <a:off x="7033314" y="5782631"/>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Invalid Authorization</a:t>
            </a:r>
            <a:endParaRPr lang="en-US" sz="1400" dirty="0"/>
          </a:p>
        </p:txBody>
      </p:sp>
      <p:sp>
        <p:nvSpPr>
          <p:cNvPr id="45" name="Rectangle: Rounded Corners 44">
            <a:extLst>
              <a:ext uri="{FF2B5EF4-FFF2-40B4-BE49-F238E27FC236}">
                <a16:creationId xmlns:a16="http://schemas.microsoft.com/office/drawing/2014/main" id="{0FE5C7B0-F61F-49FE-B069-BD5F66A550EC}"/>
              </a:ext>
              <a:ext uri="{C183D7F6-B498-43B3-948B-1728B52AA6E4}">
                <adec:decorative xmlns:adec="http://schemas.microsoft.com/office/drawing/2017/decorative" val="1"/>
              </a:ext>
            </a:extLst>
          </p:cNvPr>
          <p:cNvSpPr/>
          <p:nvPr/>
        </p:nvSpPr>
        <p:spPr>
          <a:xfrm>
            <a:off x="759266" y="487917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Coordination of Benefits (COB) Issues</a:t>
            </a:r>
            <a:endParaRPr lang="en-US" sz="1400" dirty="0"/>
          </a:p>
        </p:txBody>
      </p:sp>
      <p:sp>
        <p:nvSpPr>
          <p:cNvPr id="46" name="Rectangle: Rounded Corners 45">
            <a:extLst>
              <a:ext uri="{FF2B5EF4-FFF2-40B4-BE49-F238E27FC236}">
                <a16:creationId xmlns:a16="http://schemas.microsoft.com/office/drawing/2014/main" id="{4BA23C3C-1096-4416-83D4-56E89330BA3B}"/>
              </a:ext>
              <a:ext uri="{C183D7F6-B498-43B3-948B-1728B52AA6E4}">
                <adec:decorative xmlns:adec="http://schemas.microsoft.com/office/drawing/2017/decorative" val="1"/>
              </a:ext>
            </a:extLst>
          </p:cNvPr>
          <p:cNvSpPr/>
          <p:nvPr/>
        </p:nvSpPr>
        <p:spPr>
          <a:xfrm>
            <a:off x="1642691" y="5791013"/>
            <a:ext cx="3875630"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Billing Errors</a:t>
            </a:r>
            <a:endParaRPr lang="en-US" sz="1400" dirty="0"/>
          </a:p>
        </p:txBody>
      </p:sp>
      <p:grpSp>
        <p:nvGrpSpPr>
          <p:cNvPr id="5" name="Group 4">
            <a:extLst>
              <a:ext uri="{FF2B5EF4-FFF2-40B4-BE49-F238E27FC236}">
                <a16:creationId xmlns:a16="http://schemas.microsoft.com/office/drawing/2014/main" id="{B8827A8C-F827-41D2-8079-CD6CC0A4BC7C}"/>
              </a:ext>
            </a:extLst>
          </p:cNvPr>
          <p:cNvGrpSpPr/>
          <p:nvPr/>
        </p:nvGrpSpPr>
        <p:grpSpPr>
          <a:xfrm>
            <a:off x="7578467" y="3740868"/>
            <a:ext cx="4184384" cy="897395"/>
            <a:chOff x="7471537" y="3421168"/>
            <a:chExt cx="4184384" cy="897395"/>
          </a:xfrm>
        </p:grpSpPr>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995146" y="345484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Out-of-Network Services</a:t>
              </a:r>
              <a:endParaRPr lang="en-US" sz="1400" dirty="0"/>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7471537" y="3421168"/>
              <a:ext cx="939800" cy="89739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Oval 46">
            <a:extLst>
              <a:ext uri="{FF2B5EF4-FFF2-40B4-BE49-F238E27FC236}">
                <a16:creationId xmlns:a16="http://schemas.microsoft.com/office/drawing/2014/main" id="{CCA24757-42A4-4B22-AC49-F975086F4554}"/>
              </a:ext>
              <a:ext uri="{C183D7F6-B498-43B3-948B-1728B52AA6E4}">
                <adec:decorative xmlns:adec="http://schemas.microsoft.com/office/drawing/2017/decorative" val="1"/>
              </a:ext>
            </a:extLst>
          </p:cNvPr>
          <p:cNvSpPr/>
          <p:nvPr/>
        </p:nvSpPr>
        <p:spPr>
          <a:xfrm>
            <a:off x="7467860" y="474054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263ADE06-7364-4D90-AB4E-EFD89E39C486}"/>
              </a:ext>
              <a:ext uri="{C183D7F6-B498-43B3-948B-1728B52AA6E4}">
                <adec:decorative xmlns:adec="http://schemas.microsoft.com/office/drawing/2017/decorative" val="1"/>
              </a:ext>
            </a:extLst>
          </p:cNvPr>
          <p:cNvSpPr/>
          <p:nvPr/>
        </p:nvSpPr>
        <p:spPr>
          <a:xfrm>
            <a:off x="3943528" y="473987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Close">
            <a:extLst>
              <a:ext uri="{FF2B5EF4-FFF2-40B4-BE49-F238E27FC236}">
                <a16:creationId xmlns:a16="http://schemas.microsoft.com/office/drawing/2014/main" id="{911A3558-BD0B-4E6D-8352-B011B631BB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4131" y="1717632"/>
            <a:ext cx="633563" cy="633563"/>
          </a:xfrm>
          <a:prstGeom prst="rect">
            <a:avLst/>
          </a:prstGeom>
        </p:spPr>
      </p:pic>
      <p:pic>
        <p:nvPicPr>
          <p:cNvPr id="10" name="Graphic 9" descr="Server">
            <a:extLst>
              <a:ext uri="{FF2B5EF4-FFF2-40B4-BE49-F238E27FC236}">
                <a16:creationId xmlns:a16="http://schemas.microsoft.com/office/drawing/2014/main" id="{8922BC04-20F7-4CE7-B1A3-305C31199E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7629" y="3865675"/>
            <a:ext cx="664556" cy="664556"/>
          </a:xfrm>
          <a:prstGeom prst="rect">
            <a:avLst/>
          </a:prstGeom>
        </p:spPr>
      </p:pic>
      <p:pic>
        <p:nvPicPr>
          <p:cNvPr id="17" name="Graphic 16" descr="Handshake">
            <a:extLst>
              <a:ext uri="{FF2B5EF4-FFF2-40B4-BE49-F238E27FC236}">
                <a16:creationId xmlns:a16="http://schemas.microsoft.com/office/drawing/2014/main" id="{E8420B50-129D-4B3A-A98D-3E004283833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38979" y="4805230"/>
            <a:ext cx="914400" cy="914400"/>
          </a:xfrm>
          <a:prstGeom prst="rect">
            <a:avLst/>
          </a:prstGeom>
        </p:spPr>
      </p:pic>
      <p:pic>
        <p:nvPicPr>
          <p:cNvPr id="24" name="Graphic 23" descr="Hourglass">
            <a:extLst>
              <a:ext uri="{FF2B5EF4-FFF2-40B4-BE49-F238E27FC236}">
                <a16:creationId xmlns:a16="http://schemas.microsoft.com/office/drawing/2014/main" id="{29982EE7-7233-4A60-BD47-2463713D80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78467" y="4879174"/>
            <a:ext cx="737445" cy="737445"/>
          </a:xfrm>
          <a:prstGeom prst="rect">
            <a:avLst/>
          </a:prstGeom>
        </p:spPr>
      </p:pic>
      <p:sp>
        <p:nvSpPr>
          <p:cNvPr id="49" name="Oval 48">
            <a:extLst>
              <a:ext uri="{FF2B5EF4-FFF2-40B4-BE49-F238E27FC236}">
                <a16:creationId xmlns:a16="http://schemas.microsoft.com/office/drawing/2014/main" id="{43A664B9-D71D-4895-8C85-1BBE9051395F}"/>
              </a:ext>
              <a:ext uri="{C183D7F6-B498-43B3-948B-1728B52AA6E4}">
                <adec:decorative xmlns:adec="http://schemas.microsoft.com/office/drawing/2017/decorative" val="1"/>
              </a:ext>
            </a:extLst>
          </p:cNvPr>
          <p:cNvSpPr/>
          <p:nvPr/>
        </p:nvSpPr>
        <p:spPr>
          <a:xfrm>
            <a:off x="4704234" y="5698671"/>
            <a:ext cx="939800" cy="91440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descr="Close">
            <a:extLst>
              <a:ext uri="{FF2B5EF4-FFF2-40B4-BE49-F238E27FC236}">
                <a16:creationId xmlns:a16="http://schemas.microsoft.com/office/drawing/2014/main" id="{C1D1AA5B-A4E1-4654-AF5D-E8A03A66D7B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76033" y="5747426"/>
            <a:ext cx="833298" cy="833298"/>
          </a:xfrm>
          <a:prstGeom prst="rect">
            <a:avLst/>
          </a:prstGeom>
        </p:spPr>
      </p:pic>
      <p:sp>
        <p:nvSpPr>
          <p:cNvPr id="50" name="Oval 49">
            <a:extLst>
              <a:ext uri="{FF2B5EF4-FFF2-40B4-BE49-F238E27FC236}">
                <a16:creationId xmlns:a16="http://schemas.microsoft.com/office/drawing/2014/main" id="{5387B4F1-3DB2-4ED8-B990-4A81EA44168C}"/>
              </a:ext>
              <a:ext uri="{C183D7F6-B498-43B3-948B-1728B52AA6E4}">
                <adec:decorative xmlns:adec="http://schemas.microsoft.com/office/drawing/2017/decorative" val="1"/>
              </a:ext>
            </a:extLst>
          </p:cNvPr>
          <p:cNvSpPr/>
          <p:nvPr/>
        </p:nvSpPr>
        <p:spPr>
          <a:xfrm>
            <a:off x="6692745" y="56941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Employee badge">
            <a:extLst>
              <a:ext uri="{FF2B5EF4-FFF2-40B4-BE49-F238E27FC236}">
                <a16:creationId xmlns:a16="http://schemas.microsoft.com/office/drawing/2014/main" id="{0EFCA1A0-9065-4EF2-BE9C-E9452F077B8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67042" y="5715093"/>
            <a:ext cx="811425" cy="811425"/>
          </a:xfrm>
          <a:prstGeom prst="rect">
            <a:avLst/>
          </a:prstGeom>
        </p:spPr>
      </p:pic>
      <p:sp>
        <p:nvSpPr>
          <p:cNvPr id="51" name="Freeform 4665" descr="Icon of graph. ">
            <a:extLst>
              <a:ext uri="{FF2B5EF4-FFF2-40B4-BE49-F238E27FC236}">
                <a16:creationId xmlns:a16="http://schemas.microsoft.com/office/drawing/2014/main" id="{9002E496-B8B8-461F-8D11-78A5D8AE4813}"/>
              </a:ext>
            </a:extLst>
          </p:cNvPr>
          <p:cNvSpPr>
            <a:spLocks/>
          </p:cNvSpPr>
          <p:nvPr/>
        </p:nvSpPr>
        <p:spPr bwMode="auto">
          <a:xfrm>
            <a:off x="7949862" y="2994497"/>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884E72C3-7DD9-4AFE-834B-E506DFD1BCAE}"/>
              </a:ext>
            </a:extLst>
          </p:cNvPr>
          <p:cNvSpPr/>
          <p:nvPr/>
        </p:nvSpPr>
        <p:spPr>
          <a:xfrm>
            <a:off x="856255" y="190499"/>
            <a:ext cx="1061371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Common reasons for claim rejections in Medical Billing:   </a:t>
            </a:r>
          </a:p>
        </p:txBody>
      </p:sp>
      <p:sp>
        <p:nvSpPr>
          <p:cNvPr id="3" name="Rectangle 2">
            <a:extLst>
              <a:ext uri="{FF2B5EF4-FFF2-40B4-BE49-F238E27FC236}">
                <a16:creationId xmlns:a16="http://schemas.microsoft.com/office/drawing/2014/main" id="{3518F4A5-2D65-44F5-8D37-FF76F34361AD}"/>
              </a:ext>
            </a:extLst>
          </p:cNvPr>
          <p:cNvSpPr/>
          <p:nvPr/>
        </p:nvSpPr>
        <p:spPr>
          <a:xfrm>
            <a:off x="856255" y="1522457"/>
            <a:ext cx="10613715" cy="4616648"/>
          </a:xfrm>
          <a:prstGeom prst="rect">
            <a:avLst/>
          </a:prstGeom>
        </p:spPr>
        <p:txBody>
          <a:bodyPr wrap="square">
            <a:spAutoFit/>
          </a:bodyPr>
          <a:lstStyle/>
          <a:p>
            <a:pPr marL="285750" indent="-285750">
              <a:buClr>
                <a:schemeClr val="accent3">
                  <a:lumMod val="75000"/>
                </a:schemeClr>
              </a:buClr>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Incorrect Patient Information</a:t>
            </a:r>
            <a:r>
              <a:rPr lang="en-US" sz="1400" dirty="0">
                <a:latin typeface="Times New Roman" panose="02020603050405020304" pitchFamily="18" charset="0"/>
                <a:cs typeface="Times New Roman" panose="02020603050405020304" pitchFamily="18" charset="0"/>
              </a:rPr>
              <a:t>: Errors in patient details such as name, date of birth, policy number, or insurance ID can lead to claim rejections.</a:t>
            </a:r>
          </a:p>
          <a:p>
            <a:pPr>
              <a:buClr>
                <a:schemeClr val="accent3">
                  <a:lumMod val="75000"/>
                </a:schemeClr>
              </a:buClr>
            </a:pPr>
            <a:endParaRPr lang="en-US" sz="1400" dirty="0">
              <a:latin typeface="Times New Roman" panose="02020603050405020304" pitchFamily="18" charset="0"/>
              <a:cs typeface="Times New Roman" panose="02020603050405020304" pitchFamily="18" charset="0"/>
            </a:endParaRPr>
          </a:p>
          <a:p>
            <a:pPr marL="285750" indent="-285750">
              <a:buClr>
                <a:schemeClr val="accent3">
                  <a:lumMod val="75000"/>
                </a:schemeClr>
              </a:buClr>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Coding Errors</a:t>
            </a:r>
            <a:r>
              <a:rPr lang="en-US" sz="1400" dirty="0">
                <a:latin typeface="Times New Roman" panose="02020603050405020304" pitchFamily="18" charset="0"/>
                <a:cs typeface="Times New Roman" panose="02020603050405020304" pitchFamily="18" charset="0"/>
              </a:rPr>
              <a:t>: Incorrect medical codes (CPT, HCPCS, or ICD-10 codes) used to describe procedures or diagnoses can result in claim rejections. Proper coding is crucial to ensure accurate claim processing.</a:t>
            </a:r>
          </a:p>
          <a:p>
            <a:pPr>
              <a:buClr>
                <a:schemeClr val="accent3">
                  <a:lumMod val="75000"/>
                </a:schemeClr>
              </a:buClr>
            </a:pPr>
            <a:endParaRPr lang="en-US" sz="1400" dirty="0">
              <a:latin typeface="Times New Roman" panose="02020603050405020304" pitchFamily="18" charset="0"/>
              <a:cs typeface="Times New Roman" panose="02020603050405020304" pitchFamily="18" charset="0"/>
            </a:endParaRPr>
          </a:p>
          <a:p>
            <a:pPr marL="285750" indent="-285750">
              <a:buClr>
                <a:schemeClr val="accent3">
                  <a:lumMod val="75000"/>
                </a:schemeClr>
              </a:buClr>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Missing Documentation</a:t>
            </a:r>
            <a:r>
              <a:rPr lang="en-US" sz="1400" dirty="0">
                <a:latin typeface="Times New Roman" panose="02020603050405020304" pitchFamily="18" charset="0"/>
                <a:cs typeface="Times New Roman" panose="02020603050405020304" pitchFamily="18" charset="0"/>
              </a:rPr>
              <a:t>: Insufficient or missing supporting documentation required for certain procedures can lead to claim rejections</a:t>
            </a:r>
          </a:p>
          <a:p>
            <a:pPr>
              <a:buClr>
                <a:schemeClr val="accent3">
                  <a:lumMod val="75000"/>
                </a:schemeClr>
              </a:buClr>
            </a:pPr>
            <a:endParaRPr lang="en-US" sz="1400" dirty="0">
              <a:latin typeface="Times New Roman" panose="02020603050405020304" pitchFamily="18" charset="0"/>
              <a:cs typeface="Times New Roman" panose="02020603050405020304" pitchFamily="18" charset="0"/>
            </a:endParaRPr>
          </a:p>
          <a:p>
            <a:pPr marL="285750" indent="-285750">
              <a:buClr>
                <a:schemeClr val="accent3">
                  <a:lumMod val="75000"/>
                </a:schemeClr>
              </a:buClr>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Expired Coverage</a:t>
            </a:r>
            <a:r>
              <a:rPr lang="en-US" sz="1400" dirty="0">
                <a:latin typeface="Times New Roman" panose="02020603050405020304" pitchFamily="18" charset="0"/>
                <a:cs typeface="Times New Roman" panose="02020603050405020304" pitchFamily="18" charset="0"/>
              </a:rPr>
              <a:t>: If the patient's insurance coverage has expired or is no longer valid at the time of service, the claim might be rejected.</a:t>
            </a:r>
          </a:p>
          <a:p>
            <a:pPr>
              <a:buClr>
                <a:schemeClr val="accent3">
                  <a:lumMod val="75000"/>
                </a:schemeClr>
              </a:buClr>
            </a:pPr>
            <a:endParaRPr lang="en-US" sz="1400" dirty="0">
              <a:latin typeface="Times New Roman" panose="02020603050405020304" pitchFamily="18" charset="0"/>
              <a:cs typeface="Times New Roman" panose="02020603050405020304" pitchFamily="18" charset="0"/>
            </a:endParaRPr>
          </a:p>
          <a:p>
            <a:pPr marL="285750" indent="-285750">
              <a:buClr>
                <a:schemeClr val="accent3">
                  <a:lumMod val="75000"/>
                </a:schemeClr>
              </a:buClr>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Duplicate Claims</a:t>
            </a:r>
            <a:r>
              <a:rPr lang="en-US" sz="1400" dirty="0">
                <a:latin typeface="Times New Roman" panose="02020603050405020304" pitchFamily="18" charset="0"/>
                <a:cs typeface="Times New Roman" panose="02020603050405020304" pitchFamily="18" charset="0"/>
              </a:rPr>
              <a:t>: Submitting the same claim multiple times for the same service can lead to rejections.</a:t>
            </a:r>
          </a:p>
          <a:p>
            <a:pPr>
              <a:buClr>
                <a:schemeClr val="accent3">
                  <a:lumMod val="75000"/>
                </a:schemeClr>
              </a:buClr>
            </a:pPr>
            <a:endParaRPr lang="en-US" sz="1400" dirty="0">
              <a:latin typeface="Times New Roman" panose="02020603050405020304" pitchFamily="18" charset="0"/>
              <a:cs typeface="Times New Roman" panose="02020603050405020304" pitchFamily="18" charset="0"/>
            </a:endParaRPr>
          </a:p>
          <a:p>
            <a:pPr marL="285750" indent="-285750">
              <a:buClr>
                <a:schemeClr val="accent3">
                  <a:lumMod val="75000"/>
                </a:schemeClr>
              </a:buClr>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Out-of-Network Services</a:t>
            </a:r>
            <a:r>
              <a:rPr lang="en-US" sz="1400" dirty="0">
                <a:latin typeface="Times New Roman" panose="02020603050405020304" pitchFamily="18" charset="0"/>
                <a:cs typeface="Times New Roman" panose="02020603050405020304" pitchFamily="18" charset="0"/>
              </a:rPr>
              <a:t>: If the healthcare provider is not within the patient's insurance network, the claim might be rejected.</a:t>
            </a:r>
          </a:p>
          <a:p>
            <a:pPr>
              <a:buClr>
                <a:schemeClr val="accent3">
                  <a:lumMod val="75000"/>
                </a:schemeClr>
              </a:buClr>
            </a:pPr>
            <a:endParaRPr lang="en-US" sz="1400" dirty="0">
              <a:latin typeface="Times New Roman" panose="02020603050405020304" pitchFamily="18" charset="0"/>
              <a:cs typeface="Times New Roman" panose="02020603050405020304" pitchFamily="18" charset="0"/>
            </a:endParaRPr>
          </a:p>
          <a:p>
            <a:pPr marL="285750" indent="-285750">
              <a:buClr>
                <a:schemeClr val="accent3">
                  <a:lumMod val="75000"/>
                </a:schemeClr>
              </a:buClr>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Timely Filing Limits</a:t>
            </a:r>
            <a:r>
              <a:rPr lang="en-US" sz="1400" dirty="0">
                <a:latin typeface="Times New Roman" panose="02020603050405020304" pitchFamily="18" charset="0"/>
                <a:cs typeface="Times New Roman" panose="02020603050405020304" pitchFamily="18" charset="0"/>
              </a:rPr>
              <a:t>: Insurance companies have specific timeframes within which claims must be submitted. Failing to submit a claim within the required timeframe can lead to rejection.</a:t>
            </a:r>
          </a:p>
          <a:p>
            <a:pPr>
              <a:buClr>
                <a:schemeClr val="accent3">
                  <a:lumMod val="75000"/>
                </a:schemeClr>
              </a:buClr>
            </a:pPr>
            <a:endParaRPr lang="en-US" sz="1400" dirty="0">
              <a:latin typeface="Times New Roman" panose="02020603050405020304" pitchFamily="18" charset="0"/>
              <a:cs typeface="Times New Roman" panose="02020603050405020304" pitchFamily="18" charset="0"/>
            </a:endParaRPr>
          </a:p>
          <a:p>
            <a:pPr marL="285750" indent="-285750">
              <a:buClr>
                <a:schemeClr val="accent3">
                  <a:lumMod val="75000"/>
                </a:schemeClr>
              </a:buClr>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Invalid Authorization</a:t>
            </a:r>
            <a:r>
              <a:rPr lang="en-US" sz="1400" dirty="0">
                <a:latin typeface="Times New Roman" panose="02020603050405020304" pitchFamily="18" charset="0"/>
                <a:cs typeface="Times New Roman" panose="02020603050405020304" pitchFamily="18" charset="0"/>
              </a:rPr>
              <a:t>: Some procedures require prior authorization from the insurance company. Without proper authorization, the claim may be rejected.</a:t>
            </a:r>
          </a:p>
          <a:p>
            <a:pPr>
              <a:buClr>
                <a:schemeClr val="accent3">
                  <a:lumMod val="75000"/>
                </a:schemeClr>
              </a:buClr>
            </a:pPr>
            <a:endParaRPr lang="en-US" sz="1400" dirty="0">
              <a:latin typeface="Times New Roman" panose="02020603050405020304" pitchFamily="18" charset="0"/>
              <a:cs typeface="Times New Roman" panose="02020603050405020304" pitchFamily="18" charset="0"/>
            </a:endParaRPr>
          </a:p>
          <a:p>
            <a:pPr>
              <a:buClr>
                <a:schemeClr val="accent3">
                  <a:lumMod val="75000"/>
                </a:schemeClr>
              </a:buCl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90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884E72C3-7DD9-4AFE-834B-E506DFD1BCAE}"/>
              </a:ext>
            </a:extLst>
          </p:cNvPr>
          <p:cNvSpPr/>
          <p:nvPr/>
        </p:nvSpPr>
        <p:spPr>
          <a:xfrm>
            <a:off x="856255" y="190499"/>
            <a:ext cx="1061371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Common reasons for claim rejections in Medical Billing:</a:t>
            </a:r>
          </a:p>
        </p:txBody>
      </p:sp>
      <p:sp>
        <p:nvSpPr>
          <p:cNvPr id="3" name="Rectangle 2">
            <a:extLst>
              <a:ext uri="{FF2B5EF4-FFF2-40B4-BE49-F238E27FC236}">
                <a16:creationId xmlns:a16="http://schemas.microsoft.com/office/drawing/2014/main" id="{3518F4A5-2D65-44F5-8D37-FF76F34361AD}"/>
              </a:ext>
            </a:extLst>
          </p:cNvPr>
          <p:cNvSpPr/>
          <p:nvPr/>
        </p:nvSpPr>
        <p:spPr>
          <a:xfrm>
            <a:off x="2153375" y="1989183"/>
            <a:ext cx="7885249" cy="2879634"/>
          </a:xfrm>
          <a:prstGeom prst="rect">
            <a:avLst/>
          </a:prstGeom>
        </p:spPr>
        <p:txBody>
          <a:bodyPr wrap="square">
            <a:spAutoFit/>
          </a:bodyPr>
          <a:lstStyle/>
          <a:p>
            <a:pPr>
              <a:buClr>
                <a:schemeClr val="accent3">
                  <a:lumMod val="75000"/>
                </a:schemeClr>
              </a:buClr>
            </a:pPr>
            <a:endParaRPr lang="en-US" sz="1600" dirty="0">
              <a:latin typeface="Times New Roman" panose="02020603050405020304" pitchFamily="18" charset="0"/>
              <a:cs typeface="Times New Roman" panose="02020603050405020304" pitchFamily="18" charset="0"/>
            </a:endParaRPr>
          </a:p>
          <a:p>
            <a:pPr marL="285750" indent="-285750">
              <a:lnSpc>
                <a:spcPct val="150000"/>
              </a:lnSpc>
              <a:buClr>
                <a:schemeClr val="accent3">
                  <a:lumMod val="75000"/>
                </a:schemeClr>
              </a:buClr>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Coordination of Benefits (COB) Issues</a:t>
            </a:r>
            <a:r>
              <a:rPr lang="en-US" sz="1600" dirty="0">
                <a:latin typeface="Times New Roman" panose="02020603050405020304" pitchFamily="18" charset="0"/>
                <a:cs typeface="Times New Roman" panose="02020603050405020304" pitchFamily="18" charset="0"/>
              </a:rPr>
              <a:t>: When a patient has multiple insurance policies, incorrect information regarding primary and secondary coverage can lead to claim rejections.</a:t>
            </a:r>
            <a:endParaRPr lang="en-US" sz="1600" b="1" dirty="0">
              <a:latin typeface="Times New Roman" panose="02020603050405020304" pitchFamily="18" charset="0"/>
              <a:cs typeface="Times New Roman" panose="02020603050405020304" pitchFamily="18" charset="0"/>
            </a:endParaRPr>
          </a:p>
          <a:p>
            <a:pPr marL="285750" indent="-285750">
              <a:lnSpc>
                <a:spcPct val="150000"/>
              </a:lnSpc>
              <a:buClr>
                <a:schemeClr val="accent3">
                  <a:lumMod val="75000"/>
                </a:schemeClr>
              </a:buClr>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Billing Errors</a:t>
            </a:r>
            <a:r>
              <a:rPr lang="en-US" sz="1600" dirty="0">
                <a:latin typeface="Times New Roman" panose="02020603050405020304" pitchFamily="18" charset="0"/>
                <a:cs typeface="Times New Roman" panose="02020603050405020304" pitchFamily="18" charset="0"/>
              </a:rPr>
              <a:t>: Mistakes in the billing process, such as incorrect charges or units billed, can result in claim rejections</a:t>
            </a:r>
          </a:p>
          <a:p>
            <a:pPr marL="285750" indent="-285750">
              <a:lnSpc>
                <a:spcPct val="150000"/>
              </a:lnSpc>
              <a:buClr>
                <a:schemeClr val="accent3">
                  <a:lumMod val="75000"/>
                </a:schemeClr>
              </a:buClr>
              <a:buFont typeface="Wingdings" panose="05000000000000000000" pitchFamily="2" charset="2"/>
              <a:buChar char="q"/>
            </a:pPr>
            <a:r>
              <a:rPr lang="en-US" sz="1600" b="1" dirty="0">
                <a:latin typeface="Times New Roman" panose="02020603050405020304" pitchFamily="18" charset="0"/>
                <a:ea typeface="Tahoma" panose="020B0604030504040204" pitchFamily="34" charset="0"/>
                <a:cs typeface="Times New Roman" panose="02020603050405020304" pitchFamily="18" charset="0"/>
              </a:rPr>
              <a:t>Payer ID</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dirty="0">
                <a:latin typeface="Times New Roman" panose="02020603050405020304" pitchFamily="18" charset="0"/>
                <a:ea typeface="Tahoma" panose="020B0604030504040204" pitchFamily="34" charset="0"/>
                <a:cs typeface="Times New Roman" panose="02020603050405020304" pitchFamily="18" charset="0"/>
              </a:rPr>
              <a:t>M</a:t>
            </a:r>
            <a:r>
              <a:rPr lang="en-US" sz="1600" dirty="0">
                <a:latin typeface="Times New Roman" panose="02020603050405020304" pitchFamily="18" charset="0"/>
                <a:cs typeface="Times New Roman" panose="02020603050405020304" pitchFamily="18" charset="0"/>
              </a:rPr>
              <a:t>issing or invalid payer ID leads to claim rejection</a:t>
            </a:r>
            <a:r>
              <a:rPr lang="en-US" sz="1600" dirty="0"/>
              <a:t>.</a:t>
            </a:r>
          </a:p>
          <a:p>
            <a:pPr marL="285750" indent="-285750">
              <a:lnSpc>
                <a:spcPct val="150000"/>
              </a:lnSpc>
              <a:buClr>
                <a:schemeClr val="accent3">
                  <a:lumMod val="75000"/>
                </a:schemeClr>
              </a:buClr>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Invalid NPI</a:t>
            </a:r>
            <a:r>
              <a:rPr lang="en-US" sz="1600" dirty="0">
                <a:latin typeface="Times New Roman" panose="02020603050405020304" pitchFamily="18" charset="0"/>
                <a:cs typeface="Times New Roman" panose="02020603050405020304" pitchFamily="18" charset="0"/>
              </a:rPr>
              <a:t>: Billing provider NPI missing or invalid.</a:t>
            </a:r>
          </a:p>
        </p:txBody>
      </p:sp>
    </p:spTree>
    <p:extLst>
      <p:ext uri="{BB962C8B-B14F-4D97-AF65-F5344CB8AC3E}">
        <p14:creationId xmlns:p14="http://schemas.microsoft.com/office/powerpoint/2010/main" val="1278611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48555"/>
            <a:ext cx="11734800" cy="101104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Eligibility verification</a:t>
            </a:r>
          </a:p>
          <a:p>
            <a:pPr algn="ctr"/>
            <a:r>
              <a:rPr lang="en-US" sz="2800" dirty="0">
                <a:solidFill>
                  <a:schemeClr val="tx1">
                    <a:lumMod val="75000"/>
                    <a:lumOff val="25000"/>
                  </a:schemeClr>
                </a:solidFill>
              </a:rPr>
              <a:t> </a:t>
            </a:r>
            <a:r>
              <a:rPr lang="en-US" sz="1700" dirty="0">
                <a:solidFill>
                  <a:schemeClr val="tx1">
                    <a:lumMod val="75000"/>
                    <a:lumOff val="25000"/>
                  </a:schemeClr>
                </a:solidFill>
              </a:rPr>
              <a:t>it is a crucial step in the medical billing process that helps prevent claim rejections and denials by confirming a patient's insurance coverage, benefits, and other relevant information before providing medical services.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21F0DED0-7107-4A39-8A03-A8FE1F772075}"/>
              </a:ext>
            </a:extLst>
          </p:cNvPr>
          <p:cNvSpPr/>
          <p:nvPr/>
        </p:nvSpPr>
        <p:spPr>
          <a:xfrm>
            <a:off x="2101657" y="1368056"/>
            <a:ext cx="1743908" cy="1560962"/>
          </a:xfrm>
          <a:prstGeom prst="ellipse">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7373A67-EE44-4CDB-9CA2-0CA3E93A4A57}"/>
              </a:ext>
            </a:extLst>
          </p:cNvPr>
          <p:cNvSpPr/>
          <p:nvPr/>
        </p:nvSpPr>
        <p:spPr>
          <a:xfrm>
            <a:off x="8745491" y="1368807"/>
            <a:ext cx="1743908" cy="1560962"/>
          </a:xfrm>
          <a:prstGeom prst="ellipse">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B6B44ED-D0FD-4498-A27C-6457861865C4}"/>
              </a:ext>
            </a:extLst>
          </p:cNvPr>
          <p:cNvSpPr/>
          <p:nvPr/>
        </p:nvSpPr>
        <p:spPr>
          <a:xfrm>
            <a:off x="6538955" y="1376382"/>
            <a:ext cx="1743908" cy="1560962"/>
          </a:xfrm>
          <a:prstGeom prst="ellipse">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8B530CA7-80B1-4E1C-951B-4358A2059FFC}"/>
              </a:ext>
            </a:extLst>
          </p:cNvPr>
          <p:cNvSpPr/>
          <p:nvPr/>
        </p:nvSpPr>
        <p:spPr>
          <a:xfrm>
            <a:off x="4332419" y="1368807"/>
            <a:ext cx="1743908" cy="1560962"/>
          </a:xfrm>
          <a:prstGeom prst="ellipse">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3093CCF4-98FA-4060-8F35-01448C08A66A}"/>
              </a:ext>
            </a:extLst>
          </p:cNvPr>
          <p:cNvSpPr/>
          <p:nvPr/>
        </p:nvSpPr>
        <p:spPr>
          <a:xfrm>
            <a:off x="2125882" y="3163911"/>
            <a:ext cx="1743908" cy="1560962"/>
          </a:xfrm>
          <a:prstGeom prst="ellipse">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DD978AD-0684-4C08-97A9-F5B7CF76CC15}"/>
              </a:ext>
            </a:extLst>
          </p:cNvPr>
          <p:cNvSpPr/>
          <p:nvPr/>
        </p:nvSpPr>
        <p:spPr>
          <a:xfrm>
            <a:off x="8804513" y="3163911"/>
            <a:ext cx="1743908" cy="1560962"/>
          </a:xfrm>
          <a:prstGeom prst="ellipse">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3148C4C-3F70-4E28-88A8-F9FF11DFDB19}"/>
              </a:ext>
            </a:extLst>
          </p:cNvPr>
          <p:cNvSpPr/>
          <p:nvPr/>
        </p:nvSpPr>
        <p:spPr>
          <a:xfrm>
            <a:off x="6578303" y="3163911"/>
            <a:ext cx="1743908" cy="1560962"/>
          </a:xfrm>
          <a:prstGeom prst="ellipse">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F96D78D-30FB-408A-A2DF-7C28E0FB74B4}"/>
              </a:ext>
            </a:extLst>
          </p:cNvPr>
          <p:cNvSpPr/>
          <p:nvPr/>
        </p:nvSpPr>
        <p:spPr>
          <a:xfrm>
            <a:off x="4352092" y="3147003"/>
            <a:ext cx="1743908" cy="1560962"/>
          </a:xfrm>
          <a:prstGeom prst="ellipse">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8C5F748-B374-4077-9872-0B99BF43A88A}"/>
              </a:ext>
            </a:extLst>
          </p:cNvPr>
          <p:cNvSpPr/>
          <p:nvPr/>
        </p:nvSpPr>
        <p:spPr>
          <a:xfrm>
            <a:off x="2146476" y="4928917"/>
            <a:ext cx="1743908" cy="1560962"/>
          </a:xfrm>
          <a:prstGeom prst="ellipse">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AC0B9DF-0533-49B4-9AB1-4BB793D4354E}"/>
              </a:ext>
            </a:extLst>
          </p:cNvPr>
          <p:cNvSpPr/>
          <p:nvPr/>
        </p:nvSpPr>
        <p:spPr>
          <a:xfrm>
            <a:off x="8804513" y="4972607"/>
            <a:ext cx="1743908" cy="1560962"/>
          </a:xfrm>
          <a:prstGeom prst="ellipse">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D51D649-67D4-4E66-9B7D-DC8519E2CEA8}"/>
              </a:ext>
            </a:extLst>
          </p:cNvPr>
          <p:cNvSpPr/>
          <p:nvPr/>
        </p:nvSpPr>
        <p:spPr>
          <a:xfrm>
            <a:off x="6578303" y="4972607"/>
            <a:ext cx="1743908" cy="1560962"/>
          </a:xfrm>
          <a:prstGeom prst="ellipse">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562415D-3B2E-493C-9646-B7D4367D46DD}"/>
              </a:ext>
            </a:extLst>
          </p:cNvPr>
          <p:cNvSpPr/>
          <p:nvPr/>
        </p:nvSpPr>
        <p:spPr>
          <a:xfrm>
            <a:off x="4352092" y="4928917"/>
            <a:ext cx="1743908" cy="1560962"/>
          </a:xfrm>
          <a:prstGeom prst="ellipse">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E93383D-1545-417A-9A76-16ACD2BFC9EB}"/>
              </a:ext>
            </a:extLst>
          </p:cNvPr>
          <p:cNvSpPr/>
          <p:nvPr/>
        </p:nvSpPr>
        <p:spPr>
          <a:xfrm>
            <a:off x="2327419" y="1779205"/>
            <a:ext cx="1292383" cy="738664"/>
          </a:xfrm>
          <a:prstGeom prst="rect">
            <a:avLst/>
          </a:prstGeom>
        </p:spPr>
        <p:txBody>
          <a:bodyPr wrap="square" lIns="0" tIns="0" rIns="0" bIns="0" anchor="ctr">
            <a:spAutoFit/>
          </a:bodyPr>
          <a:lstStyle/>
          <a:p>
            <a:pPr algn="ctr"/>
            <a:r>
              <a:rPr lang="en-US" sz="1600" dirty="0">
                <a:latin typeface="Times New Roman" panose="02020603050405020304" pitchFamily="18" charset="0"/>
                <a:cs typeface="Times New Roman" panose="02020603050405020304" pitchFamily="18" charset="0"/>
              </a:rPr>
              <a:t>Patient demographic information</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E060E3FA-594D-4DCC-B90C-01805AA267B0}"/>
              </a:ext>
            </a:extLst>
          </p:cNvPr>
          <p:cNvSpPr/>
          <p:nvPr/>
        </p:nvSpPr>
        <p:spPr>
          <a:xfrm>
            <a:off x="4611747" y="1648686"/>
            <a:ext cx="1227118" cy="984885"/>
          </a:xfrm>
          <a:prstGeom prst="rect">
            <a:avLst/>
          </a:prstGeom>
        </p:spPr>
        <p:txBody>
          <a:bodyPr wrap="square" lIns="0" tIns="0" rIns="0" bIns="0" anchor="ctr">
            <a:spAutoFit/>
          </a:bodyPr>
          <a:lstStyle/>
          <a:p>
            <a:pPr algn="ctr"/>
            <a:r>
              <a:rPr lang="en-US" sz="1600" dirty="0">
                <a:latin typeface="Times New Roman" panose="02020603050405020304" pitchFamily="18" charset="0"/>
                <a:cs typeface="Times New Roman" panose="02020603050405020304" pitchFamily="18" charset="0"/>
              </a:rPr>
              <a:t>Online Portals and Automated Systems</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A10A6B7E-0047-4B9B-96E9-40A36D2BF189}"/>
              </a:ext>
            </a:extLst>
          </p:cNvPr>
          <p:cNvSpPr/>
          <p:nvPr/>
        </p:nvSpPr>
        <p:spPr>
          <a:xfrm>
            <a:off x="6952554" y="1898139"/>
            <a:ext cx="1041082" cy="492443"/>
          </a:xfrm>
          <a:prstGeom prst="rect">
            <a:avLst/>
          </a:prstGeom>
        </p:spPr>
        <p:txBody>
          <a:bodyPr wrap="square" lIns="0" tIns="0" rIns="0" bIns="0" anchor="ctr">
            <a:spAutoFit/>
          </a:bodyPr>
          <a:lstStyle/>
          <a:p>
            <a:r>
              <a:rPr lang="en-US" sz="1600" dirty="0">
                <a:latin typeface="Times New Roman" panose="02020603050405020304" pitchFamily="18" charset="0"/>
                <a:cs typeface="Times New Roman" panose="02020603050405020304" pitchFamily="18" charset="0"/>
              </a:rPr>
              <a:t>Coverage and Benefits</a:t>
            </a:r>
          </a:p>
        </p:txBody>
      </p:sp>
      <p:sp>
        <p:nvSpPr>
          <p:cNvPr id="45" name="Rectangle 44">
            <a:extLst>
              <a:ext uri="{FF2B5EF4-FFF2-40B4-BE49-F238E27FC236}">
                <a16:creationId xmlns:a16="http://schemas.microsoft.com/office/drawing/2014/main" id="{CF8723C3-33FA-4886-9696-D907AB99DA71}"/>
              </a:ext>
            </a:extLst>
          </p:cNvPr>
          <p:cNvSpPr/>
          <p:nvPr/>
        </p:nvSpPr>
        <p:spPr>
          <a:xfrm>
            <a:off x="8792484" y="1799409"/>
            <a:ext cx="1743908"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Communication with patient</a:t>
            </a:r>
          </a:p>
          <a:p>
            <a:endParaRPr lang="en-US" dirty="0"/>
          </a:p>
        </p:txBody>
      </p:sp>
      <p:sp>
        <p:nvSpPr>
          <p:cNvPr id="46" name="Rectangle 45">
            <a:extLst>
              <a:ext uri="{FF2B5EF4-FFF2-40B4-BE49-F238E27FC236}">
                <a16:creationId xmlns:a16="http://schemas.microsoft.com/office/drawing/2014/main" id="{B4D8CECA-0933-4597-9356-1AA3835B421F}"/>
              </a:ext>
            </a:extLst>
          </p:cNvPr>
          <p:cNvSpPr/>
          <p:nvPr/>
        </p:nvSpPr>
        <p:spPr>
          <a:xfrm>
            <a:off x="2380005" y="3527060"/>
            <a:ext cx="1292383" cy="784830"/>
          </a:xfrm>
          <a:prstGeom prst="rect">
            <a:avLst/>
          </a:prstGeom>
        </p:spPr>
        <p:txBody>
          <a:bodyPr wrap="square" lIns="0" tIns="0" rIns="0" bIns="0" anchor="ctr">
            <a:spAutoFit/>
          </a:bodyPr>
          <a:lstStyle/>
          <a:p>
            <a:pPr algn="ctr"/>
            <a:r>
              <a:rPr lang="en-US" sz="1700" dirty="0">
                <a:latin typeface="Times New Roman" panose="02020603050405020304" pitchFamily="18" charset="0"/>
                <a:cs typeface="Times New Roman" panose="02020603050405020304" pitchFamily="18" charset="0"/>
              </a:rPr>
              <a:t>Patient’s Insurance Information</a:t>
            </a:r>
          </a:p>
        </p:txBody>
      </p:sp>
      <p:sp>
        <p:nvSpPr>
          <p:cNvPr id="49" name="Rectangle 48">
            <a:extLst>
              <a:ext uri="{FF2B5EF4-FFF2-40B4-BE49-F238E27FC236}">
                <a16:creationId xmlns:a16="http://schemas.microsoft.com/office/drawing/2014/main" id="{AC9DC907-A4C1-4EF7-9D53-1DBD61D417DE}"/>
              </a:ext>
            </a:extLst>
          </p:cNvPr>
          <p:cNvSpPr/>
          <p:nvPr/>
        </p:nvSpPr>
        <p:spPr>
          <a:xfrm>
            <a:off x="4611747" y="3445739"/>
            <a:ext cx="1292383" cy="984885"/>
          </a:xfrm>
          <a:prstGeom prst="rect">
            <a:avLst/>
          </a:prstGeom>
        </p:spPr>
        <p:txBody>
          <a:bodyPr wrap="square" lIns="0" tIns="0" rIns="0" bIns="0" anchor="ctr">
            <a:spAutoFit/>
          </a:bodyPr>
          <a:lstStyle/>
          <a:p>
            <a:pPr algn="ctr"/>
            <a:r>
              <a:rPr lang="en-US" sz="1600" dirty="0">
                <a:latin typeface="Times New Roman" panose="02020603050405020304" pitchFamily="18" charset="0"/>
                <a:cs typeface="Times New Roman" panose="02020603050405020304" pitchFamily="18" charset="0"/>
              </a:rPr>
              <a:t>Interactive Voice Response (IVR)        Systems</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01B0F97B-0CEC-468A-9033-3548F2BAA7B0}"/>
              </a:ext>
            </a:extLst>
          </p:cNvPr>
          <p:cNvSpPr/>
          <p:nvPr/>
        </p:nvSpPr>
        <p:spPr>
          <a:xfrm>
            <a:off x="6845517" y="3593370"/>
            <a:ext cx="1394099"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Supporting Documents</a:t>
            </a:r>
          </a:p>
        </p:txBody>
      </p:sp>
      <p:sp>
        <p:nvSpPr>
          <p:cNvPr id="51" name="Rectangle 50">
            <a:extLst>
              <a:ext uri="{FF2B5EF4-FFF2-40B4-BE49-F238E27FC236}">
                <a16:creationId xmlns:a16="http://schemas.microsoft.com/office/drawing/2014/main" id="{3910C3C8-0094-4697-9873-01855ADEB007}"/>
              </a:ext>
            </a:extLst>
          </p:cNvPr>
          <p:cNvSpPr/>
          <p:nvPr/>
        </p:nvSpPr>
        <p:spPr>
          <a:xfrm>
            <a:off x="9167811" y="3695619"/>
            <a:ext cx="99325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Referrals</a:t>
            </a:r>
          </a:p>
        </p:txBody>
      </p:sp>
      <p:sp>
        <p:nvSpPr>
          <p:cNvPr id="75" name="Rectangle 74">
            <a:extLst>
              <a:ext uri="{FF2B5EF4-FFF2-40B4-BE49-F238E27FC236}">
                <a16:creationId xmlns:a16="http://schemas.microsoft.com/office/drawing/2014/main" id="{E92A6B1E-A7DB-48EF-8B06-9F1654F3740B}"/>
              </a:ext>
            </a:extLst>
          </p:cNvPr>
          <p:cNvSpPr/>
          <p:nvPr/>
        </p:nvSpPr>
        <p:spPr>
          <a:xfrm>
            <a:off x="2369748" y="5308557"/>
            <a:ext cx="1292383" cy="830997"/>
          </a:xfrm>
          <a:prstGeom prst="rect">
            <a:avLst/>
          </a:prstGeom>
        </p:spPr>
        <p:txBody>
          <a:bodyPr wrap="square" lIns="0" tIns="0" rIns="0" bIns="0" anchor="ctr">
            <a:spAutoFit/>
          </a:bodyPr>
          <a:lstStyle/>
          <a:p>
            <a:pPr algn="ctr"/>
            <a:r>
              <a:rPr lang="en-US" dirty="0">
                <a:latin typeface="Times New Roman" panose="02020603050405020304" pitchFamily="18" charset="0"/>
                <a:cs typeface="Times New Roman" panose="02020603050405020304" pitchFamily="18" charset="0"/>
              </a:rPr>
              <a:t>Contact the Insurance Company</a:t>
            </a:r>
            <a:endParaRPr lang="en-US" sz="1600" dirty="0">
              <a:latin typeface="Times New Roman" panose="02020603050405020304" pitchFamily="18" charset="0"/>
              <a:cs typeface="Times New Roman" panose="02020603050405020304" pitchFamily="18" charset="0"/>
            </a:endParaRPr>
          </a:p>
        </p:txBody>
      </p:sp>
      <p:sp>
        <p:nvSpPr>
          <p:cNvPr id="76" name="Rectangle 75">
            <a:extLst>
              <a:ext uri="{FF2B5EF4-FFF2-40B4-BE49-F238E27FC236}">
                <a16:creationId xmlns:a16="http://schemas.microsoft.com/office/drawing/2014/main" id="{4B5727DC-377F-4AD3-BDA9-6E1C2F45EE10}"/>
              </a:ext>
            </a:extLst>
          </p:cNvPr>
          <p:cNvSpPr/>
          <p:nvPr/>
        </p:nvSpPr>
        <p:spPr>
          <a:xfrm>
            <a:off x="4558181" y="5491733"/>
            <a:ext cx="1292383" cy="553998"/>
          </a:xfrm>
          <a:prstGeom prst="rect">
            <a:avLst/>
          </a:prstGeom>
        </p:spPr>
        <p:txBody>
          <a:bodyPr wrap="square" lIns="0" tIns="0" rIns="0" bIns="0" anchor="ctr">
            <a:spAutoFit/>
          </a:bodyPr>
          <a:lstStyle/>
          <a:p>
            <a:pPr algn="ctr"/>
            <a:r>
              <a:rPr lang="en-US" dirty="0">
                <a:latin typeface="Times New Roman" panose="02020603050405020304" pitchFamily="18" charset="0"/>
                <a:cs typeface="Times New Roman" panose="02020603050405020304" pitchFamily="18" charset="0"/>
              </a:rPr>
              <a:t>Verification Details</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77" name="Rectangle 76">
            <a:extLst>
              <a:ext uri="{FF2B5EF4-FFF2-40B4-BE49-F238E27FC236}">
                <a16:creationId xmlns:a16="http://schemas.microsoft.com/office/drawing/2014/main" id="{98136D80-FE3E-4CF9-B9B3-1F423F63F238}"/>
              </a:ext>
            </a:extLst>
          </p:cNvPr>
          <p:cNvSpPr/>
          <p:nvPr/>
        </p:nvSpPr>
        <p:spPr>
          <a:xfrm>
            <a:off x="6744428" y="5429922"/>
            <a:ext cx="1457334"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Pre-Authorization</a:t>
            </a:r>
          </a:p>
        </p:txBody>
      </p:sp>
      <p:sp>
        <p:nvSpPr>
          <p:cNvPr id="79" name="Rectangle 78">
            <a:extLst>
              <a:ext uri="{FF2B5EF4-FFF2-40B4-BE49-F238E27FC236}">
                <a16:creationId xmlns:a16="http://schemas.microsoft.com/office/drawing/2014/main" id="{125187DF-8404-4395-AE7D-30E0C9BA80B9}"/>
              </a:ext>
            </a:extLst>
          </p:cNvPr>
          <p:cNvSpPr/>
          <p:nvPr/>
        </p:nvSpPr>
        <p:spPr>
          <a:xfrm>
            <a:off x="8932046" y="5214478"/>
            <a:ext cx="1604346" cy="1077218"/>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Payable benefits, co-pays,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co-insurances, deductibles</a:t>
            </a:r>
          </a:p>
        </p:txBody>
      </p:sp>
    </p:spTree>
    <p:extLst>
      <p:ext uri="{BB962C8B-B14F-4D97-AF65-F5344CB8AC3E}">
        <p14:creationId xmlns:p14="http://schemas.microsoft.com/office/powerpoint/2010/main" val="843768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D492496-0E13-45D5-8852-E7BB1F2B8734}"/>
              </a:ext>
            </a:extLst>
          </p:cNvPr>
          <p:cNvSpPr/>
          <p:nvPr/>
        </p:nvSpPr>
        <p:spPr>
          <a:xfrm>
            <a:off x="856255" y="190499"/>
            <a:ext cx="1061371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Detailed breakdown of the eligibility verification process:</a:t>
            </a:r>
            <a:endParaRPr lang="en-US" sz="2000" b="1"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96A21C58-737A-4993-973A-85DBEB620C5E}"/>
              </a:ext>
            </a:extLst>
          </p:cNvPr>
          <p:cNvSpPr/>
          <p:nvPr/>
        </p:nvSpPr>
        <p:spPr>
          <a:xfrm>
            <a:off x="856255" y="1245239"/>
            <a:ext cx="10613716" cy="4801314"/>
          </a:xfrm>
          <a:prstGeom prst="rect">
            <a:avLst/>
          </a:prstGeom>
        </p:spPr>
        <p:txBody>
          <a:bodyPr wrap="square">
            <a:spAutoFit/>
          </a:bodyPr>
          <a:lstStyle/>
          <a:p>
            <a:pPr>
              <a:buClr>
                <a:schemeClr val="accent3">
                  <a:lumMod val="75000"/>
                </a:schemeClr>
              </a:buClr>
            </a:pPr>
            <a:r>
              <a:rPr lang="en-US" dirty="0">
                <a:latin typeface="Times New Roman" panose="02020603050405020304" pitchFamily="18" charset="0"/>
                <a:cs typeface="Times New Roman" panose="02020603050405020304" pitchFamily="18" charset="0"/>
              </a:rPr>
              <a:t>1.	</a:t>
            </a:r>
            <a:r>
              <a:rPr lang="en-US" sz="1600" b="1" dirty="0">
                <a:latin typeface="Times New Roman" panose="02020603050405020304" pitchFamily="18" charset="0"/>
                <a:cs typeface="Times New Roman" panose="02020603050405020304" pitchFamily="18" charset="0"/>
              </a:rPr>
              <a:t>Patient Information Collection:</a:t>
            </a:r>
          </a:p>
          <a:p>
            <a:pPr marL="285750" indent="-285750">
              <a:buClr>
                <a:schemeClr val="accent3">
                  <a:lumMod val="75000"/>
                </a:schemeClr>
              </a:buCl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Gather accurate and complete patient demographic information, including name, date of birth, address, phone number, social security  </a:t>
            </a:r>
          </a:p>
          <a:p>
            <a:pPr>
              <a:buClr>
                <a:schemeClr val="accent3">
                  <a:lumMod val="75000"/>
                </a:schemeClr>
              </a:buClr>
            </a:pPr>
            <a:r>
              <a:rPr lang="en-US" sz="1400" dirty="0">
                <a:latin typeface="Times New Roman" panose="02020603050405020304" pitchFamily="18" charset="0"/>
                <a:cs typeface="Times New Roman" panose="02020603050405020304" pitchFamily="18" charset="0"/>
              </a:rPr>
              <a:t>                     number, and any other required identifiers.</a:t>
            </a:r>
          </a:p>
          <a:p>
            <a:pPr marL="285750" indent="-285750">
              <a:buClr>
                <a:schemeClr val="accent3">
                  <a:lumMod val="75000"/>
                </a:schemeClr>
              </a:buCl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	Obtain the patient's insurance information, including the insurance company's name, policy number, group number, and subscriber  </a:t>
            </a:r>
          </a:p>
          <a:p>
            <a:pPr>
              <a:buClr>
                <a:schemeClr val="accent3">
                  <a:lumMod val="75000"/>
                </a:schemeClr>
              </a:buClr>
            </a:pPr>
            <a:r>
              <a:rPr lang="en-US" sz="1400" dirty="0">
                <a:latin typeface="Times New Roman" panose="02020603050405020304" pitchFamily="18" charset="0"/>
                <a:cs typeface="Times New Roman" panose="02020603050405020304" pitchFamily="18" charset="0"/>
              </a:rPr>
              <a:t>                     information if applicable.</a:t>
            </a:r>
          </a:p>
          <a:p>
            <a:pPr marL="285750" indent="-285750">
              <a:buClr>
                <a:schemeClr val="accent3">
                  <a:lumMod val="75000"/>
                </a:schemeClr>
              </a:buCl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a:buClr>
                <a:schemeClr val="accent3">
                  <a:lumMod val="75000"/>
                </a:schemeClr>
              </a:buClr>
            </a:pPr>
            <a:r>
              <a:rPr lang="en-US" sz="1600" dirty="0">
                <a:latin typeface="Times New Roman" panose="02020603050405020304" pitchFamily="18" charset="0"/>
                <a:cs typeface="Times New Roman" panose="02020603050405020304" pitchFamily="18" charset="0"/>
              </a:rPr>
              <a:t>2.	</a:t>
            </a:r>
            <a:r>
              <a:rPr lang="en-US" sz="1600" b="1" dirty="0">
                <a:latin typeface="Times New Roman" panose="02020603050405020304" pitchFamily="18" charset="0"/>
                <a:cs typeface="Times New Roman" panose="02020603050405020304" pitchFamily="18" charset="0"/>
              </a:rPr>
              <a:t>Contact the Insurance Company:</a:t>
            </a:r>
          </a:p>
          <a:p>
            <a:pPr marL="285750" indent="-285750">
              <a:buClr>
                <a:schemeClr val="accent3">
                  <a:lumMod val="75000"/>
                </a:schemeClr>
              </a:buCl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Utilize various methods to verify eligibility and benefits, such as calling the insurance company's provider services or using online         </a:t>
            </a:r>
          </a:p>
          <a:p>
            <a:pPr>
              <a:buClr>
                <a:schemeClr val="accent3">
                  <a:lumMod val="75000"/>
                </a:schemeClr>
              </a:buClr>
            </a:pPr>
            <a:r>
              <a:rPr lang="en-US" sz="1400" dirty="0">
                <a:latin typeface="Times New Roman" panose="02020603050405020304" pitchFamily="18" charset="0"/>
                <a:cs typeface="Times New Roman" panose="02020603050405020304" pitchFamily="18" charset="0"/>
              </a:rPr>
              <a:t>                     portals.</a:t>
            </a:r>
          </a:p>
          <a:p>
            <a:pPr marL="285750" indent="-285750">
              <a:buClr>
                <a:schemeClr val="accent3">
                  <a:lumMod val="75000"/>
                </a:schemeClr>
              </a:buCl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	Verify the availability of an automated eligibility verification system provided by the insurance company, which allows real-time   </a:t>
            </a:r>
          </a:p>
          <a:p>
            <a:pPr>
              <a:buClr>
                <a:schemeClr val="accent3">
                  <a:lumMod val="75000"/>
                </a:schemeClr>
              </a:buClr>
            </a:pPr>
            <a:r>
              <a:rPr lang="en-US" sz="1400" dirty="0">
                <a:latin typeface="Times New Roman" panose="02020603050405020304" pitchFamily="18" charset="0"/>
                <a:cs typeface="Times New Roman" panose="02020603050405020304" pitchFamily="18" charset="0"/>
              </a:rPr>
              <a:t>                     access to patient coverage information.</a:t>
            </a:r>
          </a:p>
          <a:p>
            <a:pPr marL="285750" indent="-285750">
              <a:buClr>
                <a:schemeClr val="accent3">
                  <a:lumMod val="75000"/>
                </a:schemeClr>
              </a:buCl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a:buClr>
                <a:schemeClr val="accent3">
                  <a:lumMod val="75000"/>
                </a:schemeClr>
              </a:buClr>
            </a:pPr>
            <a:r>
              <a:rPr lang="en-US" sz="1600" dirty="0">
                <a:latin typeface="Times New Roman" panose="02020603050405020304" pitchFamily="18" charset="0"/>
                <a:cs typeface="Times New Roman" panose="02020603050405020304" pitchFamily="18" charset="0"/>
              </a:rPr>
              <a:t>3.	</a:t>
            </a:r>
            <a:r>
              <a:rPr lang="en-US" sz="1600" b="1" dirty="0">
                <a:latin typeface="Times New Roman" panose="02020603050405020304" pitchFamily="18" charset="0"/>
                <a:cs typeface="Times New Roman" panose="02020603050405020304" pitchFamily="18" charset="0"/>
              </a:rPr>
              <a:t>Online Portals and Automated Systems:</a:t>
            </a:r>
          </a:p>
          <a:p>
            <a:pPr marL="285750" indent="-285750">
              <a:buClr>
                <a:schemeClr val="accent3">
                  <a:lumMod val="75000"/>
                </a:schemeClr>
              </a:buCl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Access the insurance company's online provider portal or automated eligibility verification system.</a:t>
            </a:r>
          </a:p>
          <a:p>
            <a:pPr marL="285750" indent="-285750">
              <a:buClr>
                <a:schemeClr val="accent3">
                  <a:lumMod val="75000"/>
                </a:schemeClr>
              </a:buCl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	Log in using secure credentials and input the patient's information to retrieve eligibility details.</a:t>
            </a:r>
          </a:p>
          <a:p>
            <a:pPr marL="285750" indent="-285750">
              <a:buClr>
                <a:schemeClr val="accent3">
                  <a:lumMod val="75000"/>
                </a:schemeClr>
              </a:buCl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	Some systems provide instant verification, displaying coverage and benefits information in real-time.</a:t>
            </a:r>
          </a:p>
          <a:p>
            <a:pPr>
              <a:buClr>
                <a:schemeClr val="accent3">
                  <a:lumMod val="75000"/>
                </a:schemeClr>
              </a:buClr>
            </a:pPr>
            <a:endParaRPr lang="en-US" sz="1600" dirty="0">
              <a:latin typeface="Times New Roman" panose="02020603050405020304" pitchFamily="18" charset="0"/>
              <a:cs typeface="Times New Roman" panose="02020603050405020304" pitchFamily="18" charset="0"/>
            </a:endParaRPr>
          </a:p>
          <a:p>
            <a:pPr>
              <a:buClr>
                <a:schemeClr val="accent3">
                  <a:lumMod val="75000"/>
                </a:schemeClr>
              </a:buClr>
            </a:pPr>
            <a:r>
              <a:rPr lang="en-US" sz="1600" dirty="0">
                <a:latin typeface="Times New Roman" panose="02020603050405020304" pitchFamily="18" charset="0"/>
                <a:cs typeface="Times New Roman" panose="02020603050405020304" pitchFamily="18" charset="0"/>
              </a:rPr>
              <a:t>4.	</a:t>
            </a:r>
            <a:r>
              <a:rPr lang="en-US" sz="1600" b="1" dirty="0">
                <a:latin typeface="Times New Roman" panose="02020603050405020304" pitchFamily="18" charset="0"/>
                <a:cs typeface="Times New Roman" panose="02020603050405020304" pitchFamily="18" charset="0"/>
              </a:rPr>
              <a:t>Interactive Voice Response (IVR) Systems:</a:t>
            </a:r>
          </a:p>
          <a:p>
            <a:pPr marL="285750" indent="-285750">
              <a:buClr>
                <a:schemeClr val="accent3">
                  <a:lumMod val="75000"/>
                </a:schemeClr>
              </a:buClr>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Use phone-based IVR systems to verify eligibility by calling the insurance company's provider services number.</a:t>
            </a:r>
          </a:p>
          <a:p>
            <a:pPr marL="285750" indent="-285750">
              <a:buClr>
                <a:schemeClr val="accent3">
                  <a:lumMod val="75000"/>
                </a:schemeClr>
              </a:buCl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	Follow the prompts and input the patient's information using touch-tone responses or voice recognition.</a:t>
            </a:r>
          </a:p>
        </p:txBody>
      </p:sp>
    </p:spTree>
    <p:extLst>
      <p:ext uri="{BB962C8B-B14F-4D97-AF65-F5344CB8AC3E}">
        <p14:creationId xmlns:p14="http://schemas.microsoft.com/office/powerpoint/2010/main" val="1212140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884E72C3-7DD9-4AFE-834B-E506DFD1BCAE}"/>
              </a:ext>
            </a:extLst>
          </p:cNvPr>
          <p:cNvSpPr/>
          <p:nvPr/>
        </p:nvSpPr>
        <p:spPr>
          <a:xfrm>
            <a:off x="2206305" y="190499"/>
            <a:ext cx="793598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518F4A5-2D65-44F5-8D37-FF76F34361AD}"/>
              </a:ext>
            </a:extLst>
          </p:cNvPr>
          <p:cNvSpPr/>
          <p:nvPr/>
        </p:nvSpPr>
        <p:spPr>
          <a:xfrm>
            <a:off x="1040813" y="1187695"/>
            <a:ext cx="10091378" cy="6124754"/>
          </a:xfrm>
          <a:prstGeom prst="rect">
            <a:avLst/>
          </a:prstGeom>
        </p:spPr>
        <p:txBody>
          <a:bodyPr wrap="square">
            <a:spAutoFit/>
          </a:bodyPr>
          <a:lstStyle/>
          <a:p>
            <a:pPr marL="342900" indent="-342900">
              <a:buClr>
                <a:schemeClr val="accent3">
                  <a:lumMod val="75000"/>
                </a:schemeClr>
              </a:buClr>
              <a:buFont typeface="+mj-lt"/>
              <a:buAutoNum type="arabicPeriod"/>
            </a:pPr>
            <a:r>
              <a:rPr lang="en-US" sz="1600" b="1" dirty="0">
                <a:latin typeface="Times New Roman" panose="02020603050405020304" pitchFamily="18" charset="0"/>
                <a:cs typeface="Times New Roman" panose="02020603050405020304" pitchFamily="18" charset="0"/>
              </a:rPr>
              <a:t>Claim Submission</a:t>
            </a:r>
            <a:r>
              <a:rPr lang="en-US" sz="1600" dirty="0">
                <a:latin typeface="Times New Roman" panose="02020603050405020304" pitchFamily="18" charset="0"/>
                <a:cs typeface="Times New Roman" panose="02020603050405020304" pitchFamily="18" charset="0"/>
              </a:rPr>
              <a:t>: Healthcare providers can electronically submit insurance claims to insurance companies for reimbursement. This includes details about the services provided, diagnosis codes, procedure codes, patient information, and more. EDI makes this submission process faster and more accurate compared to manual paper submissions.</a:t>
            </a:r>
          </a:p>
          <a:p>
            <a:pPr marL="342900" indent="-342900">
              <a:buClr>
                <a:schemeClr val="accent3">
                  <a:lumMod val="75000"/>
                </a:schemeClr>
              </a:buClr>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Clr>
                <a:schemeClr val="accent3">
                  <a:lumMod val="75000"/>
                </a:schemeClr>
              </a:buClr>
              <a:buFont typeface="+mj-lt"/>
              <a:buAutoNum type="arabicPeriod"/>
            </a:pPr>
            <a:r>
              <a:rPr lang="en-US" sz="1600" b="1" dirty="0">
                <a:latin typeface="Times New Roman" panose="02020603050405020304" pitchFamily="18" charset="0"/>
                <a:cs typeface="Times New Roman" panose="02020603050405020304" pitchFamily="18" charset="0"/>
              </a:rPr>
              <a:t>Remittance Advice</a:t>
            </a:r>
            <a:r>
              <a:rPr lang="en-US" sz="1600" dirty="0">
                <a:latin typeface="Times New Roman" panose="02020603050405020304" pitchFamily="18" charset="0"/>
                <a:cs typeface="Times New Roman" panose="02020603050405020304" pitchFamily="18" charset="0"/>
              </a:rPr>
              <a:t>: Insurance companies send electronic remittance advice (ERA) to healthcare providers, detailing the payments made for each claim. This includes information about approved or denied services, reasons for denial, and payment amounts. This helps providers reconcile their accounts and track payments more efficiently.</a:t>
            </a:r>
          </a:p>
          <a:p>
            <a:pPr marL="342900" indent="-342900">
              <a:buClr>
                <a:schemeClr val="accent3">
                  <a:lumMod val="75000"/>
                </a:schemeClr>
              </a:buClr>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Clr>
                <a:schemeClr val="accent3">
                  <a:lumMod val="75000"/>
                </a:schemeClr>
              </a:buClr>
              <a:buFont typeface="+mj-lt"/>
              <a:buAutoNum type="arabicPeriod"/>
            </a:pPr>
            <a:r>
              <a:rPr lang="en-US" sz="1600" b="1" dirty="0">
                <a:latin typeface="Times New Roman" panose="02020603050405020304" pitchFamily="18" charset="0"/>
                <a:cs typeface="Times New Roman" panose="02020603050405020304" pitchFamily="18" charset="0"/>
              </a:rPr>
              <a:t>Eligibility and Benefits Verification</a:t>
            </a:r>
            <a:r>
              <a:rPr lang="en-US" sz="1600" dirty="0">
                <a:latin typeface="Times New Roman" panose="02020603050405020304" pitchFamily="18" charset="0"/>
                <a:cs typeface="Times New Roman" panose="02020603050405020304" pitchFamily="18" charset="0"/>
              </a:rPr>
              <a:t>: EDI allows healthcare providers to electronically check patient eligibility and benefits before providing services. This helps providers understand coverage limits, co-payments, deductibles, and other relevant information, ensuring smoother financial interactions with patients.</a:t>
            </a:r>
          </a:p>
          <a:p>
            <a:pPr marL="342900" indent="-342900">
              <a:buClr>
                <a:schemeClr val="accent3">
                  <a:lumMod val="75000"/>
                </a:schemeClr>
              </a:buClr>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Clr>
                <a:schemeClr val="accent3">
                  <a:lumMod val="75000"/>
                </a:schemeClr>
              </a:buClr>
              <a:buFont typeface="+mj-lt"/>
              <a:buAutoNum type="arabicPeriod"/>
            </a:pPr>
            <a:r>
              <a:rPr lang="en-US" sz="1600" b="1" dirty="0">
                <a:latin typeface="Times New Roman" panose="02020603050405020304" pitchFamily="18" charset="0"/>
                <a:cs typeface="Times New Roman" panose="02020603050405020304" pitchFamily="18" charset="0"/>
              </a:rPr>
              <a:t>Status Inquiries</a:t>
            </a:r>
            <a:r>
              <a:rPr lang="en-US" sz="1600" dirty="0">
                <a:latin typeface="Times New Roman" panose="02020603050405020304" pitchFamily="18" charset="0"/>
                <a:cs typeface="Times New Roman" panose="02020603050405020304" pitchFamily="18" charset="0"/>
              </a:rPr>
              <a:t>: Providers can electronically inquire about the status of claims to get updates on whether a claim has been received, processed, or paid by the insurance company.</a:t>
            </a:r>
          </a:p>
          <a:p>
            <a:pPr marL="342900" indent="-342900">
              <a:buClr>
                <a:schemeClr val="accent3">
                  <a:lumMod val="75000"/>
                </a:schemeClr>
              </a:buClr>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Clr>
                <a:schemeClr val="accent3">
                  <a:lumMod val="75000"/>
                </a:schemeClr>
              </a:buClr>
              <a:buFont typeface="+mj-lt"/>
              <a:buAutoNum type="arabicPeriod"/>
            </a:pPr>
            <a:r>
              <a:rPr lang="en-US" sz="1600" b="1" dirty="0">
                <a:latin typeface="Times New Roman" panose="02020603050405020304" pitchFamily="18" charset="0"/>
                <a:cs typeface="Times New Roman" panose="02020603050405020304" pitchFamily="18" charset="0"/>
              </a:rPr>
              <a:t>Coordination of Benefits</a:t>
            </a:r>
            <a:r>
              <a:rPr lang="en-US" sz="1600" dirty="0">
                <a:latin typeface="Times New Roman" panose="02020603050405020304" pitchFamily="18" charset="0"/>
                <a:cs typeface="Times New Roman" panose="02020603050405020304" pitchFamily="18" charset="0"/>
              </a:rPr>
              <a:t>: When a patient has multiple insurance plans, EDI helps coordinate benefits between different insurance providers to determine which one is primary and which is secondary for the claim.</a:t>
            </a:r>
          </a:p>
          <a:p>
            <a:pPr marL="342900" indent="-342900">
              <a:buClr>
                <a:schemeClr val="accent3">
                  <a:lumMod val="75000"/>
                </a:schemeClr>
              </a:buClr>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Clr>
                <a:schemeClr val="accent3">
                  <a:lumMod val="75000"/>
                </a:schemeClr>
              </a:buClr>
              <a:buFont typeface="+mj-lt"/>
              <a:buAutoNum type="arabicPeriod"/>
            </a:pPr>
            <a:r>
              <a:rPr lang="en-US" sz="1600" b="1" dirty="0">
                <a:latin typeface="Times New Roman" panose="02020603050405020304" pitchFamily="18" charset="0"/>
                <a:cs typeface="Times New Roman" panose="02020603050405020304" pitchFamily="18" charset="0"/>
              </a:rPr>
              <a:t>Authorization Requests</a:t>
            </a:r>
            <a:r>
              <a:rPr lang="en-US" sz="1600" dirty="0">
                <a:latin typeface="Times New Roman" panose="02020603050405020304" pitchFamily="18" charset="0"/>
                <a:cs typeface="Times New Roman" panose="02020603050405020304" pitchFamily="18" charset="0"/>
              </a:rPr>
              <a:t>: For certain medical procedures or services that require pre-authorization, providers can electronically submit authorization requests to insurance companies through EDI.</a:t>
            </a:r>
          </a:p>
          <a:p>
            <a:endParaRPr lang="en-US" sz="1600" dirty="0">
              <a:latin typeface="Times New Roman" panose="02020603050405020304" pitchFamily="18" charset="0"/>
              <a:cs typeface="Times New Roman" panose="02020603050405020304" pitchFamily="18" charset="0"/>
            </a:endParaRPr>
          </a:p>
          <a:p>
            <a:pPr marL="285750" indent="-285750">
              <a:lnSpc>
                <a:spcPct val="150000"/>
              </a:lnSpc>
              <a:buClr>
                <a:schemeClr val="accent3">
                  <a:lumMod val="75000"/>
                </a:schemeClr>
              </a:buClr>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a:p>
            <a:pPr>
              <a:buClr>
                <a:schemeClr val="accent3">
                  <a:lumMod val="75000"/>
                </a:schemeClr>
              </a:buClr>
            </a:pPr>
            <a:endParaRPr lang="en-US" sz="16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0850958-419E-4ED4-B7DF-EE6ACA77DAD4}"/>
              </a:ext>
            </a:extLst>
          </p:cNvPr>
          <p:cNvSpPr/>
          <p:nvPr/>
        </p:nvSpPr>
        <p:spPr>
          <a:xfrm>
            <a:off x="3252459" y="335121"/>
            <a:ext cx="5143396" cy="368755"/>
          </a:xfrm>
          <a:prstGeom prst="rect">
            <a:avLst/>
          </a:prstGeom>
        </p:spPr>
        <p:txBody>
          <a:bodyPr wrap="none">
            <a:spAutoFit/>
          </a:bodyPr>
          <a:lstStyle/>
          <a:p>
            <a:pPr>
              <a:lnSpc>
                <a:spcPct val="107000"/>
              </a:lnSpc>
              <a:spcAft>
                <a:spcPts val="800"/>
              </a:spcAft>
            </a:pP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Here's how EDI is typically used in medical billing</a:t>
            </a:r>
            <a:endPar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986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D492496-0E13-45D5-8852-E7BB1F2B8734}"/>
              </a:ext>
            </a:extLst>
          </p:cNvPr>
          <p:cNvSpPr/>
          <p:nvPr/>
        </p:nvSpPr>
        <p:spPr>
          <a:xfrm>
            <a:off x="789143" y="282778"/>
            <a:ext cx="1061371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Types of Eligibility statuses </a:t>
            </a:r>
          </a:p>
        </p:txBody>
      </p:sp>
      <p:sp>
        <p:nvSpPr>
          <p:cNvPr id="3" name="Rectangle 2">
            <a:extLst>
              <a:ext uri="{FF2B5EF4-FFF2-40B4-BE49-F238E27FC236}">
                <a16:creationId xmlns:a16="http://schemas.microsoft.com/office/drawing/2014/main" id="{12B546CF-E876-4889-AA93-C0041A8BBDBE}"/>
              </a:ext>
            </a:extLst>
          </p:cNvPr>
          <p:cNvSpPr/>
          <p:nvPr/>
        </p:nvSpPr>
        <p:spPr>
          <a:xfrm>
            <a:off x="1038225" y="1723550"/>
            <a:ext cx="10261746" cy="4390817"/>
          </a:xfrm>
          <a:prstGeom prst="rect">
            <a:avLst/>
          </a:prstGeom>
        </p:spPr>
        <p:txBody>
          <a:bodyPr wrap="square">
            <a:spAutoFit/>
          </a:bodyPr>
          <a:lstStyle/>
          <a:p>
            <a:pPr marR="0" lvl="0">
              <a:lnSpc>
                <a:spcPct val="107000"/>
              </a:lnSpc>
              <a:spcBef>
                <a:spcPts val="0"/>
              </a:spcBef>
              <a:spcAft>
                <a:spcPts val="1575"/>
              </a:spcAft>
              <a:tabLst>
                <a:tab pos="457200" algn="l"/>
              </a:tabLst>
            </a:pPr>
            <a:r>
              <a:rPr lang="en-US" sz="1600" b="1" dirty="0">
                <a:latin typeface="Times New Roman" panose="02020603050405020304" pitchFamily="18" charset="0"/>
                <a:cs typeface="Times New Roman" panose="02020603050405020304" pitchFamily="18" charset="0"/>
              </a:rPr>
              <a:t>Plan offering real time eligibility</a:t>
            </a:r>
          </a:p>
          <a:p>
            <a:pPr marL="285750" marR="0" lvl="0" indent="-285750">
              <a:lnSpc>
                <a:spcPct val="107000"/>
              </a:lnSpc>
              <a:spcBef>
                <a:spcPts val="0"/>
              </a:spcBef>
              <a:spcAft>
                <a:spcPts val="1575"/>
              </a:spcAft>
              <a:buClr>
                <a:schemeClr val="accent3">
                  <a:lumMod val="75000"/>
                </a:schemeClr>
              </a:buClr>
              <a:buFont typeface="Wingdings" panose="05000000000000000000" pitchFamily="2" charset="2"/>
              <a:buChar char="q"/>
              <a:tabLst>
                <a:tab pos="457200" algn="l"/>
              </a:tabLst>
            </a:pPr>
            <a:r>
              <a:rPr lang="en-US" sz="1400" b="1" dirty="0">
                <a:latin typeface="Times New Roman" panose="02020603050405020304" pitchFamily="18" charset="0"/>
                <a:cs typeface="Times New Roman" panose="02020603050405020304" pitchFamily="18" charset="0"/>
              </a:rPr>
              <a:t>P</a:t>
            </a:r>
            <a:r>
              <a:rPr lang="en-US" sz="1400" dirty="0"/>
              <a:t> </a:t>
            </a:r>
            <a:r>
              <a:rPr lang="en-US" sz="1400" dirty="0">
                <a:latin typeface="Times New Roman" panose="02020603050405020304" pitchFamily="18" charset="0"/>
                <a:cs typeface="Times New Roman" panose="02020603050405020304" pitchFamily="18" charset="0"/>
              </a:rPr>
              <a:t>– Pending.</a:t>
            </a:r>
          </a:p>
          <a:p>
            <a:pPr marL="285750" marR="0" lvl="0" indent="-285750">
              <a:lnSpc>
                <a:spcPct val="107000"/>
              </a:lnSpc>
              <a:spcBef>
                <a:spcPts val="0"/>
              </a:spcBef>
              <a:spcAft>
                <a:spcPts val="1575"/>
              </a:spcAft>
              <a:buClr>
                <a:schemeClr val="accent3">
                  <a:lumMod val="75000"/>
                </a:schemeClr>
              </a:buClr>
              <a:buFont typeface="Wingdings" panose="05000000000000000000" pitchFamily="2" charset="2"/>
              <a:buChar char="q"/>
              <a:tabLst>
                <a:tab pos="457200" algn="l"/>
              </a:tabLst>
            </a:pPr>
            <a:r>
              <a:rPr lang="en-US" sz="1400" b="1" dirty="0">
                <a:latin typeface="Times New Roman" panose="02020603050405020304" pitchFamily="18" charset="0"/>
                <a:cs typeface="Times New Roman" panose="02020603050405020304" pitchFamily="18" charset="0"/>
              </a:rPr>
              <a:t>E</a:t>
            </a:r>
            <a:r>
              <a:rPr lang="en-US" sz="1400" dirty="0">
                <a:latin typeface="Times New Roman" panose="02020603050405020304" pitchFamily="18" charset="0"/>
                <a:cs typeface="Times New Roman" panose="02020603050405020304" pitchFamily="18" charset="0"/>
              </a:rPr>
              <a:t> - Eligible/Active. </a:t>
            </a:r>
          </a:p>
          <a:p>
            <a:pPr marL="285750" marR="0" lvl="0" indent="-285750">
              <a:lnSpc>
                <a:spcPct val="107000"/>
              </a:lnSpc>
              <a:spcBef>
                <a:spcPts val="0"/>
              </a:spcBef>
              <a:spcAft>
                <a:spcPts val="1575"/>
              </a:spcAft>
              <a:buClr>
                <a:schemeClr val="accent3">
                  <a:lumMod val="75000"/>
                </a:schemeClr>
              </a:buClr>
              <a:buFont typeface="Wingdings" panose="05000000000000000000" pitchFamily="2" charset="2"/>
              <a:buChar char="q"/>
              <a:tabLst>
                <a:tab pos="457200" algn="l"/>
              </a:tabLst>
            </a:pPr>
            <a:r>
              <a:rPr lang="en-US" sz="1400" b="1" dirty="0">
                <a:latin typeface="Times New Roman" panose="02020603050405020304" pitchFamily="18" charset="0"/>
                <a:cs typeface="Times New Roman" panose="02020603050405020304" pitchFamily="18" charset="0"/>
              </a:rPr>
              <a:t>NE</a:t>
            </a:r>
            <a:r>
              <a:rPr lang="en-US" sz="1400" dirty="0">
                <a:latin typeface="Times New Roman" panose="02020603050405020304" pitchFamily="18" charset="0"/>
                <a:cs typeface="Times New Roman" panose="02020603050405020304" pitchFamily="18" charset="0"/>
              </a:rPr>
              <a:t> - Not Eligible/Inactive. </a:t>
            </a:r>
          </a:p>
          <a:p>
            <a:pPr marL="285750" marR="0" lvl="0" indent="-285750">
              <a:lnSpc>
                <a:spcPct val="107000"/>
              </a:lnSpc>
              <a:spcBef>
                <a:spcPts val="0"/>
              </a:spcBef>
              <a:spcAft>
                <a:spcPts val="1575"/>
              </a:spcAft>
              <a:buClr>
                <a:schemeClr val="accent3">
                  <a:lumMod val="75000"/>
                </a:schemeClr>
              </a:buClr>
              <a:buFont typeface="Wingdings" panose="05000000000000000000" pitchFamily="2" charset="2"/>
              <a:buChar char="q"/>
              <a:tabLst>
                <a:tab pos="457200" algn="l"/>
              </a:tabLst>
            </a:pPr>
            <a:r>
              <a:rPr lang="en-US" sz="1400" b="1" dirty="0">
                <a:latin typeface="Times New Roman" panose="02020603050405020304" pitchFamily="18" charset="0"/>
                <a:cs typeface="Times New Roman" panose="02020603050405020304" pitchFamily="18" charset="0"/>
              </a:rPr>
              <a:t>Er</a:t>
            </a:r>
            <a:r>
              <a:rPr lang="en-US" sz="1400" dirty="0">
                <a:latin typeface="Times New Roman" panose="02020603050405020304" pitchFamily="18" charset="0"/>
                <a:cs typeface="Times New Roman" panose="02020603050405020304" pitchFamily="18" charset="0"/>
              </a:rPr>
              <a:t> - Error due to any reason. </a:t>
            </a:r>
          </a:p>
          <a:p>
            <a:pPr marL="285750" marR="0" lvl="0" indent="-285750">
              <a:lnSpc>
                <a:spcPct val="107000"/>
              </a:lnSpc>
              <a:spcBef>
                <a:spcPts val="0"/>
              </a:spcBef>
              <a:spcAft>
                <a:spcPts val="1575"/>
              </a:spcAft>
              <a:buClr>
                <a:schemeClr val="accent3">
                  <a:lumMod val="75000"/>
                </a:schemeClr>
              </a:buClr>
              <a:buFont typeface="Wingdings" panose="05000000000000000000" pitchFamily="2" charset="2"/>
              <a:buChar char="q"/>
              <a:tabLst>
                <a:tab pos="457200" algn="l"/>
              </a:tabLst>
            </a:pPr>
            <a:r>
              <a:rPr lang="en-US" sz="1400" b="1" dirty="0">
                <a:latin typeface="Times New Roman" panose="02020603050405020304" pitchFamily="18" charset="0"/>
                <a:cs typeface="Times New Roman" panose="02020603050405020304" pitchFamily="18" charset="0"/>
              </a:rPr>
              <a:t>U</a:t>
            </a:r>
            <a:r>
              <a:rPr lang="en-US" sz="1400" dirty="0">
                <a:latin typeface="Times New Roman" panose="02020603050405020304" pitchFamily="18" charset="0"/>
                <a:cs typeface="Times New Roman" panose="02020603050405020304" pitchFamily="18" charset="0"/>
              </a:rPr>
              <a:t> - Unavailable due to any reason.</a:t>
            </a:r>
          </a:p>
          <a:p>
            <a:pPr marR="0" lvl="0">
              <a:lnSpc>
                <a:spcPct val="107000"/>
              </a:lnSpc>
              <a:spcBef>
                <a:spcPts val="0"/>
              </a:spcBef>
              <a:spcAft>
                <a:spcPts val="1575"/>
              </a:spcAft>
              <a:buClr>
                <a:schemeClr val="accent3">
                  <a:lumMod val="75000"/>
                </a:schemeClr>
              </a:buClr>
              <a:tabLst>
                <a:tab pos="457200" algn="l"/>
              </a:tabLst>
            </a:pPr>
            <a:r>
              <a:rPr lang="en-US" sz="1600" b="1" dirty="0">
                <a:latin typeface="Times New Roman" panose="02020603050405020304" pitchFamily="18" charset="0"/>
                <a:ea typeface="Calibri" panose="020F0502020204030204" pitchFamily="34" charset="0"/>
                <a:cs typeface="Times New Roman" panose="02020603050405020304" pitchFamily="18" charset="0"/>
              </a:rPr>
              <a:t>Plan not offering real time eligibility</a:t>
            </a:r>
          </a:p>
          <a:p>
            <a:pPr marL="285750" marR="0" lvl="0" indent="-285750">
              <a:lnSpc>
                <a:spcPct val="107000"/>
              </a:lnSpc>
              <a:spcBef>
                <a:spcPts val="0"/>
              </a:spcBef>
              <a:spcAft>
                <a:spcPts val="1575"/>
              </a:spcAft>
              <a:buClr>
                <a:schemeClr val="accent3">
                  <a:lumMod val="75000"/>
                </a:schemeClr>
              </a:buClr>
              <a:buFont typeface="Wingdings" panose="05000000000000000000" pitchFamily="2" charset="2"/>
              <a:buChar char="q"/>
              <a:tabLst>
                <a:tab pos="457200" algn="l"/>
              </a:tabLst>
            </a:pPr>
            <a:r>
              <a:rPr lang="en-US" sz="1400" dirty="0">
                <a:latin typeface="Times New Roman" panose="02020603050405020304" pitchFamily="18" charset="0"/>
                <a:cs typeface="Times New Roman" panose="02020603050405020304" pitchFamily="18" charset="0"/>
              </a:rPr>
              <a:t>Manual-P [Manually eligibility never inquired/verified/validated]</a:t>
            </a:r>
          </a:p>
          <a:p>
            <a:pPr marL="285750" marR="0" lvl="0" indent="-285750">
              <a:lnSpc>
                <a:spcPct val="107000"/>
              </a:lnSpc>
              <a:spcBef>
                <a:spcPts val="0"/>
              </a:spcBef>
              <a:spcAft>
                <a:spcPts val="1575"/>
              </a:spcAft>
              <a:buClr>
                <a:schemeClr val="accent3">
                  <a:lumMod val="75000"/>
                </a:schemeClr>
              </a:buClr>
              <a:buFont typeface="Wingdings" panose="05000000000000000000" pitchFamily="2" charset="2"/>
              <a:buChar char="q"/>
              <a:tabLst>
                <a:tab pos="457200" algn="l"/>
              </a:tabLst>
            </a:pPr>
            <a:r>
              <a:rPr lang="en-US" sz="1400" dirty="0">
                <a:latin typeface="Times New Roman" panose="02020603050405020304" pitchFamily="18" charset="0"/>
                <a:cs typeface="Times New Roman" panose="02020603050405020304" pitchFamily="18" charset="0"/>
              </a:rPr>
              <a:t>Manual-E [Patient is marked as eligible/Active after verifying eligibility from call/web portal/availity</a:t>
            </a:r>
          </a:p>
          <a:p>
            <a:pPr marL="285750" marR="0" lvl="0" indent="-285750">
              <a:lnSpc>
                <a:spcPct val="107000"/>
              </a:lnSpc>
              <a:spcBef>
                <a:spcPts val="0"/>
              </a:spcBef>
              <a:spcAft>
                <a:spcPts val="1575"/>
              </a:spcAft>
              <a:buClr>
                <a:schemeClr val="accent3">
                  <a:lumMod val="75000"/>
                </a:schemeClr>
              </a:buClr>
              <a:buFont typeface="Wingdings" panose="05000000000000000000" pitchFamily="2" charset="2"/>
              <a:buChar char="q"/>
              <a:tabLst>
                <a:tab pos="457200" algn="l"/>
              </a:tabLst>
            </a:pPr>
            <a:r>
              <a:rPr lang="en-US" sz="1400" dirty="0">
                <a:latin typeface="Times New Roman" panose="02020603050405020304" pitchFamily="18" charset="0"/>
                <a:cs typeface="Times New Roman" panose="02020603050405020304" pitchFamily="18" charset="0"/>
              </a:rPr>
              <a:t>Manual-NE [Patient is marked as not eligible/Inactive after verifying eligibility from call/web portal/availity</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8540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D492496-0E13-45D5-8852-E7BB1F2B8734}"/>
              </a:ext>
            </a:extLst>
          </p:cNvPr>
          <p:cNvSpPr/>
          <p:nvPr/>
        </p:nvSpPr>
        <p:spPr>
          <a:xfrm>
            <a:off x="789143" y="282778"/>
            <a:ext cx="1061371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How to verify if an insurance offer Real Time eligibility</a:t>
            </a:r>
          </a:p>
        </p:txBody>
      </p:sp>
      <p:sp>
        <p:nvSpPr>
          <p:cNvPr id="3" name="Rectangle 2">
            <a:extLst>
              <a:ext uri="{FF2B5EF4-FFF2-40B4-BE49-F238E27FC236}">
                <a16:creationId xmlns:a16="http://schemas.microsoft.com/office/drawing/2014/main" id="{99B4E3D8-FF1E-4712-8A35-FAE7C8C37FD7}"/>
              </a:ext>
            </a:extLst>
          </p:cNvPr>
          <p:cNvSpPr/>
          <p:nvPr/>
        </p:nvSpPr>
        <p:spPr>
          <a:xfrm>
            <a:off x="1017070" y="1490008"/>
            <a:ext cx="9855061" cy="4531818"/>
          </a:xfrm>
          <a:prstGeom prst="rect">
            <a:avLst/>
          </a:prstGeom>
        </p:spPr>
        <p:txBody>
          <a:bodyPr wrap="square">
            <a:spAutoFit/>
          </a:bodyPr>
          <a:lstStyle/>
          <a:p>
            <a:pPr>
              <a:buClr>
                <a:schemeClr val="accent3">
                  <a:lumMod val="75000"/>
                </a:schemeClr>
              </a:buClr>
            </a:pPr>
            <a:r>
              <a:rPr lang="en-US" b="1" dirty="0">
                <a:latin typeface="Times New Roman" panose="02020603050405020304" pitchFamily="18" charset="0"/>
                <a:cs typeface="Times New Roman" panose="02020603050405020304" pitchFamily="18" charset="0"/>
              </a:rPr>
              <a:t>In case of Realtime</a:t>
            </a:r>
          </a:p>
          <a:p>
            <a:pPr>
              <a:buClr>
                <a:schemeClr val="accent3">
                  <a:lumMod val="75000"/>
                </a:schemeClr>
              </a:buClr>
            </a:pPr>
            <a:endParaRPr lang="en-US" b="1" dirty="0">
              <a:latin typeface="Times New Roman" panose="02020603050405020304" pitchFamily="18" charset="0"/>
              <a:cs typeface="Times New Roman" panose="02020603050405020304" pitchFamily="18" charset="0"/>
            </a:endParaRPr>
          </a:p>
          <a:p>
            <a:pPr marL="285750" indent="-285750">
              <a:lnSpc>
                <a:spcPct val="150000"/>
              </a:lnSpc>
              <a:buClr>
                <a:schemeClr val="accent3">
                  <a:lumMod val="75000"/>
                </a:schemeClr>
              </a:buCl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By making an Inquiry from Cure Client Access Management (Curecam) </a:t>
            </a:r>
          </a:p>
          <a:p>
            <a:pPr marL="285750" indent="-285750">
              <a:lnSpc>
                <a:spcPct val="150000"/>
              </a:lnSpc>
              <a:buClr>
                <a:schemeClr val="accent3">
                  <a:lumMod val="75000"/>
                </a:schemeClr>
              </a:buCl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By searching on CureConnect portal in “Payer List” </a:t>
            </a:r>
          </a:p>
          <a:p>
            <a:pPr marL="285750" indent="-285750">
              <a:lnSpc>
                <a:spcPct val="150000"/>
              </a:lnSpc>
              <a:buClr>
                <a:schemeClr val="accent3">
                  <a:lumMod val="75000"/>
                </a:schemeClr>
              </a:buCl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By searching on Availity portal (EDI Clearinghouse) </a:t>
            </a:r>
          </a:p>
          <a:p>
            <a:pPr marL="285750" indent="-285750">
              <a:lnSpc>
                <a:spcPct val="150000"/>
              </a:lnSpc>
              <a:buClr>
                <a:schemeClr val="accent3">
                  <a:lumMod val="75000"/>
                </a:schemeClr>
              </a:buCl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By searching on Insurance web portal 5. By making call: a. To insurance b. To patient 6. If all the methods are completed and still the eligibility remains non-verified then it goes into “problem list” where contact is made with the client/doctor</a:t>
            </a:r>
          </a:p>
          <a:p>
            <a:pPr marL="285750" indent="-285750">
              <a:lnSpc>
                <a:spcPct val="150000"/>
              </a:lnSpc>
              <a:buClr>
                <a:schemeClr val="accent3">
                  <a:lumMod val="75000"/>
                </a:schemeClr>
              </a:buCl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a:lnSpc>
                <a:spcPct val="150000"/>
              </a:lnSpc>
              <a:buClr>
                <a:schemeClr val="accent3">
                  <a:lumMod val="75000"/>
                </a:schemeClr>
              </a:buClr>
            </a:pPr>
            <a:r>
              <a:rPr lang="en-US" sz="1600" b="1" dirty="0">
                <a:latin typeface="Times New Roman" panose="02020603050405020304" pitchFamily="18" charset="0"/>
                <a:cs typeface="Times New Roman" panose="02020603050405020304" pitchFamily="18" charset="0"/>
              </a:rPr>
              <a:t>In case of Non Realtime</a:t>
            </a:r>
          </a:p>
          <a:p>
            <a:pPr marL="342900" indent="-342900">
              <a:lnSpc>
                <a:spcPct val="150000"/>
              </a:lnSpc>
              <a:buClr>
                <a:schemeClr val="accent3">
                  <a:lumMod val="75000"/>
                </a:schemeClr>
              </a:buCl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Call Insurance</a:t>
            </a:r>
          </a:p>
          <a:p>
            <a:pPr marL="342900" indent="-342900">
              <a:lnSpc>
                <a:spcPct val="150000"/>
              </a:lnSpc>
              <a:buClr>
                <a:schemeClr val="accent3">
                  <a:lumMod val="75000"/>
                </a:schemeClr>
              </a:buCl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Through Availity web portal</a:t>
            </a:r>
          </a:p>
          <a:p>
            <a:pPr marL="342900" indent="-342900">
              <a:lnSpc>
                <a:spcPct val="150000"/>
              </a:lnSpc>
              <a:buClr>
                <a:schemeClr val="accent3">
                  <a:lumMod val="75000"/>
                </a:schemeClr>
              </a:buCl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Through Insurance web portal</a:t>
            </a:r>
          </a:p>
          <a:p>
            <a:pPr marL="342900" indent="-342900">
              <a:lnSpc>
                <a:spcPct val="150000"/>
              </a:lnSpc>
              <a:buClr>
                <a:schemeClr val="accent3">
                  <a:lumMod val="75000"/>
                </a:schemeClr>
              </a:buCl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Call patient</a:t>
            </a:r>
          </a:p>
          <a:p>
            <a:pPr marL="342900" indent="-342900">
              <a:lnSpc>
                <a:spcPct val="150000"/>
              </a:lnSpc>
              <a:buClr>
                <a:schemeClr val="accent3">
                  <a:lumMod val="75000"/>
                </a:schemeClr>
              </a:buCl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Notify to client through “Problem list”</a:t>
            </a:r>
          </a:p>
        </p:txBody>
      </p:sp>
    </p:spTree>
    <p:extLst>
      <p:ext uri="{BB962C8B-B14F-4D97-AF65-F5344CB8AC3E}">
        <p14:creationId xmlns:p14="http://schemas.microsoft.com/office/powerpoint/2010/main" val="3703816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D492496-0E13-45D5-8852-E7BB1F2B8734}"/>
              </a:ext>
            </a:extLst>
          </p:cNvPr>
          <p:cNvSpPr/>
          <p:nvPr/>
        </p:nvSpPr>
        <p:spPr>
          <a:xfrm>
            <a:off x="789143" y="282778"/>
            <a:ext cx="1061371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How to check if an insurance offer Real Time eligibility</a:t>
            </a:r>
          </a:p>
          <a:p>
            <a:pPr algn="ctr"/>
            <a:r>
              <a:rPr lang="en-US" sz="1600" dirty="0">
                <a:latin typeface="Times New Roman" panose="02020603050405020304" pitchFamily="18" charset="0"/>
                <a:cs typeface="Times New Roman" panose="02020603050405020304" pitchFamily="18" charset="0"/>
              </a:rPr>
              <a:t>There are two ways to check whether a plan/insurance offers real time eligibility or not. </a:t>
            </a:r>
            <a:endParaRPr lang="en-US" sz="16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9B4E3D8-FF1E-4712-8A35-FAE7C8C37FD7}"/>
              </a:ext>
            </a:extLst>
          </p:cNvPr>
          <p:cNvSpPr/>
          <p:nvPr/>
        </p:nvSpPr>
        <p:spPr>
          <a:xfrm>
            <a:off x="689108" y="1233613"/>
            <a:ext cx="8236037" cy="2585323"/>
          </a:xfrm>
          <a:prstGeom prst="rect">
            <a:avLst/>
          </a:prstGeom>
        </p:spPr>
        <p:txBody>
          <a:bodyPr wrap="none">
            <a:spAutoFit/>
          </a:bodyPr>
          <a:lstStyle/>
          <a:p>
            <a:pPr marL="342900" indent="-342900">
              <a:buFont typeface="+mj-lt"/>
              <a:buAutoNum type="arabicPeriod"/>
            </a:pPr>
            <a:r>
              <a:rPr lang="en-US" dirty="0"/>
              <a:t> </a:t>
            </a:r>
            <a:r>
              <a:rPr lang="en-US" sz="1600" b="1" dirty="0">
                <a:latin typeface="Times New Roman" panose="02020603050405020304" pitchFamily="18" charset="0"/>
                <a:cs typeface="Times New Roman" panose="02020603050405020304" pitchFamily="18" charset="0"/>
              </a:rPr>
              <a:t>Verify from CureMD application using Edit Plan option</a:t>
            </a: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285750" indent="-285750">
              <a:buClr>
                <a:schemeClr val="accent3">
                  <a:lumMod val="75000"/>
                </a:schemeClr>
              </a:buCl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Login to Curecam using below link. </a:t>
            </a:r>
          </a:p>
          <a:p>
            <a:pPr>
              <a:buClr>
                <a:schemeClr val="accent3">
                  <a:lumMod val="75000"/>
                </a:schemeClr>
              </a:buClr>
            </a:pP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3"/>
              </a:rPr>
              <a:t>https://curecam.curemd.com/curecamsecure/Login.aspx</a:t>
            </a:r>
            <a:endParaRPr lang="en-US" sz="1600" dirty="0">
              <a:latin typeface="Times New Roman" panose="02020603050405020304" pitchFamily="18" charset="0"/>
              <a:cs typeface="Times New Roman" panose="02020603050405020304" pitchFamily="18" charset="0"/>
            </a:endParaRPr>
          </a:p>
          <a:p>
            <a:pPr marL="285750" indent="-285750">
              <a:buClr>
                <a:schemeClr val="accent3">
                  <a:lumMod val="75000"/>
                </a:schemeClr>
              </a:buCl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Open Client from Curecam </a:t>
            </a:r>
          </a:p>
          <a:p>
            <a:pPr marL="285750" indent="-285750">
              <a:buClr>
                <a:schemeClr val="accent3">
                  <a:lumMod val="75000"/>
                </a:schemeClr>
              </a:buCl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Open a patient by account number, name, member ID etc. </a:t>
            </a:r>
          </a:p>
          <a:p>
            <a:pPr marL="285750" indent="-285750">
              <a:buClr>
                <a:schemeClr val="accent3">
                  <a:lumMod val="75000"/>
                </a:schemeClr>
              </a:buCl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Go to insurance page and click on the insurance name </a:t>
            </a:r>
          </a:p>
          <a:p>
            <a:pPr marL="285750" indent="-285750">
              <a:buClr>
                <a:schemeClr val="accent3">
                  <a:lumMod val="75000"/>
                </a:schemeClr>
              </a:buCl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Then click on the Pencil/Edit Icon left to Active checkbox </a:t>
            </a:r>
          </a:p>
          <a:p>
            <a:pPr marL="285750" indent="-285750">
              <a:buClr>
                <a:schemeClr val="accent3">
                  <a:lumMod val="75000"/>
                </a:schemeClr>
              </a:buCl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If Real-time payer ID is available then plan offers real-time eligibility [See below screenshot]</a:t>
            </a:r>
          </a:p>
          <a:p>
            <a:pPr marL="285750" indent="-285750">
              <a:buClr>
                <a:schemeClr val="accent3">
                  <a:lumMod val="75000"/>
                </a:schemeClr>
              </a:buCl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If Real-time payer ID is blank or not available then plan does not offer real-time eligibility</a:t>
            </a:r>
          </a:p>
        </p:txBody>
      </p:sp>
      <p:pic>
        <p:nvPicPr>
          <p:cNvPr id="5" name="Picture 4">
            <a:extLst>
              <a:ext uri="{FF2B5EF4-FFF2-40B4-BE49-F238E27FC236}">
                <a16:creationId xmlns:a16="http://schemas.microsoft.com/office/drawing/2014/main" id="{BEB65261-0148-4AE4-A43D-A50A0E5ED9B0}"/>
              </a:ext>
            </a:extLst>
          </p:cNvPr>
          <p:cNvPicPr>
            <a:picLocks noChangeAspect="1"/>
          </p:cNvPicPr>
          <p:nvPr/>
        </p:nvPicPr>
        <p:blipFill>
          <a:blip r:embed="rId4"/>
          <a:stretch>
            <a:fillRect/>
          </a:stretch>
        </p:blipFill>
        <p:spPr>
          <a:xfrm>
            <a:off x="2744473" y="3987297"/>
            <a:ext cx="6703053" cy="26900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76282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D492496-0E13-45D5-8852-E7BB1F2B8734}"/>
              </a:ext>
            </a:extLst>
          </p:cNvPr>
          <p:cNvSpPr/>
          <p:nvPr/>
        </p:nvSpPr>
        <p:spPr>
          <a:xfrm>
            <a:off x="789143" y="282778"/>
            <a:ext cx="1061371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How to check if an insurance offer Real Time eligibility</a:t>
            </a:r>
          </a:p>
          <a:p>
            <a:pPr algn="ctr"/>
            <a:r>
              <a:rPr lang="en-US" sz="1600" dirty="0">
                <a:latin typeface="Times New Roman" panose="02020603050405020304" pitchFamily="18" charset="0"/>
                <a:cs typeface="Times New Roman" panose="02020603050405020304" pitchFamily="18" charset="0"/>
              </a:rPr>
              <a:t>There are two ways to check whether a plan/insurance offers real time eligibility or not. </a:t>
            </a:r>
            <a:endParaRPr lang="en-US" sz="16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1DCF7B5-0D32-4234-9BD1-B313133489D1}"/>
              </a:ext>
            </a:extLst>
          </p:cNvPr>
          <p:cNvSpPr/>
          <p:nvPr/>
        </p:nvSpPr>
        <p:spPr>
          <a:xfrm>
            <a:off x="1118533" y="1556617"/>
            <a:ext cx="10284325" cy="2031325"/>
          </a:xfrm>
          <a:prstGeom prst="rect">
            <a:avLst/>
          </a:prstGeom>
        </p:spPr>
        <p:txBody>
          <a:bodyPr wrap="square">
            <a:spAutoFit/>
          </a:bodyPr>
          <a:lstStyle/>
          <a:p>
            <a:pPr marL="342900" indent="-342900">
              <a:buFont typeface="+mj-lt"/>
              <a:buAutoNum type="arabicPeriod" startAt="2"/>
            </a:pPr>
            <a:r>
              <a:rPr lang="en-US" b="1" dirty="0">
                <a:latin typeface="Times New Roman" panose="02020603050405020304" pitchFamily="18" charset="0"/>
                <a:cs typeface="Times New Roman" panose="02020603050405020304" pitchFamily="18" charset="0"/>
              </a:rPr>
              <a:t>Check from CureConnect/CC Portal</a:t>
            </a:r>
          </a:p>
          <a:p>
            <a:pPr marL="285750" indent="-285750">
              <a:buClr>
                <a:schemeClr val="accent3">
                  <a:lumMod val="75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Login to CureConnect portal using below link)   </a:t>
            </a:r>
          </a:p>
          <a:p>
            <a:pPr>
              <a:buClr>
                <a:schemeClr val="accent3">
                  <a:lumMod val="75000"/>
                </a:schemeClr>
              </a:buClr>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https://ccportal.curemd.com/LoginForm.aspx</a:t>
            </a:r>
            <a:endParaRPr lang="en-US" dirty="0">
              <a:latin typeface="Times New Roman" panose="02020603050405020304" pitchFamily="18" charset="0"/>
              <a:cs typeface="Times New Roman" panose="02020603050405020304" pitchFamily="18" charset="0"/>
            </a:endParaRPr>
          </a:p>
          <a:p>
            <a:pPr marL="285750" indent="-285750">
              <a:buClr>
                <a:schemeClr val="accent3">
                  <a:lumMod val="75000"/>
                </a:schemeClr>
              </a:buCl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Clr>
                <a:schemeClr val="accent3">
                  <a:lumMod val="75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Open “Payer List”</a:t>
            </a:r>
          </a:p>
          <a:p>
            <a:pPr marL="285750" indent="-285750">
              <a:buClr>
                <a:schemeClr val="accent3">
                  <a:lumMod val="75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Enter “Payer ID” and search. (Payer ID / “Batch ID” is taken from “Edit Insurance plan” option in Curecam) [see below Screenshot]</a:t>
            </a:r>
          </a:p>
        </p:txBody>
      </p:sp>
      <p:pic>
        <p:nvPicPr>
          <p:cNvPr id="6" name="Picture 5">
            <a:extLst>
              <a:ext uri="{FF2B5EF4-FFF2-40B4-BE49-F238E27FC236}">
                <a16:creationId xmlns:a16="http://schemas.microsoft.com/office/drawing/2014/main" id="{380FE426-14D3-41BC-8D5C-0D078B739788}"/>
              </a:ext>
            </a:extLst>
          </p:cNvPr>
          <p:cNvPicPr>
            <a:picLocks noChangeAspect="1"/>
          </p:cNvPicPr>
          <p:nvPr/>
        </p:nvPicPr>
        <p:blipFill>
          <a:blip r:embed="rId4"/>
          <a:stretch>
            <a:fillRect/>
          </a:stretch>
        </p:blipFill>
        <p:spPr>
          <a:xfrm>
            <a:off x="2796000" y="3806773"/>
            <a:ext cx="6600000" cy="2989219"/>
          </a:xfrm>
          <a:prstGeom prst="rect">
            <a:avLst/>
          </a:prstGeom>
        </p:spPr>
      </p:pic>
    </p:spTree>
    <p:extLst>
      <p:ext uri="{BB962C8B-B14F-4D97-AF65-F5344CB8AC3E}">
        <p14:creationId xmlns:p14="http://schemas.microsoft.com/office/powerpoint/2010/main" val="928623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8843946" y="555433"/>
            <a:ext cx="2607364" cy="2461756"/>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8376885" y="-1026232"/>
            <a:ext cx="3541486" cy="3352408"/>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8CD4E5A-A276-4936-A284-B316427E3A1B}"/>
              </a:ext>
            </a:extLst>
          </p:cNvPr>
          <p:cNvSpPr txBox="1"/>
          <p:nvPr/>
        </p:nvSpPr>
        <p:spPr>
          <a:xfrm>
            <a:off x="3824640" y="1676204"/>
            <a:ext cx="4841187" cy="4278094"/>
          </a:xfrm>
          <a:prstGeom prst="rect">
            <a:avLst/>
          </a:prstGeom>
          <a:noFill/>
        </p:spPr>
        <p:txBody>
          <a:bodyPr wrap="square" rtlCol="0">
            <a:spAutoFit/>
          </a:bodyPr>
          <a:lstStyle/>
          <a:p>
            <a:r>
              <a:rPr lang="en-US" sz="3200" b="1" dirty="0"/>
              <a:t>Table of Contents</a:t>
            </a:r>
          </a:p>
          <a:p>
            <a:endParaRPr lang="en-US" sz="2400" dirty="0"/>
          </a:p>
          <a:p>
            <a:pPr marL="285750" indent="-285750">
              <a:buFont typeface="Arial" panose="020B0604020202020204" pitchFamily="34" charset="0"/>
              <a:buChar char="•"/>
            </a:pPr>
            <a:r>
              <a:rPr lang="en-US" sz="2400" dirty="0">
                <a:solidFill>
                  <a:schemeClr val="bg1">
                    <a:lumMod val="95000"/>
                  </a:schemeClr>
                </a:solidFill>
              </a:rPr>
              <a:t>Claims Process.</a:t>
            </a:r>
          </a:p>
          <a:p>
            <a:pPr marL="285750" indent="-285750">
              <a:buFont typeface="Arial" panose="020B0604020202020204" pitchFamily="34" charset="0"/>
              <a:buChar char="•"/>
            </a:pPr>
            <a:r>
              <a:rPr lang="en-US" sz="2400" dirty="0">
                <a:solidFill>
                  <a:schemeClr val="bg1">
                    <a:lumMod val="95000"/>
                  </a:schemeClr>
                </a:solidFill>
              </a:rPr>
              <a:t>What is EDI in Medical Billing.</a:t>
            </a:r>
          </a:p>
          <a:p>
            <a:pPr marL="285750" indent="-285750">
              <a:buFont typeface="Arial" panose="020B0604020202020204" pitchFamily="34" charset="0"/>
              <a:buChar char="•"/>
            </a:pPr>
            <a:r>
              <a:rPr lang="en-US" sz="2400" dirty="0">
                <a:solidFill>
                  <a:schemeClr val="bg1">
                    <a:lumMod val="95000"/>
                  </a:schemeClr>
                </a:solidFill>
              </a:rPr>
              <a:t>Overview of EDI file.</a:t>
            </a:r>
          </a:p>
          <a:p>
            <a:pPr marL="285750" indent="-285750">
              <a:buFont typeface="Arial" panose="020B0604020202020204" pitchFamily="34" charset="0"/>
              <a:buChar char="•"/>
            </a:pPr>
            <a:r>
              <a:rPr lang="en-US" sz="2400" dirty="0">
                <a:solidFill>
                  <a:schemeClr val="bg1">
                    <a:lumMod val="95000"/>
                  </a:schemeClr>
                </a:solidFill>
              </a:rPr>
              <a:t>Types of EDI Rejections.</a:t>
            </a:r>
          </a:p>
          <a:p>
            <a:pPr marL="285750" indent="-285750">
              <a:buFont typeface="Arial" panose="020B0604020202020204" pitchFamily="34" charset="0"/>
              <a:buChar char="•"/>
            </a:pPr>
            <a:r>
              <a:rPr lang="en-US" sz="2400" dirty="0">
                <a:solidFill>
                  <a:schemeClr val="bg1">
                    <a:lumMod val="95000"/>
                  </a:schemeClr>
                </a:solidFill>
              </a:rPr>
              <a:t>Claims Forms.</a:t>
            </a:r>
          </a:p>
          <a:p>
            <a:pPr marL="285750" indent="-285750">
              <a:buFont typeface="Arial" panose="020B0604020202020204" pitchFamily="34" charset="0"/>
              <a:buChar char="•"/>
            </a:pPr>
            <a:r>
              <a:rPr lang="en-US" sz="2400" dirty="0">
                <a:solidFill>
                  <a:schemeClr val="bg1">
                    <a:lumMod val="95000"/>
                  </a:schemeClr>
                </a:solidFill>
              </a:rPr>
              <a:t>What are claim rejections?</a:t>
            </a:r>
          </a:p>
          <a:p>
            <a:pPr marL="285750" indent="-285750">
              <a:buFont typeface="Arial" panose="020B0604020202020204" pitchFamily="34" charset="0"/>
              <a:buChar char="•"/>
            </a:pPr>
            <a:r>
              <a:rPr lang="en-US" sz="2400" dirty="0">
                <a:solidFill>
                  <a:schemeClr val="bg1">
                    <a:lumMod val="95000"/>
                  </a:schemeClr>
                </a:solidFill>
              </a:rPr>
              <a:t>Reasons for claim rejections</a:t>
            </a:r>
          </a:p>
          <a:p>
            <a:pPr marL="285750" indent="-285750">
              <a:buFont typeface="Arial" panose="020B0604020202020204" pitchFamily="34" charset="0"/>
              <a:buChar char="•"/>
            </a:pPr>
            <a:r>
              <a:rPr lang="en-US" sz="2400" dirty="0">
                <a:solidFill>
                  <a:schemeClr val="bg1">
                    <a:lumMod val="95000"/>
                  </a:schemeClr>
                </a:solidFill>
              </a:rPr>
              <a:t>How to minimize claim rejections?</a:t>
            </a:r>
          </a:p>
          <a:p>
            <a:pPr marL="285750" indent="-285750">
              <a:buFont typeface="Arial" panose="020B0604020202020204" pitchFamily="34" charset="0"/>
              <a:buChar char="•"/>
            </a:pPr>
            <a:r>
              <a:rPr lang="en-US" sz="2400" dirty="0">
                <a:solidFill>
                  <a:schemeClr val="bg1">
                    <a:lumMod val="95000"/>
                  </a:schemeClr>
                </a:solidFill>
              </a:rPr>
              <a:t>Key Takeaways </a:t>
            </a:r>
          </a:p>
        </p:txBody>
      </p:sp>
      <p:sp>
        <p:nvSpPr>
          <p:cNvPr id="8" name="Diamond 7">
            <a:extLst>
              <a:ext uri="{FF2B5EF4-FFF2-40B4-BE49-F238E27FC236}">
                <a16:creationId xmlns:a16="http://schemas.microsoft.com/office/drawing/2014/main" id="{B4547F54-853C-488B-AF15-69E3006FCE6B}"/>
              </a:ext>
              <a:ext uri="{C183D7F6-B498-43B3-948B-1728B52AA6E4}">
                <adec:decorative xmlns:adec="http://schemas.microsoft.com/office/drawing/2017/decorative" val="1"/>
              </a:ext>
            </a:extLst>
          </p:cNvPr>
          <p:cNvSpPr/>
          <p:nvPr/>
        </p:nvSpPr>
        <p:spPr>
          <a:xfrm>
            <a:off x="759740" y="555433"/>
            <a:ext cx="2607364" cy="2461756"/>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iamond 8">
            <a:extLst>
              <a:ext uri="{FF2B5EF4-FFF2-40B4-BE49-F238E27FC236}">
                <a16:creationId xmlns:a16="http://schemas.microsoft.com/office/drawing/2014/main" id="{3388FC41-977C-4094-807C-C77E06AC7926}"/>
              </a:ext>
              <a:ext uri="{C183D7F6-B498-43B3-948B-1728B52AA6E4}">
                <adec:decorative xmlns:adec="http://schemas.microsoft.com/office/drawing/2017/decorative" val="1"/>
              </a:ext>
            </a:extLst>
          </p:cNvPr>
          <p:cNvSpPr/>
          <p:nvPr/>
        </p:nvSpPr>
        <p:spPr>
          <a:xfrm>
            <a:off x="292679" y="-1026232"/>
            <a:ext cx="3541486" cy="3352408"/>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3085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D492496-0E13-45D5-8852-E7BB1F2B8734}"/>
              </a:ext>
            </a:extLst>
          </p:cNvPr>
          <p:cNvSpPr/>
          <p:nvPr/>
        </p:nvSpPr>
        <p:spPr>
          <a:xfrm>
            <a:off x="789143" y="282778"/>
            <a:ext cx="1061371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How to check if an insurance offer Real Time eligibility</a:t>
            </a:r>
          </a:p>
          <a:p>
            <a:pPr algn="ctr"/>
            <a:r>
              <a:rPr lang="en-US" sz="1600" dirty="0">
                <a:latin typeface="Times New Roman" panose="02020603050405020304" pitchFamily="18" charset="0"/>
                <a:cs typeface="Times New Roman" panose="02020603050405020304" pitchFamily="18" charset="0"/>
              </a:rPr>
              <a:t>There are two ways to check whether a plan/insurance offers real time eligibility or not. </a:t>
            </a:r>
            <a:endParaRPr lang="en-US" sz="16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9B4E3D8-FF1E-4712-8A35-FAE7C8C37FD7}"/>
              </a:ext>
            </a:extLst>
          </p:cNvPr>
          <p:cNvSpPr/>
          <p:nvPr/>
        </p:nvSpPr>
        <p:spPr>
          <a:xfrm>
            <a:off x="1210017" y="2106270"/>
            <a:ext cx="9771964" cy="738664"/>
          </a:xfrm>
          <a:prstGeom prst="rect">
            <a:avLst/>
          </a:prstGeom>
        </p:spPr>
        <p:txBody>
          <a:bodyPr wrap="square">
            <a:spAutoFit/>
          </a:bodyPr>
          <a:lstStyle/>
          <a:p>
            <a:pPr marL="285750" indent="-285750">
              <a:buClr>
                <a:schemeClr val="accent3">
                  <a:lumMod val="75000"/>
                </a:schemeClr>
              </a:buCl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If insurance offers RTE then there will be a “tick mark” under Realtime Eligibility / Claim status.</a:t>
            </a:r>
          </a:p>
          <a:p>
            <a:pPr>
              <a:buClr>
                <a:schemeClr val="accent3">
                  <a:lumMod val="75000"/>
                </a:schemeClr>
              </a:buClr>
            </a:pPr>
            <a:endParaRPr lang="en-US" sz="1400" dirty="0">
              <a:latin typeface="Times New Roman" panose="02020603050405020304" pitchFamily="18" charset="0"/>
              <a:cs typeface="Times New Roman" panose="02020603050405020304" pitchFamily="18" charset="0"/>
            </a:endParaRPr>
          </a:p>
          <a:p>
            <a:pPr marL="285750" indent="-285750">
              <a:buClr>
                <a:schemeClr val="accent3">
                  <a:lumMod val="75000"/>
                </a:schemeClr>
              </a:buCl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If it is not the case then “cross mark” will appear in the said position. [See below screenshot] </a:t>
            </a:r>
          </a:p>
        </p:txBody>
      </p:sp>
      <p:pic>
        <p:nvPicPr>
          <p:cNvPr id="2" name="Picture 1">
            <a:extLst>
              <a:ext uri="{FF2B5EF4-FFF2-40B4-BE49-F238E27FC236}">
                <a16:creationId xmlns:a16="http://schemas.microsoft.com/office/drawing/2014/main" id="{94DAE601-89D5-411B-ADD5-D69F4C846E2C}"/>
              </a:ext>
            </a:extLst>
          </p:cNvPr>
          <p:cNvPicPr>
            <a:picLocks noChangeAspect="1"/>
          </p:cNvPicPr>
          <p:nvPr/>
        </p:nvPicPr>
        <p:blipFill>
          <a:blip r:embed="rId3"/>
          <a:stretch>
            <a:fillRect/>
          </a:stretch>
        </p:blipFill>
        <p:spPr>
          <a:xfrm>
            <a:off x="2388467" y="3682243"/>
            <a:ext cx="7415063" cy="1710687"/>
          </a:xfrm>
          <a:prstGeom prst="rect">
            <a:avLst/>
          </a:prstGeom>
        </p:spPr>
      </p:pic>
    </p:spTree>
    <p:extLst>
      <p:ext uri="{BB962C8B-B14F-4D97-AF65-F5344CB8AC3E}">
        <p14:creationId xmlns:p14="http://schemas.microsoft.com/office/powerpoint/2010/main" val="3677316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11192372" y="376283"/>
            <a:ext cx="9996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How to interpret and read Realtime Eligibility from CureMD application</a:t>
            </a: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4678"/>
            <a:ext cx="104771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2447" y="1238774"/>
            <a:ext cx="1587500" cy="15932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B740670E-697B-4484-80D6-F749C87C217B}"/>
              </a:ext>
            </a:extLst>
          </p:cNvPr>
          <p:cNvGrpSpPr/>
          <p:nvPr/>
        </p:nvGrpSpPr>
        <p:grpSpPr>
          <a:xfrm>
            <a:off x="1711710" y="1878044"/>
            <a:ext cx="8758237" cy="4595984"/>
            <a:chOff x="1723232" y="1741311"/>
            <a:chExt cx="8758237" cy="4595984"/>
          </a:xfrm>
        </p:grpSpPr>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Benefit of Coverage</a:t>
              </a:r>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93969" y="2928812"/>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flipV="1">
              <a:off x="8082756" y="3722562"/>
              <a:ext cx="811213" cy="2"/>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9" y="1898685"/>
              <a:ext cx="12701" cy="3644860"/>
            </a:xfrm>
            <a:prstGeom prst="bentConnector3">
              <a:avLst>
                <a:gd name="adj1" fmla="val 1899858"/>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4EC02E4-F054-4111-9038-AE0BDA4C8060}"/>
                </a:ext>
              </a:extLst>
            </p:cNvPr>
            <p:cNvSpPr/>
            <p:nvPr/>
          </p:nvSpPr>
          <p:spPr>
            <a:xfrm>
              <a:off x="1831182" y="4757353"/>
              <a:ext cx="1371600" cy="215444"/>
            </a:xfrm>
            <a:prstGeom prst="rect">
              <a:avLst/>
            </a:prstGeom>
          </p:spPr>
          <p:txBody>
            <a:bodyPr wrap="square" lIns="0" tIns="0" rIns="0" bIns="0" anchor="ctr">
              <a:spAutoFit/>
            </a:bodyPr>
            <a:lstStyle/>
            <a:p>
              <a:pPr algn="ctr"/>
              <a:r>
                <a:rPr lang="en-US" sz="1400" b="1" dirty="0"/>
                <a:t>Coverage level</a:t>
              </a:r>
              <a:endParaRPr lang="en-US" sz="1400" b="1" dirty="0">
                <a:solidFill>
                  <a:schemeClr val="bg1"/>
                </a:solidFill>
              </a:endParaRP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507121"/>
              <a:ext cx="1371600" cy="430887"/>
            </a:xfrm>
            <a:prstGeom prst="rect">
              <a:avLst/>
            </a:prstGeom>
          </p:spPr>
          <p:txBody>
            <a:bodyPr wrap="square" lIns="0" tIns="0" rIns="0" bIns="0" anchor="ctr">
              <a:spAutoFit/>
            </a:bodyPr>
            <a:lstStyle/>
            <a:p>
              <a:pPr algn="ctr"/>
              <a:r>
                <a:rPr lang="en-US" sz="1400" dirty="0"/>
                <a:t> </a:t>
              </a:r>
              <a:r>
                <a:rPr lang="en-US" sz="1400" b="1" dirty="0"/>
                <a:t>Effective/</a:t>
              </a:r>
            </a:p>
            <a:p>
              <a:pPr algn="ctr"/>
              <a:r>
                <a:rPr lang="en-US" sz="1400" b="1" dirty="0"/>
                <a:t>Eligibility date </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614842"/>
              <a:ext cx="1371600" cy="215444"/>
            </a:xfrm>
            <a:prstGeom prst="rect">
              <a:avLst/>
            </a:prstGeom>
          </p:spPr>
          <p:txBody>
            <a:bodyPr wrap="square" lIns="0" tIns="0" rIns="0" bIns="0" anchor="ctr">
              <a:spAutoFit/>
            </a:bodyPr>
            <a:lstStyle/>
            <a:p>
              <a:pPr algn="ctr"/>
              <a:r>
                <a:rPr lang="en-US" sz="1400" b="1" dirty="0"/>
                <a:t>Insurance Type</a:t>
              </a:r>
              <a:endParaRPr lang="en-US" sz="1400" b="1" dirty="0">
                <a:solidFill>
                  <a:schemeClr val="bg1"/>
                </a:solidFill>
              </a:endParaRP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614844"/>
              <a:ext cx="1371600" cy="215444"/>
            </a:xfrm>
            <a:prstGeom prst="rect">
              <a:avLst/>
            </a:prstGeom>
          </p:spPr>
          <p:txBody>
            <a:bodyPr wrap="square" lIns="0" tIns="0" rIns="0" bIns="0" anchor="ctr">
              <a:spAutoFit/>
            </a:bodyPr>
            <a:lstStyle/>
            <a:p>
              <a:pPr algn="ctr"/>
              <a:r>
                <a:rPr lang="en-US" sz="1400" b="1" dirty="0"/>
                <a:t>Amount Covered </a:t>
              </a:r>
              <a:endParaRPr lang="en-US" sz="1400" b="1" dirty="0">
                <a:solidFill>
                  <a:schemeClr val="bg1"/>
                </a:solidFill>
              </a:endParaRP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41311"/>
              <a:ext cx="1371600" cy="430887"/>
            </a:xfrm>
            <a:prstGeom prst="rect">
              <a:avLst/>
            </a:prstGeom>
          </p:spPr>
          <p:txBody>
            <a:bodyPr wrap="square" lIns="0" tIns="0" rIns="0" bIns="0" anchor="ctr">
              <a:spAutoFit/>
            </a:bodyPr>
            <a:lstStyle/>
            <a:p>
              <a:pPr algn="ctr"/>
              <a:r>
                <a:rPr lang="en-US" sz="1400" b="1" dirty="0"/>
                <a:t>Procedures Covered</a:t>
              </a:r>
              <a:endParaRPr lang="en-US" sz="1400" b="1" dirty="0">
                <a:solidFill>
                  <a:schemeClr val="bg1"/>
                </a:solidFill>
              </a:endParaRP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35823"/>
              <a:ext cx="1371600" cy="215444"/>
            </a:xfrm>
            <a:prstGeom prst="rect">
              <a:avLst/>
            </a:prstGeom>
          </p:spPr>
          <p:txBody>
            <a:bodyPr wrap="square" lIns="0" tIns="0" rIns="0" bIns="0" anchor="ctr">
              <a:spAutoFit/>
            </a:bodyPr>
            <a:lstStyle/>
            <a:p>
              <a:pPr algn="ctr"/>
              <a:r>
                <a:rPr lang="en-US" sz="1400" b="1" dirty="0"/>
                <a:t>Additional Plan </a:t>
              </a:r>
              <a:endParaRPr lang="en-US" sz="1400" b="1" dirty="0">
                <a:solidFill>
                  <a:schemeClr val="bg1"/>
                </a:solidFill>
              </a:endParaRPr>
            </a:p>
          </p:txBody>
        </p:sp>
      </p:grpSp>
      <p:sp>
        <p:nvSpPr>
          <p:cNvPr id="92" name="Rectangle 91">
            <a:extLst>
              <a:ext uri="{FF2B5EF4-FFF2-40B4-BE49-F238E27FC236}">
                <a16:creationId xmlns:a16="http://schemas.microsoft.com/office/drawing/2014/main" id="{A69BDC62-882D-49FD-B60A-05F493B04723}"/>
              </a:ext>
            </a:extLst>
          </p:cNvPr>
          <p:cNvSpPr/>
          <p:nvPr/>
        </p:nvSpPr>
        <p:spPr>
          <a:xfrm>
            <a:off x="78172" y="3614359"/>
            <a:ext cx="1348582" cy="243656"/>
          </a:xfrm>
          <a:prstGeom prst="rect">
            <a:avLst/>
          </a:prstGeom>
        </p:spPr>
        <p:txBody>
          <a:bodyPr wrap="square" lIns="0" tIns="0" rIns="0" bIns="0" anchor="ctr">
            <a:spAutoFit/>
          </a:bodyPr>
          <a:lstStyle/>
          <a:p>
            <a:pPr algn="r">
              <a:lnSpc>
                <a:spcPts val="1900"/>
              </a:lnSpc>
            </a:pPr>
            <a:r>
              <a:rPr lang="en-US" sz="1600" b="1" dirty="0">
                <a:latin typeface="Times New Roman" panose="02020603050405020304" pitchFamily="18" charset="0"/>
                <a:cs typeface="Times New Roman" panose="02020603050405020304" pitchFamily="18" charset="0"/>
              </a:rPr>
              <a:t> Service Type: </a:t>
            </a:r>
            <a:endParaRPr 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9C60233-AC9A-41EE-AF05-F67171BE4B4C}"/>
              </a:ext>
            </a:extLst>
          </p:cNvPr>
          <p:cNvSpPr/>
          <p:nvPr/>
        </p:nvSpPr>
        <p:spPr>
          <a:xfrm>
            <a:off x="1047717" y="639192"/>
            <a:ext cx="9851918" cy="523220"/>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When the Realtime Eligibility is inquired on Curecam, there comes the detailed list of services being offered, benefits being covered and particular type of insurance. This gives the clear picture regarding following aspects of an insurance</a:t>
            </a:r>
          </a:p>
        </p:txBody>
      </p:sp>
    </p:spTree>
    <p:extLst>
      <p:ext uri="{BB962C8B-B14F-4D97-AF65-F5344CB8AC3E}">
        <p14:creationId xmlns:p14="http://schemas.microsoft.com/office/powerpoint/2010/main" val="3784592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D492496-0E13-45D5-8852-E7BB1F2B8734}"/>
              </a:ext>
            </a:extLst>
          </p:cNvPr>
          <p:cNvSpPr/>
          <p:nvPr/>
        </p:nvSpPr>
        <p:spPr>
          <a:xfrm>
            <a:off x="789143" y="282778"/>
            <a:ext cx="1061371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Services offered under an insurance plan</a:t>
            </a:r>
          </a:p>
        </p:txBody>
      </p:sp>
      <p:sp>
        <p:nvSpPr>
          <p:cNvPr id="2" name="Rectangle 1">
            <a:extLst>
              <a:ext uri="{FF2B5EF4-FFF2-40B4-BE49-F238E27FC236}">
                <a16:creationId xmlns:a16="http://schemas.microsoft.com/office/drawing/2014/main" id="{32126E46-2E3D-4053-915E-0E12F89059BC}"/>
              </a:ext>
            </a:extLst>
          </p:cNvPr>
          <p:cNvSpPr/>
          <p:nvPr/>
        </p:nvSpPr>
        <p:spPr>
          <a:xfrm>
            <a:off x="991312" y="1562099"/>
            <a:ext cx="9990034" cy="3089564"/>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Mainly we are concerned with:</a:t>
            </a:r>
          </a:p>
          <a:p>
            <a:endParaRPr lang="en-US" b="1" dirty="0">
              <a:latin typeface="Times New Roman" panose="02020603050405020304" pitchFamily="18" charset="0"/>
              <a:cs typeface="Times New Roman" panose="02020603050405020304" pitchFamily="18" charset="0"/>
            </a:endParaRPr>
          </a:p>
          <a:p>
            <a:pPr marL="285750" indent="-285750">
              <a:lnSpc>
                <a:spcPct val="150000"/>
              </a:lnSpc>
              <a:buClr>
                <a:schemeClr val="accent3">
                  <a:lumMod val="75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Health Benefit Plan Coverage</a:t>
            </a:r>
          </a:p>
          <a:p>
            <a:pPr marL="285750" indent="-285750">
              <a:lnSpc>
                <a:spcPct val="150000"/>
              </a:lnSpc>
              <a:buClr>
                <a:schemeClr val="accent3">
                  <a:lumMod val="75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Medical Care</a:t>
            </a:r>
          </a:p>
          <a:p>
            <a:pPr marL="285750" indent="-285750">
              <a:lnSpc>
                <a:spcPct val="150000"/>
              </a:lnSpc>
              <a:buClr>
                <a:schemeClr val="accent3">
                  <a:lumMod val="75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Diagnostic Medical</a:t>
            </a:r>
          </a:p>
          <a:p>
            <a:pPr marL="285750" indent="-285750">
              <a:lnSpc>
                <a:spcPct val="150000"/>
              </a:lnSpc>
              <a:buClr>
                <a:schemeClr val="accent3">
                  <a:lumMod val="75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Hospital Emergency Medical,</a:t>
            </a:r>
          </a:p>
          <a:p>
            <a:pPr marL="285750" indent="-285750">
              <a:lnSpc>
                <a:spcPct val="150000"/>
              </a:lnSpc>
              <a:buClr>
                <a:schemeClr val="accent3">
                  <a:lumMod val="75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Professional (Physician) Visit – Office</a:t>
            </a:r>
          </a:p>
          <a:p>
            <a:pPr marL="285750" indent="-285750">
              <a:lnSpc>
                <a:spcPct val="150000"/>
              </a:lnSpc>
              <a:buClr>
                <a:schemeClr val="accent3">
                  <a:lumMod val="75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Dental (except routine/preventive dental coverage)</a:t>
            </a:r>
          </a:p>
        </p:txBody>
      </p:sp>
    </p:spTree>
    <p:extLst>
      <p:ext uri="{BB962C8B-B14F-4D97-AF65-F5344CB8AC3E}">
        <p14:creationId xmlns:p14="http://schemas.microsoft.com/office/powerpoint/2010/main" val="1613770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D492496-0E13-45D5-8852-E7BB1F2B8734}"/>
              </a:ext>
            </a:extLst>
          </p:cNvPr>
          <p:cNvSpPr/>
          <p:nvPr/>
        </p:nvSpPr>
        <p:spPr>
          <a:xfrm>
            <a:off x="789143" y="282778"/>
            <a:ext cx="1061371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Services offered under an insurance plan</a:t>
            </a:r>
          </a:p>
        </p:txBody>
      </p:sp>
      <p:pic>
        <p:nvPicPr>
          <p:cNvPr id="6" name="Picture 5">
            <a:extLst>
              <a:ext uri="{FF2B5EF4-FFF2-40B4-BE49-F238E27FC236}">
                <a16:creationId xmlns:a16="http://schemas.microsoft.com/office/drawing/2014/main" id="{4350479A-90FD-4019-84E0-9CF872162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213" y="2038348"/>
            <a:ext cx="5243645" cy="3407033"/>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1CD9A6B6-1EB3-40F6-9BB7-53E0450044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486" y="2038349"/>
            <a:ext cx="5047798" cy="3407037"/>
          </a:xfrm>
          <a:prstGeom prst="rect">
            <a:avLst/>
          </a:prstGeom>
        </p:spPr>
        <p:style>
          <a:lnRef idx="2">
            <a:schemeClr val="dk1"/>
          </a:lnRef>
          <a:fillRef idx="1">
            <a:schemeClr val="lt1"/>
          </a:fillRef>
          <a:effectRef idx="0">
            <a:schemeClr val="dk1"/>
          </a:effectRef>
          <a:fontRef idx="minor">
            <a:schemeClr val="dk1"/>
          </a:fontRef>
        </p:style>
      </p:pic>
      <p:cxnSp>
        <p:nvCxnSpPr>
          <p:cNvPr id="11" name="Straight Connector 10">
            <a:extLst>
              <a:ext uri="{FF2B5EF4-FFF2-40B4-BE49-F238E27FC236}">
                <a16:creationId xmlns:a16="http://schemas.microsoft.com/office/drawing/2014/main" id="{700C9FD6-492B-4884-A8A0-AD00B96A9FBB}"/>
              </a:ext>
            </a:extLst>
          </p:cNvPr>
          <p:cNvCxnSpPr>
            <a:cxnSpLocks/>
          </p:cNvCxnSpPr>
          <p:nvPr/>
        </p:nvCxnSpPr>
        <p:spPr>
          <a:xfrm>
            <a:off x="6048028" y="2038344"/>
            <a:ext cx="17145" cy="3407033"/>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1284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D492496-0E13-45D5-8852-E7BB1F2B8734}"/>
              </a:ext>
            </a:extLst>
          </p:cNvPr>
          <p:cNvSpPr/>
          <p:nvPr/>
        </p:nvSpPr>
        <p:spPr>
          <a:xfrm>
            <a:off x="789143" y="185452"/>
            <a:ext cx="1061371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Benefit of Coverage</a:t>
            </a:r>
          </a:p>
        </p:txBody>
      </p:sp>
      <p:sp>
        <p:nvSpPr>
          <p:cNvPr id="2" name="Rectangle 1">
            <a:extLst>
              <a:ext uri="{FF2B5EF4-FFF2-40B4-BE49-F238E27FC236}">
                <a16:creationId xmlns:a16="http://schemas.microsoft.com/office/drawing/2014/main" id="{D4C71824-1A03-45DA-A15E-273D06E4A40F}"/>
              </a:ext>
            </a:extLst>
          </p:cNvPr>
          <p:cNvSpPr/>
          <p:nvPr/>
        </p:nvSpPr>
        <p:spPr>
          <a:xfrm>
            <a:off x="789143" y="1320212"/>
            <a:ext cx="9678099" cy="4941737"/>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Those health care services to which a covered person is entitled under the terms of a health benefit plan. It includes: </a:t>
            </a:r>
          </a:p>
          <a:p>
            <a:endParaRPr lang="en-US" b="1" dirty="0">
              <a:latin typeface="Times New Roman" panose="02020603050405020304" pitchFamily="18" charset="0"/>
              <a:cs typeface="Times New Roman" panose="02020603050405020304" pitchFamily="18" charset="0"/>
            </a:endParaRPr>
          </a:p>
          <a:p>
            <a:pPr marL="285750" indent="-285750">
              <a:lnSpc>
                <a:spcPct val="150000"/>
              </a:lnSpc>
              <a:buClr>
                <a:schemeClr val="accent3">
                  <a:lumMod val="75000"/>
                </a:schemeClr>
              </a:buClr>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Active coverage</a:t>
            </a:r>
            <a:r>
              <a:rPr lang="en-US" sz="1600" dirty="0">
                <a:latin typeface="Times New Roman" panose="02020603050405020304" pitchFamily="18" charset="0"/>
                <a:cs typeface="Times New Roman" panose="02020603050405020304" pitchFamily="18" charset="0"/>
              </a:rPr>
              <a:t>: Tells about which insurance provides cover. </a:t>
            </a:r>
          </a:p>
          <a:p>
            <a:pPr marL="285750" indent="-285750">
              <a:lnSpc>
                <a:spcPct val="150000"/>
              </a:lnSpc>
              <a:buClr>
                <a:schemeClr val="accent3">
                  <a:lumMod val="75000"/>
                </a:schemeClr>
              </a:buClr>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Co-Insurance</a:t>
            </a:r>
            <a:r>
              <a:rPr lang="en-US" sz="1600" dirty="0">
                <a:latin typeface="Times New Roman" panose="02020603050405020304" pitchFamily="18" charset="0"/>
                <a:cs typeface="Times New Roman" panose="02020603050405020304" pitchFamily="18" charset="0"/>
              </a:rPr>
              <a:t>: Coinsurance is the percentage of cost paid after paying deductible. It is generally covered by the secondary insurance plans (only if their fee schedule and conditions allow). If not by secondary insurance, it is then paid by the patient.</a:t>
            </a:r>
          </a:p>
          <a:p>
            <a:pPr marL="285750" indent="-285750">
              <a:lnSpc>
                <a:spcPct val="150000"/>
              </a:lnSpc>
              <a:buClr>
                <a:schemeClr val="accent3">
                  <a:lumMod val="75000"/>
                </a:schemeClr>
              </a:buClr>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Co-Payment</a:t>
            </a:r>
            <a:r>
              <a:rPr lang="en-US" sz="1600" dirty="0">
                <a:latin typeface="Times New Roman" panose="02020603050405020304" pitchFamily="18" charset="0"/>
                <a:cs typeface="Times New Roman" panose="02020603050405020304" pitchFamily="18" charset="0"/>
              </a:rPr>
              <a:t>: Copays are a fixed fee/percentage you pay when you receive covered care e.g. an office visit or drugs prescription. It is an upfront payment and is made for every new visit. It is included in the fee schedule and is mentioned separately</a:t>
            </a:r>
          </a:p>
          <a:p>
            <a:pPr marL="285750" indent="-285750">
              <a:lnSpc>
                <a:spcPct val="150000"/>
              </a:lnSpc>
              <a:buClr>
                <a:schemeClr val="accent3">
                  <a:lumMod val="75000"/>
                </a:schemeClr>
              </a:buClr>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Deductibles</a:t>
            </a:r>
            <a:r>
              <a:rPr lang="en-US" sz="1600" dirty="0">
                <a:latin typeface="Times New Roman" panose="02020603050405020304" pitchFamily="18" charset="0"/>
                <a:cs typeface="Times New Roman" panose="02020603050405020304" pitchFamily="18" charset="0"/>
              </a:rPr>
              <a:t>: A deductible is the amount of money you must pay before your health insurance company starts paying. It is an annual expense and unless it is done, insurance will not pay. If your plan’s deductible is $1,500, you’ll pay 100 percent of eligible health care expenses until the bills total $1,500. After that, you share the cost with your plan by paying coinsurance.</a:t>
            </a:r>
          </a:p>
        </p:txBody>
      </p:sp>
    </p:spTree>
    <p:extLst>
      <p:ext uri="{BB962C8B-B14F-4D97-AF65-F5344CB8AC3E}">
        <p14:creationId xmlns:p14="http://schemas.microsoft.com/office/powerpoint/2010/main" val="3625357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D492496-0E13-45D5-8852-E7BB1F2B8734}"/>
              </a:ext>
            </a:extLst>
          </p:cNvPr>
          <p:cNvSpPr/>
          <p:nvPr/>
        </p:nvSpPr>
        <p:spPr>
          <a:xfrm>
            <a:off x="789143" y="185452"/>
            <a:ext cx="1061371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Benefit of Coverage</a:t>
            </a:r>
          </a:p>
        </p:txBody>
      </p:sp>
      <p:sp>
        <p:nvSpPr>
          <p:cNvPr id="2" name="Rectangle 1">
            <a:extLst>
              <a:ext uri="{FF2B5EF4-FFF2-40B4-BE49-F238E27FC236}">
                <a16:creationId xmlns:a16="http://schemas.microsoft.com/office/drawing/2014/main" id="{D4C71824-1A03-45DA-A15E-273D06E4A40F}"/>
              </a:ext>
            </a:extLst>
          </p:cNvPr>
          <p:cNvSpPr/>
          <p:nvPr/>
        </p:nvSpPr>
        <p:spPr>
          <a:xfrm>
            <a:off x="986401" y="1497592"/>
            <a:ext cx="9678099" cy="1569660"/>
          </a:xfrm>
          <a:prstGeom prst="rect">
            <a:avLst/>
          </a:prstGeom>
        </p:spPr>
        <p:txBody>
          <a:bodyPr wrap="square">
            <a:spAutoFit/>
          </a:bodyPr>
          <a:lstStyle/>
          <a:p>
            <a:pPr marL="285750" indent="-285750">
              <a:buClr>
                <a:schemeClr val="accent3">
                  <a:lumMod val="75000"/>
                </a:schemeClr>
              </a:buClr>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Out of Pocket</a:t>
            </a:r>
            <a:r>
              <a:rPr lang="en-US" sz="1600" dirty="0">
                <a:latin typeface="Times New Roman" panose="02020603050405020304" pitchFamily="18" charset="0"/>
                <a:cs typeface="Times New Roman" panose="02020603050405020304" pitchFamily="18" charset="0"/>
              </a:rPr>
              <a:t>: Out-of-pocket expenses are the medical expenses you must pay yourself. It includes </a:t>
            </a:r>
          </a:p>
          <a:p>
            <a:pPr>
              <a:buClr>
                <a:schemeClr val="accent3">
                  <a:lumMod val="75000"/>
                </a:schemeClr>
              </a:buClr>
            </a:pPr>
            <a:r>
              <a:rPr lang="en-US" sz="1600" dirty="0">
                <a:latin typeface="Times New Roman" panose="02020603050405020304" pitchFamily="18" charset="0"/>
                <a:cs typeface="Times New Roman" panose="02020603050405020304" pitchFamily="18" charset="0"/>
              </a:rPr>
              <a:t>deductibles, co-payments and co-insurances.</a:t>
            </a:r>
          </a:p>
          <a:p>
            <a:pPr marL="285750" indent="-285750">
              <a:buClr>
                <a:schemeClr val="accent3">
                  <a:lumMod val="75000"/>
                </a:schemeClr>
              </a:buClr>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a:p>
            <a:pPr marL="285750" indent="-285750">
              <a:buClr>
                <a:schemeClr val="accent3">
                  <a:lumMod val="75000"/>
                </a:schemeClr>
              </a:buCl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Out of </a:t>
            </a:r>
            <a:r>
              <a:rPr lang="en-US" sz="1600" b="1" dirty="0">
                <a:latin typeface="Times New Roman" panose="02020603050405020304" pitchFamily="18" charset="0"/>
                <a:cs typeface="Times New Roman" panose="02020603050405020304" pitchFamily="18" charset="0"/>
              </a:rPr>
              <a:t>Pocket maximum/limit</a:t>
            </a:r>
            <a:r>
              <a:rPr lang="en-US" sz="1600" dirty="0">
                <a:latin typeface="Times New Roman" panose="02020603050405020304" pitchFamily="18" charset="0"/>
                <a:cs typeface="Times New Roman" panose="02020603050405020304" pitchFamily="18" charset="0"/>
              </a:rPr>
              <a:t>: The most you have to pay for covered services in a plan year. After </a:t>
            </a:r>
          </a:p>
          <a:p>
            <a:pPr>
              <a:buClr>
                <a:schemeClr val="accent3">
                  <a:lumMod val="75000"/>
                </a:schemeClr>
              </a:buClr>
            </a:pPr>
            <a:r>
              <a:rPr lang="en-US" sz="1600" dirty="0">
                <a:latin typeface="Times New Roman" panose="02020603050405020304" pitchFamily="18" charset="0"/>
                <a:cs typeface="Times New Roman" panose="02020603050405020304" pitchFamily="18" charset="0"/>
              </a:rPr>
              <a:t>you spend this amount on deductibles, copayments, and coinsurance for in-network care and services, </a:t>
            </a:r>
          </a:p>
          <a:p>
            <a:pPr>
              <a:buClr>
                <a:schemeClr val="accent3">
                  <a:lumMod val="75000"/>
                </a:schemeClr>
              </a:buClr>
            </a:pPr>
            <a:r>
              <a:rPr lang="en-US" sz="1600" dirty="0">
                <a:latin typeface="Times New Roman" panose="02020603050405020304" pitchFamily="18" charset="0"/>
                <a:cs typeface="Times New Roman" panose="02020603050405020304" pitchFamily="18" charset="0"/>
              </a:rPr>
              <a:t>your health plan pays 100% of the costs of covered benefits.</a:t>
            </a:r>
          </a:p>
        </p:txBody>
      </p:sp>
      <p:pic>
        <p:nvPicPr>
          <p:cNvPr id="3" name="Picture 2">
            <a:extLst>
              <a:ext uri="{FF2B5EF4-FFF2-40B4-BE49-F238E27FC236}">
                <a16:creationId xmlns:a16="http://schemas.microsoft.com/office/drawing/2014/main" id="{029F0D1D-2D65-41AD-AEA7-8A9547828B87}"/>
              </a:ext>
            </a:extLst>
          </p:cNvPr>
          <p:cNvPicPr>
            <a:picLocks noChangeAspect="1"/>
          </p:cNvPicPr>
          <p:nvPr/>
        </p:nvPicPr>
        <p:blipFill>
          <a:blip r:embed="rId3"/>
          <a:stretch>
            <a:fillRect/>
          </a:stretch>
        </p:blipFill>
        <p:spPr>
          <a:xfrm>
            <a:off x="1929495" y="3714595"/>
            <a:ext cx="8333009" cy="22697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16784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D492496-0E13-45D5-8852-E7BB1F2B8734}"/>
              </a:ext>
            </a:extLst>
          </p:cNvPr>
          <p:cNvSpPr/>
          <p:nvPr/>
        </p:nvSpPr>
        <p:spPr>
          <a:xfrm>
            <a:off x="789143" y="185452"/>
            <a:ext cx="1061371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latin typeface="Times New Roman" panose="02020603050405020304" pitchFamily="18" charset="0"/>
                <a:cs typeface="Times New Roman" panose="02020603050405020304" pitchFamily="18" charset="0"/>
              </a:rPr>
              <a:t>How to prevent EDI rejections?</a:t>
            </a:r>
          </a:p>
        </p:txBody>
      </p:sp>
      <p:sp>
        <p:nvSpPr>
          <p:cNvPr id="5" name="Rectangle 1">
            <a:extLst>
              <a:ext uri="{FF2B5EF4-FFF2-40B4-BE49-F238E27FC236}">
                <a16:creationId xmlns:a16="http://schemas.microsoft.com/office/drawing/2014/main" id="{A5FC8BEC-5F4A-45BD-A58A-12FB4FECFB3E}"/>
              </a:ext>
            </a:extLst>
          </p:cNvPr>
          <p:cNvSpPr>
            <a:spLocks noChangeArrowheads="1"/>
          </p:cNvSpPr>
          <p:nvPr/>
        </p:nvSpPr>
        <p:spPr bwMode="auto">
          <a:xfrm>
            <a:off x="789143" y="860345"/>
            <a:ext cx="10888909" cy="6369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5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Accurate Data Entry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Double-check all data entered into the EDI system, including patient information, procedure codes, diagnosis codes, and provider details. Even a small type of mistake can lead to a rejection.</a:t>
            </a:r>
          </a:p>
          <a:p>
            <a:pPr marL="0" marR="0" lvl="0" indent="0" defTabSz="914400" rtl="0" eaLnBrk="0" fontAlgn="base" latinLnBrk="0" hangingPunct="0">
              <a:lnSpc>
                <a:spcPct val="15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Stay Current with Code Sets and Standards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Stay up-to-date with the latest coding standards, such as ICD-10, CPT, HCPCS codes and modifiers. Use valid and current codes to avoid rejections.</a:t>
            </a:r>
          </a:p>
          <a:p>
            <a:pPr marL="0" marR="0" lvl="0" indent="0" defTabSz="914400" rtl="0" eaLnBrk="0" fontAlgn="base" latinLnBrk="0" hangingPunct="0">
              <a:lnSpc>
                <a:spcPct val="15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Verify Patient Eligibility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Before providing services, verify the patient's insurance coverage, benefits, and eligibility. This helps prevent rejections due to coverage issues.</a:t>
            </a:r>
          </a:p>
          <a:p>
            <a:pPr marL="0" marR="0" lvl="0" indent="0" defTabSz="914400" rtl="0" eaLnBrk="0" fontAlgn="base" latinLnBrk="0" hangingPunct="0">
              <a:lnSpc>
                <a:spcPct val="15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Clear and Complete Documentation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Attach any required supporting documentation, such as medical records or authorization forms, to the EDI transaction to provide context and justification for the billed services.</a:t>
            </a:r>
          </a:p>
          <a:p>
            <a:pPr marL="0" marR="0" lvl="0" indent="0" defTabSz="914400" rtl="0" eaLnBrk="0" fontAlgn="base" latinLnBrk="0" hangingPunct="0">
              <a:lnSpc>
                <a:spcPct val="15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Regularly Update Provider Information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Keep provider information, including National Provider Identifier (NPI) and tax identification numbers, updated and accurate in both your internal system and the EDI system.</a:t>
            </a:r>
          </a:p>
          <a:p>
            <a:pPr marL="0" marR="0" lvl="0" indent="0" defTabSz="914400" rtl="0" eaLnBrk="0" fontAlgn="base" latinLnBrk="0" hangingPunct="0">
              <a:lnSpc>
                <a:spcPct val="15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Data Validation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automated data validation tools within your EDI system to catch common errors and discrepancies before submitting transactions.</a:t>
            </a:r>
          </a:p>
          <a:p>
            <a:pPr marL="0" marR="0" lvl="0" indent="0" defTabSz="914400" rtl="0" eaLnBrk="0" fontAlgn="base" latinLnBrk="0" hangingPunct="0">
              <a:lnSpc>
                <a:spcPct val="15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Pre-Submission Edits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EDI systems offer pre-submission edit capabilities that can flag potential issues before submitting transactions. Use these features to catch errors early.</a:t>
            </a:r>
          </a:p>
          <a:p>
            <a:pPr marL="0" marR="0" lvl="0" indent="0" defTabSz="914400" rtl="0" eaLnBrk="0" fontAlgn="base" latinLnBrk="0" hangingPunct="0">
              <a:lnSpc>
                <a:spcPct val="15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Staff Effectively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that your billing staff is trained on proper EDI procedures, coding standards, and the use of the EDI system. Continuous education can reduce errors.</a:t>
            </a:r>
          </a:p>
          <a:p>
            <a:pPr marL="0" marR="0" lvl="0" indent="0" defTabSz="914400" rtl="0" eaLnBrk="0" fontAlgn="base" latinLnBrk="0" hangingPunct="0">
              <a:lnSpc>
                <a:spcPct val="15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025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D492496-0E13-45D5-8852-E7BB1F2B8734}"/>
              </a:ext>
            </a:extLst>
          </p:cNvPr>
          <p:cNvSpPr/>
          <p:nvPr/>
        </p:nvSpPr>
        <p:spPr>
          <a:xfrm>
            <a:off x="789143" y="185452"/>
            <a:ext cx="1061371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latin typeface="Times New Roman" panose="02020603050405020304" pitchFamily="18" charset="0"/>
                <a:cs typeface="Times New Roman" panose="02020603050405020304" pitchFamily="18" charset="0"/>
              </a:rPr>
              <a:t>How to prevent EDI rejections?</a:t>
            </a:r>
          </a:p>
        </p:txBody>
      </p:sp>
      <p:sp>
        <p:nvSpPr>
          <p:cNvPr id="5" name="Rectangle 1">
            <a:extLst>
              <a:ext uri="{FF2B5EF4-FFF2-40B4-BE49-F238E27FC236}">
                <a16:creationId xmlns:a16="http://schemas.microsoft.com/office/drawing/2014/main" id="{A5FC8BEC-5F4A-45BD-A58A-12FB4FECFB3E}"/>
              </a:ext>
            </a:extLst>
          </p:cNvPr>
          <p:cNvSpPr>
            <a:spLocks noChangeArrowheads="1"/>
          </p:cNvSpPr>
          <p:nvPr/>
        </p:nvSpPr>
        <p:spPr bwMode="auto">
          <a:xfrm>
            <a:off x="789143" y="431057"/>
            <a:ext cx="10762498" cy="691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lnSpc>
                <a:spcPct val="150000"/>
              </a:lnSpc>
              <a:buFontTx/>
              <a:buAutoNum type="arabicPeriod" startAt="9"/>
            </a:pPr>
            <a:r>
              <a:rPr lang="en-US" altLang="en-US" sz="1400" b="1" dirty="0">
                <a:latin typeface="Times New Roman" panose="02020603050405020304" pitchFamily="18" charset="0"/>
                <a:cs typeface="Times New Roman" panose="02020603050405020304" pitchFamily="18" charset="0"/>
              </a:rPr>
              <a:t>Regularly Monitor and Audit</a:t>
            </a:r>
            <a:r>
              <a:rPr lang="en-US" altLang="en-US" sz="1400" dirty="0">
                <a:latin typeface="Times New Roman" panose="02020603050405020304" pitchFamily="18" charset="0"/>
                <a:cs typeface="Times New Roman" panose="02020603050405020304" pitchFamily="18" charset="0"/>
              </a:rPr>
              <a:t>: Establish a system of regular monitoring and auditing to identify trends in rejections and address recurring issues.</a:t>
            </a:r>
          </a:p>
          <a:p>
            <a:pPr lvl="0">
              <a:lnSpc>
                <a:spcPct val="150000"/>
              </a:lnSpc>
              <a:buFontTx/>
              <a:buAutoNum type="arabicPeriod" startAt="10"/>
            </a:pPr>
            <a:r>
              <a:rPr lang="en-US" altLang="en-US" sz="1400" b="1" dirty="0">
                <a:latin typeface="Times New Roman" panose="02020603050405020304" pitchFamily="18" charset="0"/>
                <a:cs typeface="Times New Roman" panose="02020603050405020304" pitchFamily="18" charset="0"/>
              </a:rPr>
              <a:t>Follow Timely Submission Practices</a:t>
            </a:r>
            <a:r>
              <a:rPr lang="en-US" altLang="en-US" sz="1400" dirty="0">
                <a:latin typeface="Times New Roman" panose="02020603050405020304" pitchFamily="18" charset="0"/>
                <a:cs typeface="Times New Roman" panose="02020603050405020304" pitchFamily="18" charset="0"/>
              </a:rPr>
              <a:t>: Adhere to submission deadlines to avoid rejections due to timing issues.</a:t>
            </a:r>
          </a:p>
          <a:p>
            <a:pPr lvl="0">
              <a:lnSpc>
                <a:spcPct val="150000"/>
              </a:lnSpc>
              <a:buFontTx/>
              <a:buAutoNum type="arabicPeriod" startAt="11"/>
            </a:pPr>
            <a:r>
              <a:rPr lang="en-US" altLang="en-US" sz="1400" b="1" dirty="0">
                <a:latin typeface="Times New Roman" panose="02020603050405020304" pitchFamily="18" charset="0"/>
                <a:cs typeface="Times New Roman" panose="02020603050405020304" pitchFamily="18" charset="0"/>
              </a:rPr>
              <a:t>Communicate with Payers</a:t>
            </a:r>
            <a:r>
              <a:rPr lang="en-US" altLang="en-US" sz="1400" dirty="0">
                <a:latin typeface="Times New Roman" panose="02020603050405020304" pitchFamily="18" charset="0"/>
                <a:cs typeface="Times New Roman" panose="02020603050405020304" pitchFamily="18" charset="0"/>
              </a:rPr>
              <a:t>: Maintain open lines of communication with insurance companies to understand their specific requirements and address any concerns.</a:t>
            </a:r>
          </a:p>
          <a:p>
            <a:pPr lvl="0">
              <a:lnSpc>
                <a:spcPct val="150000"/>
              </a:lnSpc>
              <a:buFontTx/>
              <a:buAutoNum type="arabicPeriod" startAt="12"/>
            </a:pPr>
            <a:r>
              <a:rPr lang="en-US" altLang="en-US" sz="1400" b="1" dirty="0">
                <a:latin typeface="Times New Roman" panose="02020603050405020304" pitchFamily="18" charset="0"/>
                <a:cs typeface="Times New Roman" panose="02020603050405020304" pitchFamily="18" charset="0"/>
              </a:rPr>
              <a:t>Address Rejections Promptly</a:t>
            </a:r>
            <a:r>
              <a:rPr lang="en-US" altLang="en-US" sz="1400" dirty="0">
                <a:latin typeface="Times New Roman" panose="02020603050405020304" pitchFamily="18" charset="0"/>
                <a:cs typeface="Times New Roman" panose="02020603050405020304" pitchFamily="18" charset="0"/>
              </a:rPr>
              <a:t>: When a rejection occurs, promptly review the rejection message to understand the reason. Correct the issue and resubmit the transaction as soon as possible.</a:t>
            </a:r>
          </a:p>
          <a:p>
            <a:pPr lvl="0">
              <a:lnSpc>
                <a:spcPct val="150000"/>
              </a:lnSpc>
              <a:buFontTx/>
              <a:buAutoNum type="arabicPeriod" startAt="13"/>
            </a:pPr>
            <a:r>
              <a:rPr lang="en-US" altLang="en-US" sz="1400" b="1" dirty="0">
                <a:latin typeface="Times New Roman" panose="02020603050405020304" pitchFamily="18" charset="0"/>
                <a:cs typeface="Times New Roman" panose="02020603050405020304" pitchFamily="18" charset="0"/>
              </a:rPr>
              <a:t>Implement Clear Workflow Processes</a:t>
            </a:r>
            <a:r>
              <a:rPr lang="en-US" altLang="en-US" sz="1400" dirty="0">
                <a:latin typeface="Times New Roman" panose="02020603050405020304" pitchFamily="18" charset="0"/>
                <a:cs typeface="Times New Roman" panose="02020603050405020304" pitchFamily="18" charset="0"/>
              </a:rPr>
              <a:t>: Develop clear workflows for submitting and reviewing EDI transactions. Standardized processes can reduce errors.</a:t>
            </a:r>
          </a:p>
          <a:p>
            <a:pPr lvl="0">
              <a:lnSpc>
                <a:spcPct val="150000"/>
              </a:lnSpc>
              <a:buFontTx/>
              <a:buAutoNum type="arabicPeriod" startAt="14"/>
            </a:pPr>
            <a:r>
              <a:rPr lang="en-US" altLang="en-US" sz="1400" b="1" dirty="0">
                <a:latin typeface="Times New Roman" panose="02020603050405020304" pitchFamily="18" charset="0"/>
                <a:cs typeface="Times New Roman" panose="02020603050405020304" pitchFamily="18" charset="0"/>
              </a:rPr>
              <a:t>Regularly Update Software</a:t>
            </a:r>
            <a:r>
              <a:rPr lang="en-US" altLang="en-US" sz="1400" dirty="0">
                <a:latin typeface="Times New Roman" panose="02020603050405020304" pitchFamily="18" charset="0"/>
                <a:cs typeface="Times New Roman" panose="02020603050405020304" pitchFamily="18" charset="0"/>
              </a:rPr>
              <a:t>: If you're using third-party software for EDI transactions, keep it up-to-date with the latest patches and updates to ensure compatibility with changing standards.</a:t>
            </a:r>
          </a:p>
          <a:p>
            <a:pPr lvl="0">
              <a:lnSpc>
                <a:spcPct val="150000"/>
              </a:lnSpc>
              <a:buFontTx/>
              <a:buAutoNum type="arabicPeriod" startAt="15"/>
            </a:pPr>
            <a:r>
              <a:rPr lang="en-US" altLang="en-US" sz="1400" b="1" dirty="0">
                <a:latin typeface="Times New Roman" panose="02020603050405020304" pitchFamily="18" charset="0"/>
                <a:cs typeface="Times New Roman" panose="02020603050405020304" pitchFamily="18" charset="0"/>
              </a:rPr>
              <a:t>Test Transactions</a:t>
            </a:r>
            <a:r>
              <a:rPr lang="en-US" altLang="en-US" sz="1400" dirty="0">
                <a:latin typeface="Times New Roman" panose="02020603050405020304" pitchFamily="18" charset="0"/>
                <a:cs typeface="Times New Roman" panose="02020603050405020304" pitchFamily="18" charset="0"/>
              </a:rPr>
              <a:t>: If possible, perform test transactions to ensure that your EDI system is functioning correctly before submitting actual transactions.</a:t>
            </a:r>
          </a:p>
          <a:p>
            <a:pPr lvl="0">
              <a:lnSpc>
                <a:spcPct val="150000"/>
              </a:lnSpc>
              <a:buFontTx/>
              <a:buAutoNum type="arabicPeriod" startAt="16"/>
            </a:pPr>
            <a:r>
              <a:rPr lang="en-US" altLang="en-US" sz="1400" b="1" dirty="0">
                <a:latin typeface="Times New Roman" panose="02020603050405020304" pitchFamily="18" charset="0"/>
                <a:cs typeface="Times New Roman" panose="02020603050405020304" pitchFamily="18" charset="0"/>
              </a:rPr>
              <a:t>Document Rejection Reasons</a:t>
            </a:r>
            <a:r>
              <a:rPr lang="en-US" altLang="en-US" sz="1400" dirty="0">
                <a:latin typeface="Times New Roman" panose="02020603050405020304" pitchFamily="18" charset="0"/>
                <a:cs typeface="Times New Roman" panose="02020603050405020304" pitchFamily="18" charset="0"/>
              </a:rPr>
              <a:t>: Keep a record of common rejection reasons and their resolutions. This can help you proactively prevent similar rejections in the future.</a:t>
            </a:r>
          </a:p>
          <a:p>
            <a:pPr lvl="0">
              <a:lnSpc>
                <a:spcPct val="150000"/>
              </a:lnSpc>
              <a:buFontTx/>
              <a:buAutoNum type="arabicPeriod" startAt="16"/>
            </a:pPr>
            <a:endParaRPr lang="en-US" altLang="en-US" sz="1400" dirty="0">
              <a:latin typeface="Times New Roman" panose="02020603050405020304" pitchFamily="18" charset="0"/>
              <a:cs typeface="Times New Roman" panose="02020603050405020304" pitchFamily="18" charset="0"/>
            </a:endParaRPr>
          </a:p>
          <a:p>
            <a:pPr lvl="0">
              <a:lnSpc>
                <a:spcPct val="150000"/>
              </a:lnSpc>
            </a:pPr>
            <a:r>
              <a:rPr lang="en-US" altLang="en-US" sz="1400" dirty="0">
                <a:latin typeface="Times New Roman" panose="02020603050405020304" pitchFamily="18" charset="0"/>
                <a:cs typeface="Times New Roman" panose="02020603050405020304" pitchFamily="18" charset="0"/>
              </a:rPr>
              <a:t>Minimizing EDI rejections requires a combination of attention to detail, ongoing training, process optimization, and effective use of technology. By implementing these strategies, healthcare providers can streamline their billing processes, reduce administrative overhead, and ensure smoother interactions with insurance companies.</a:t>
            </a: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9490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D492496-0E13-45D5-8852-E7BB1F2B8734}"/>
              </a:ext>
            </a:extLst>
          </p:cNvPr>
          <p:cNvSpPr/>
          <p:nvPr/>
        </p:nvSpPr>
        <p:spPr>
          <a:xfrm>
            <a:off x="789143" y="185452"/>
            <a:ext cx="1061371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latin typeface="Times New Roman" panose="02020603050405020304" pitchFamily="18" charset="0"/>
                <a:cs typeface="Times New Roman" panose="02020603050405020304" pitchFamily="18" charset="0"/>
              </a:rPr>
              <a:t>Key Takeaways</a:t>
            </a:r>
          </a:p>
        </p:txBody>
      </p:sp>
      <p:sp>
        <p:nvSpPr>
          <p:cNvPr id="3" name="Rectangle 2">
            <a:extLst>
              <a:ext uri="{FF2B5EF4-FFF2-40B4-BE49-F238E27FC236}">
                <a16:creationId xmlns:a16="http://schemas.microsoft.com/office/drawing/2014/main" id="{92AD12D7-7F86-4016-9F18-4DF6F605CFD5}"/>
              </a:ext>
            </a:extLst>
          </p:cNvPr>
          <p:cNvSpPr/>
          <p:nvPr/>
        </p:nvSpPr>
        <p:spPr>
          <a:xfrm>
            <a:off x="789143" y="1187695"/>
            <a:ext cx="10613715" cy="5509200"/>
          </a:xfrm>
          <a:prstGeom prst="rect">
            <a:avLst/>
          </a:prstGeom>
          <a:ln w="38100">
            <a:solidFill>
              <a:schemeClr val="accent3">
                <a:lumMod val="75000"/>
              </a:schemeClr>
            </a:solidFill>
          </a:ln>
          <a:effectLst>
            <a:glow rad="101600">
              <a:schemeClr val="accent3">
                <a:satMod val="175000"/>
                <a:alpha val="40000"/>
              </a:schemeClr>
            </a:glow>
            <a:innerShdw blurRad="114300">
              <a:prstClr val="black"/>
            </a:innerShdw>
          </a:effectLst>
        </p:spPr>
        <p:txBody>
          <a:bodyPr wrap="square">
            <a:spAutoFit/>
          </a:bodyPr>
          <a:lstStyle/>
          <a:p>
            <a:pPr algn="ctr"/>
            <a:r>
              <a:rPr lang="en-US" sz="1400" dirty="0">
                <a:latin typeface="Times New Roman" panose="02020603050405020304" pitchFamily="18" charset="0"/>
                <a:cs typeface="Times New Roman" panose="02020603050405020304" pitchFamily="18" charset="0"/>
              </a:rPr>
              <a:t>Rejected claims aren’t denials</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 denied claim is one that’s fully processed by the insurance payer</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 rejected claim isn’t processed the payer’s system</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Payer’s don’t keep rejected claims in their system</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Rejection messages tell you what you need to adjust within the claim such as:</a:t>
            </a:r>
            <a:br>
              <a:rPr lang="en-US" sz="14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Member ID card</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Diagnosis codes</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Coordination of benefits (COB)</a:t>
            </a:r>
            <a:br>
              <a:rPr lang="en-US" sz="12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If the rejection message relates to the Billing Provider, Rendering Provider, or Tax ID, you’ll have to verify provider credentials with the payer</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Clearinghouse-level rejections happen instantly, provider-level rejections take at least two days</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Your clearinghouse also stores a repository of all of your rejections for you to work through individually or in bulk</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If you call a payer to discuss claim rejection, note the following:</a:t>
            </a:r>
            <a:br>
              <a:rPr lang="en-US" sz="14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Representative name</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Number you called</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Call reference number</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Your clearinghouse should be able to act as the middleman between you and the payer so that you don’t have to worry about claim submission requirements</a:t>
            </a:r>
          </a:p>
        </p:txBody>
      </p:sp>
    </p:spTree>
    <p:extLst>
      <p:ext uri="{BB962C8B-B14F-4D97-AF65-F5344CB8AC3E}">
        <p14:creationId xmlns:p14="http://schemas.microsoft.com/office/powerpoint/2010/main" val="958105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1B9D24B-A00A-48B9-B084-4C54838FF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252413"/>
            <a:ext cx="9525000" cy="6353175"/>
          </a:xfrm>
          <a:prstGeom prst="roundRect">
            <a:avLst>
              <a:gd name="adj" fmla="val 4167"/>
            </a:avLst>
          </a:prstGeom>
          <a:solidFill>
            <a:srgbClr val="FFFFFF"/>
          </a:solidFill>
          <a:ln w="76200" cap="sq">
            <a:solidFill>
              <a:schemeClr val="accent3">
                <a:lumMod val="75000"/>
              </a:schemeClr>
            </a:solidFill>
            <a:miter lim="800000"/>
          </a:ln>
          <a:effectLst>
            <a:reflection blurRad="12700" stA="28000" endPos="28000" dist="5000" dir="5400000" sy="-100000" algn="bl" rotWithShape="0"/>
          </a:effectLst>
          <a:scene3d>
            <a:camera prst="isometricOffAxis2Left"/>
            <a:lightRig rig="threePt" dir="t">
              <a:rot lat="0" lon="0" rev="2700000"/>
            </a:lightRig>
          </a:scene3d>
          <a:sp3d>
            <a:bevelT h="38100"/>
            <a:contourClr>
              <a:srgbClr val="C0C0C0"/>
            </a:contourClr>
          </a:sp3d>
          <a:extLst/>
        </p:spPr>
      </p:pic>
    </p:spTree>
    <p:extLst>
      <p:ext uri="{BB962C8B-B14F-4D97-AF65-F5344CB8AC3E}">
        <p14:creationId xmlns:p14="http://schemas.microsoft.com/office/powerpoint/2010/main" val="3682946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1104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Claims Process</a:t>
            </a:r>
          </a:p>
          <a:p>
            <a:pPr algn="ctr"/>
            <a:endParaRPr lang="en-US" sz="2800" b="1" dirty="0"/>
          </a:p>
          <a:p>
            <a:pPr algn="ctr"/>
            <a:r>
              <a:rPr lang="en-US" sz="1700" dirty="0"/>
              <a:t>The claims process is a dense, complex, but no-less crucial component to the healthcare industry</a:t>
            </a:r>
            <a:endParaRPr lang="en-US" sz="17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657823" y="2824011"/>
            <a:ext cx="4840451"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657327" y="2906591"/>
            <a:ext cx="4630841" cy="208913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17681" y="2936857"/>
            <a:ext cx="454073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217319" y="2834563"/>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410006" y="27429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3856" y="2323483"/>
            <a:ext cx="1371600" cy="492443"/>
          </a:xfrm>
          <a:prstGeom prst="rect">
            <a:avLst/>
          </a:prstGeom>
        </p:spPr>
        <p:txBody>
          <a:bodyPr wrap="square" lIns="0" tIns="0" rIns="0" bIns="0">
            <a:spAutoFit/>
          </a:bodyPr>
          <a:lstStyle/>
          <a:p>
            <a:pPr algn="ctr"/>
            <a:r>
              <a:rPr lang="en-US" sz="1600" b="1" dirty="0">
                <a:solidFill>
                  <a:schemeClr val="bg1"/>
                </a:solidFill>
              </a:rPr>
              <a:t>Claim </a:t>
            </a:r>
          </a:p>
          <a:p>
            <a:pPr algn="ctr"/>
            <a:r>
              <a:rPr lang="en-US" sz="1600" b="1" dirty="0">
                <a:solidFill>
                  <a:schemeClr val="bg1"/>
                </a:solidFill>
              </a:rPr>
              <a:t>Origination </a:t>
            </a:r>
          </a:p>
        </p:txBody>
      </p:sp>
      <p:sp>
        <p:nvSpPr>
          <p:cNvPr id="47" name="Rectangle 46">
            <a:extLst>
              <a:ext uri="{FF2B5EF4-FFF2-40B4-BE49-F238E27FC236}">
                <a16:creationId xmlns:a16="http://schemas.microsoft.com/office/drawing/2014/main" id="{1751D31D-3535-411D-8BAC-95CCC90AB185}"/>
              </a:ext>
            </a:extLst>
          </p:cNvPr>
          <p:cNvSpPr/>
          <p:nvPr/>
        </p:nvSpPr>
        <p:spPr>
          <a:xfrm>
            <a:off x="3187600" y="2424362"/>
            <a:ext cx="1371600" cy="492443"/>
          </a:xfrm>
          <a:prstGeom prst="rect">
            <a:avLst/>
          </a:prstGeom>
        </p:spPr>
        <p:txBody>
          <a:bodyPr wrap="square" lIns="0" tIns="0" rIns="0" bIns="0">
            <a:spAutoFit/>
          </a:bodyPr>
          <a:lstStyle/>
          <a:p>
            <a:pPr algn="ctr"/>
            <a:r>
              <a:rPr lang="en-US" sz="1600" b="1" dirty="0">
                <a:solidFill>
                  <a:schemeClr val="bg1"/>
                </a:solidFill>
              </a:rPr>
              <a:t>Claim Scrubbing</a:t>
            </a:r>
          </a:p>
        </p:txBody>
      </p:sp>
      <p:sp>
        <p:nvSpPr>
          <p:cNvPr id="48" name="Rectangle 47">
            <a:extLst>
              <a:ext uri="{FF2B5EF4-FFF2-40B4-BE49-F238E27FC236}">
                <a16:creationId xmlns:a16="http://schemas.microsoft.com/office/drawing/2014/main" id="{FA4D735A-8F75-4E2A-8F1A-CC303B0718BA}"/>
              </a:ext>
            </a:extLst>
          </p:cNvPr>
          <p:cNvSpPr/>
          <p:nvPr/>
        </p:nvSpPr>
        <p:spPr>
          <a:xfrm>
            <a:off x="7598699" y="2604652"/>
            <a:ext cx="1371600" cy="492443"/>
          </a:xfrm>
          <a:prstGeom prst="rect">
            <a:avLst/>
          </a:prstGeom>
        </p:spPr>
        <p:txBody>
          <a:bodyPr wrap="square" lIns="0" tIns="0" rIns="0" bIns="0">
            <a:spAutoFit/>
          </a:bodyPr>
          <a:lstStyle/>
          <a:p>
            <a:pPr algn="ctr"/>
            <a:r>
              <a:rPr lang="en-US" sz="1600" b="1" dirty="0">
                <a:solidFill>
                  <a:schemeClr val="bg1"/>
                </a:solidFill>
              </a:rPr>
              <a:t>Claim  </a:t>
            </a:r>
          </a:p>
          <a:p>
            <a:pPr algn="ctr"/>
            <a:r>
              <a:rPr lang="en-US" sz="1600" b="1" dirty="0">
                <a:solidFill>
                  <a:schemeClr val="bg1"/>
                </a:solidFill>
              </a:rPr>
              <a:t>Adjudication </a:t>
            </a:r>
          </a:p>
        </p:txBody>
      </p:sp>
      <p:sp>
        <p:nvSpPr>
          <p:cNvPr id="49" name="Rectangle 48">
            <a:extLst>
              <a:ext uri="{FF2B5EF4-FFF2-40B4-BE49-F238E27FC236}">
                <a16:creationId xmlns:a16="http://schemas.microsoft.com/office/drawing/2014/main" id="{54AB9282-0505-49EB-AABF-998083225E3A}"/>
              </a:ext>
            </a:extLst>
          </p:cNvPr>
          <p:cNvSpPr/>
          <p:nvPr/>
        </p:nvSpPr>
        <p:spPr>
          <a:xfrm>
            <a:off x="5410200" y="2575525"/>
            <a:ext cx="1371600" cy="492443"/>
          </a:xfrm>
          <a:prstGeom prst="rect">
            <a:avLst/>
          </a:prstGeom>
        </p:spPr>
        <p:txBody>
          <a:bodyPr wrap="square" lIns="0" tIns="0" rIns="0" bIns="0">
            <a:spAutoFit/>
          </a:bodyPr>
          <a:lstStyle/>
          <a:p>
            <a:pPr algn="ctr"/>
            <a:r>
              <a:rPr lang="en-US" sz="1600" b="1" dirty="0">
                <a:solidFill>
                  <a:schemeClr val="bg1"/>
                </a:solidFill>
              </a:rPr>
              <a:t>Claim Submission</a:t>
            </a:r>
          </a:p>
        </p:txBody>
      </p:sp>
      <p:sp>
        <p:nvSpPr>
          <p:cNvPr id="50" name="Rectangle 49">
            <a:extLst>
              <a:ext uri="{FF2B5EF4-FFF2-40B4-BE49-F238E27FC236}">
                <a16:creationId xmlns:a16="http://schemas.microsoft.com/office/drawing/2014/main" id="{D668C4B5-BCEC-465A-ADA5-6A054B15F7A3}"/>
              </a:ext>
            </a:extLst>
          </p:cNvPr>
          <p:cNvSpPr/>
          <p:nvPr/>
        </p:nvSpPr>
        <p:spPr>
          <a:xfrm>
            <a:off x="9847725" y="2583777"/>
            <a:ext cx="1371600" cy="492443"/>
          </a:xfrm>
          <a:prstGeom prst="rect">
            <a:avLst/>
          </a:prstGeom>
        </p:spPr>
        <p:txBody>
          <a:bodyPr wrap="square" lIns="0" tIns="0" rIns="0" bIns="0">
            <a:spAutoFit/>
          </a:bodyPr>
          <a:lstStyle/>
          <a:p>
            <a:pPr algn="ctr"/>
            <a:r>
              <a:rPr lang="en-US" sz="1600" b="1" dirty="0">
                <a:solidFill>
                  <a:schemeClr val="bg1"/>
                </a:solidFill>
              </a:rPr>
              <a:t>Payment Determination</a:t>
            </a:r>
          </a:p>
        </p:txBody>
      </p:sp>
      <p:sp>
        <p:nvSpPr>
          <p:cNvPr id="51" name="Rectangle 50">
            <a:extLst>
              <a:ext uri="{FF2B5EF4-FFF2-40B4-BE49-F238E27FC236}">
                <a16:creationId xmlns:a16="http://schemas.microsoft.com/office/drawing/2014/main" id="{8AA18108-5B8B-4147-84A7-D30A16BEC4EA}"/>
              </a:ext>
            </a:extLst>
          </p:cNvPr>
          <p:cNvSpPr/>
          <p:nvPr/>
        </p:nvSpPr>
        <p:spPr>
          <a:xfrm>
            <a:off x="818275" y="3016293"/>
            <a:ext cx="1752042" cy="2896049"/>
          </a:xfrm>
          <a:prstGeom prst="rect">
            <a:avLst/>
          </a:prstGeom>
        </p:spPr>
        <p:txBody>
          <a:bodyPr wrap="square" lIns="0" tIns="0" rIns="0" bIns="0" anchor="t">
            <a:spAutoFit/>
          </a:bodyPr>
          <a:lstStyle/>
          <a:p>
            <a:pPr>
              <a:lnSpc>
                <a:spcPts val="1900"/>
              </a:lnSpc>
            </a:pPr>
            <a:r>
              <a:rPr lang="en-US" sz="1100" dirty="0">
                <a:solidFill>
                  <a:schemeClr val="bg1"/>
                </a:solidFill>
                <a:latin typeface="Times New Roman" panose="02020603050405020304" pitchFamily="18" charset="0"/>
                <a:cs typeface="Times New Roman" panose="02020603050405020304" pitchFamily="18" charset="0"/>
              </a:rPr>
              <a:t>After the charges and payments are entered, claim is generated, which includes the date of service and essential provider information, i.e. provider’s name, location, signature, and National Provider Identifier (NPI).</a:t>
            </a:r>
          </a:p>
          <a:p>
            <a:pPr>
              <a:lnSpc>
                <a:spcPts val="1900"/>
              </a:lnSpc>
            </a:pPr>
            <a:r>
              <a:rPr lang="en-US" sz="1100" dirty="0">
                <a:solidFill>
                  <a:schemeClr val="bg1"/>
                </a:solidFill>
                <a:latin typeface="Times New Roman" panose="02020603050405020304" pitchFamily="18" charset="0"/>
                <a:cs typeface="Times New Roman" panose="02020603050405020304" pitchFamily="18" charset="0"/>
              </a:rPr>
              <a:t>In some cases, it may include an admission date &amp; information for billing &amp; referring provider</a:t>
            </a:r>
          </a:p>
        </p:txBody>
      </p:sp>
      <p:sp>
        <p:nvSpPr>
          <p:cNvPr id="52" name="Rectangle 51">
            <a:extLst>
              <a:ext uri="{FF2B5EF4-FFF2-40B4-BE49-F238E27FC236}">
                <a16:creationId xmlns:a16="http://schemas.microsoft.com/office/drawing/2014/main" id="{A8534162-B6E2-4579-9DAD-AD8DE07459BC}"/>
              </a:ext>
            </a:extLst>
          </p:cNvPr>
          <p:cNvSpPr/>
          <p:nvPr/>
        </p:nvSpPr>
        <p:spPr>
          <a:xfrm>
            <a:off x="2985073" y="3062357"/>
            <a:ext cx="1752042" cy="2651239"/>
          </a:xfrm>
          <a:prstGeom prst="rect">
            <a:avLst/>
          </a:prstGeom>
        </p:spPr>
        <p:txBody>
          <a:bodyPr wrap="square" lIns="0" tIns="0" rIns="0" bIns="0" anchor="t">
            <a:spAutoFit/>
          </a:bodyPr>
          <a:lstStyle/>
          <a:p>
            <a:pPr>
              <a:lnSpc>
                <a:spcPts val="1900"/>
              </a:lnSpc>
            </a:pPr>
            <a:r>
              <a:rPr lang="en-US" sz="1100" dirty="0">
                <a:solidFill>
                  <a:schemeClr val="bg1"/>
                </a:solidFill>
                <a:latin typeface="Times New Roman" panose="02020603050405020304" pitchFamily="18" charset="0"/>
                <a:cs typeface="Times New Roman" panose="02020603050405020304" pitchFamily="18" charset="0"/>
              </a:rPr>
              <a:t>During claim generation, billers scrub claims to ensure all procedure, diagnosis, and modifier codes are present and accurate. </a:t>
            </a:r>
          </a:p>
          <a:p>
            <a:pPr>
              <a:lnSpc>
                <a:spcPts val="1900"/>
              </a:lnSpc>
            </a:pPr>
            <a:endParaRPr lang="en-US" sz="1100" dirty="0">
              <a:solidFill>
                <a:schemeClr val="bg1"/>
              </a:solidFill>
              <a:latin typeface="Times New Roman" panose="02020603050405020304" pitchFamily="18" charset="0"/>
              <a:cs typeface="Times New Roman" panose="02020603050405020304" pitchFamily="18" charset="0"/>
            </a:endParaRPr>
          </a:p>
          <a:p>
            <a:pPr>
              <a:lnSpc>
                <a:spcPts val="1900"/>
              </a:lnSpc>
            </a:pPr>
            <a:r>
              <a:rPr lang="en-US" sz="1100" dirty="0">
                <a:solidFill>
                  <a:schemeClr val="bg1"/>
                </a:solidFill>
                <a:latin typeface="Times New Roman" panose="02020603050405020304" pitchFamily="18" charset="0"/>
                <a:cs typeface="Times New Roman" panose="02020603050405020304" pitchFamily="18" charset="0"/>
              </a:rPr>
              <a:t>To accomplish this stage medical billers typically run claims through claim </a:t>
            </a:r>
          </a:p>
          <a:p>
            <a:pPr>
              <a:lnSpc>
                <a:spcPts val="1900"/>
              </a:lnSpc>
            </a:pPr>
            <a:r>
              <a:rPr lang="en-US" sz="1100" dirty="0">
                <a:solidFill>
                  <a:schemeClr val="bg1"/>
                </a:solidFill>
                <a:latin typeface="Times New Roman" panose="02020603050405020304" pitchFamily="18" charset="0"/>
                <a:cs typeface="Times New Roman" panose="02020603050405020304" pitchFamily="18" charset="0"/>
              </a:rPr>
              <a:t>scrubbing software (practice management system) i.e. 10g</a:t>
            </a:r>
            <a:r>
              <a:rPr lang="en-US" sz="1100" dirty="0">
                <a:solidFill>
                  <a:schemeClr val="bg1"/>
                </a:solidFill>
                <a:cs typeface="Segoe UI" panose="020B0502040204020203" pitchFamily="34" charset="0"/>
              </a:rPr>
              <a:t>.</a:t>
            </a:r>
          </a:p>
        </p:txBody>
      </p:sp>
      <p:sp>
        <p:nvSpPr>
          <p:cNvPr id="53" name="Rectangle 52">
            <a:extLst>
              <a:ext uri="{FF2B5EF4-FFF2-40B4-BE49-F238E27FC236}">
                <a16:creationId xmlns:a16="http://schemas.microsoft.com/office/drawing/2014/main" id="{E1535E1C-6EBC-45D8-BCE1-D5B947A61FB6}"/>
              </a:ext>
            </a:extLst>
          </p:cNvPr>
          <p:cNvSpPr/>
          <p:nvPr/>
        </p:nvSpPr>
        <p:spPr>
          <a:xfrm>
            <a:off x="7523492" y="3429000"/>
            <a:ext cx="1752042" cy="1676613"/>
          </a:xfrm>
          <a:prstGeom prst="rect">
            <a:avLst/>
          </a:prstGeom>
        </p:spPr>
        <p:txBody>
          <a:bodyPr wrap="square" lIns="0" tIns="0" rIns="0" bIns="0" anchor="t">
            <a:spAutoFit/>
          </a:bodyPr>
          <a:lstStyle/>
          <a:p>
            <a:pPr>
              <a:lnSpc>
                <a:spcPts val="1900"/>
              </a:lnSpc>
            </a:pPr>
            <a:r>
              <a:rPr lang="en-US" sz="1100" dirty="0">
                <a:solidFill>
                  <a:schemeClr val="bg1"/>
                </a:solidFill>
                <a:cs typeface="Segoe UI" panose="020B0502040204020203" pitchFamily="34" charset="0"/>
              </a:rPr>
              <a:t> </a:t>
            </a:r>
            <a:r>
              <a:rPr lang="en-US" sz="1100" dirty="0">
                <a:solidFill>
                  <a:schemeClr val="bg1"/>
                </a:solidFill>
                <a:latin typeface="Times New Roman" panose="02020603050405020304" pitchFamily="18" charset="0"/>
                <a:cs typeface="Times New Roman" panose="02020603050405020304" pitchFamily="18" charset="0"/>
              </a:rPr>
              <a:t>Adjudication refers the review process </a:t>
            </a:r>
          </a:p>
          <a:p>
            <a:pPr>
              <a:lnSpc>
                <a:spcPts val="1900"/>
              </a:lnSpc>
            </a:pPr>
            <a:r>
              <a:rPr lang="en-US" sz="1100" dirty="0">
                <a:solidFill>
                  <a:schemeClr val="bg1"/>
                </a:solidFill>
                <a:latin typeface="Times New Roman" panose="02020603050405020304" pitchFamily="18" charset="0"/>
                <a:cs typeface="Times New Roman" panose="02020603050405020304" pitchFamily="18" charset="0"/>
              </a:rPr>
              <a:t>and determination of if &amp; how much a payer will pay the provider, based on the information that </a:t>
            </a:r>
          </a:p>
          <a:p>
            <a:pPr>
              <a:lnSpc>
                <a:spcPts val="1900"/>
              </a:lnSpc>
            </a:pPr>
            <a:r>
              <a:rPr lang="en-US" sz="1100" dirty="0">
                <a:solidFill>
                  <a:schemeClr val="bg1"/>
                </a:solidFill>
                <a:latin typeface="Times New Roman" panose="02020603050405020304" pitchFamily="18" charset="0"/>
                <a:cs typeface="Times New Roman" panose="02020603050405020304" pitchFamily="18" charset="0"/>
              </a:rPr>
              <a:t>biller provided </a:t>
            </a:r>
          </a:p>
        </p:txBody>
      </p:sp>
      <p:sp>
        <p:nvSpPr>
          <p:cNvPr id="54" name="Rectangle 53">
            <a:extLst>
              <a:ext uri="{FF2B5EF4-FFF2-40B4-BE49-F238E27FC236}">
                <a16:creationId xmlns:a16="http://schemas.microsoft.com/office/drawing/2014/main" id="{28FF18A5-7B4E-4493-B38D-E732E033F82F}"/>
              </a:ext>
            </a:extLst>
          </p:cNvPr>
          <p:cNvSpPr/>
          <p:nvPr/>
        </p:nvSpPr>
        <p:spPr>
          <a:xfrm>
            <a:off x="5221059" y="3250641"/>
            <a:ext cx="1752042" cy="2165080"/>
          </a:xfrm>
          <a:prstGeom prst="rect">
            <a:avLst/>
          </a:prstGeom>
        </p:spPr>
        <p:txBody>
          <a:bodyPr wrap="square" lIns="0" tIns="0" rIns="0" bIns="0" anchor="t">
            <a:spAutoFit/>
          </a:bodyPr>
          <a:lstStyle/>
          <a:p>
            <a:pPr>
              <a:lnSpc>
                <a:spcPts val="1900"/>
              </a:lnSpc>
            </a:pPr>
            <a:r>
              <a:rPr lang="en-US" sz="1100" dirty="0">
                <a:solidFill>
                  <a:schemeClr val="bg1"/>
                </a:solidFill>
                <a:latin typeface="Times New Roman" panose="02020603050405020304" pitchFamily="18" charset="0"/>
                <a:cs typeface="Times New Roman" panose="02020603050405020304" pitchFamily="18" charset="0"/>
              </a:rPr>
              <a:t>Submit the claim electronically to the insurance company using a practice management system or a clearinghouse.</a:t>
            </a:r>
          </a:p>
          <a:p>
            <a:pPr>
              <a:lnSpc>
                <a:spcPts val="1900"/>
              </a:lnSpc>
            </a:pPr>
            <a:r>
              <a:rPr lang="en-US" sz="1100" dirty="0">
                <a:solidFill>
                  <a:schemeClr val="bg1"/>
                </a:solidFill>
                <a:latin typeface="Times New Roman" panose="02020603050405020304" pitchFamily="18" charset="0"/>
                <a:cs typeface="Times New Roman" panose="02020603050405020304" pitchFamily="18" charset="0"/>
              </a:rPr>
              <a:t>Attach any necessary supporting documentation, such as medical records or prior authorization forms, if required</a:t>
            </a:r>
          </a:p>
        </p:txBody>
      </p:sp>
      <p:sp>
        <p:nvSpPr>
          <p:cNvPr id="55" name="Rectangle 54">
            <a:extLst>
              <a:ext uri="{FF2B5EF4-FFF2-40B4-BE49-F238E27FC236}">
                <a16:creationId xmlns:a16="http://schemas.microsoft.com/office/drawing/2014/main" id="{5BCD242F-9A97-473E-8E17-3F6C3C75CE68}"/>
              </a:ext>
            </a:extLst>
          </p:cNvPr>
          <p:cNvSpPr/>
          <p:nvPr/>
        </p:nvSpPr>
        <p:spPr>
          <a:xfrm>
            <a:off x="9756061" y="3365168"/>
            <a:ext cx="1752042" cy="1746888"/>
          </a:xfrm>
          <a:prstGeom prst="rect">
            <a:avLst/>
          </a:prstGeom>
        </p:spPr>
        <p:txBody>
          <a:bodyPr wrap="square" lIns="0" tIns="0" rIns="0" bIns="0" anchor="t">
            <a:spAutoFit/>
          </a:bodyPr>
          <a:lstStyle/>
          <a:p>
            <a:r>
              <a:rPr lang="en-US" sz="1100" dirty="0">
                <a:solidFill>
                  <a:schemeClr val="bg1"/>
                </a:solidFill>
                <a:latin typeface="Times New Roman" panose="02020603050405020304" pitchFamily="18" charset="0"/>
                <a:cs typeface="Times New Roman" panose="02020603050405020304" pitchFamily="18" charset="0"/>
              </a:rPr>
              <a:t>The insurance company calculates the amount they will pay for each service based on contracted rates and coverage.</a:t>
            </a:r>
          </a:p>
          <a:p>
            <a:endParaRPr lang="en-US" sz="1100" dirty="0">
              <a:solidFill>
                <a:schemeClr val="bg1"/>
              </a:solidFill>
              <a:latin typeface="Times New Roman" panose="02020603050405020304" pitchFamily="18" charset="0"/>
              <a:cs typeface="Times New Roman" panose="02020603050405020304" pitchFamily="18" charset="0"/>
            </a:endParaRPr>
          </a:p>
          <a:p>
            <a:endParaRPr lang="en-US" sz="1100" dirty="0">
              <a:solidFill>
                <a:schemeClr val="bg1"/>
              </a:solidFill>
              <a:latin typeface="Times New Roman" panose="02020603050405020304" pitchFamily="18" charset="0"/>
              <a:cs typeface="Times New Roman" panose="02020603050405020304" pitchFamily="18" charset="0"/>
            </a:endParaRPr>
          </a:p>
          <a:p>
            <a:r>
              <a:rPr lang="en-US" sz="1100" dirty="0">
                <a:solidFill>
                  <a:schemeClr val="bg1"/>
                </a:solidFill>
                <a:latin typeface="Times New Roman" panose="02020603050405020304" pitchFamily="18" charset="0"/>
                <a:cs typeface="Times New Roman" panose="02020603050405020304" pitchFamily="18" charset="0"/>
              </a:rPr>
              <a:t>Deductibles, co-payments, and co-insurance amounts are applied.</a:t>
            </a:r>
          </a:p>
          <a:p>
            <a:pPr algn="ctr">
              <a:lnSpc>
                <a:spcPts val="1900"/>
              </a:lnSpc>
            </a:pPr>
            <a:endParaRPr lang="en-US" sz="1400" dirty="0">
              <a:solidFill>
                <a:schemeClr val="bg1"/>
              </a:solidFill>
              <a:cs typeface="Segoe UI" panose="020B0502040204020203" pitchFamily="34" charset="0"/>
            </a:endParaRP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1159" y="1891382"/>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12229" y="2020096"/>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10343359" y="2081523"/>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5" name="Group 74" descr="Icon of abacus. ">
            <a:extLst>
              <a:ext uri="{FF2B5EF4-FFF2-40B4-BE49-F238E27FC236}">
                <a16:creationId xmlns:a16="http://schemas.microsoft.com/office/drawing/2014/main" id="{B4C69F54-6389-4237-ABB8-1E2AB0BF37A1}"/>
              </a:ext>
            </a:extLst>
          </p:cNvPr>
          <p:cNvGrpSpPr/>
          <p:nvPr/>
        </p:nvGrpSpPr>
        <p:grpSpPr>
          <a:xfrm>
            <a:off x="8105775" y="2081523"/>
            <a:ext cx="382447" cy="382447"/>
            <a:chOff x="877888" y="771525"/>
            <a:chExt cx="287338" cy="287338"/>
          </a:xfrm>
          <a:solidFill>
            <a:schemeClr val="bg1"/>
          </a:solidFill>
        </p:grpSpPr>
        <p:sp>
          <p:nvSpPr>
            <p:cNvPr id="76" name="Freeform 324">
              <a:extLst>
                <a:ext uri="{FF2B5EF4-FFF2-40B4-BE49-F238E27FC236}">
                  <a16:creationId xmlns:a16="http://schemas.microsoft.com/office/drawing/2014/main" id="{E0CA968F-7B63-4DFA-A535-211BEC24E0D5}"/>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325">
              <a:extLst>
                <a:ext uri="{FF2B5EF4-FFF2-40B4-BE49-F238E27FC236}">
                  <a16:creationId xmlns:a16="http://schemas.microsoft.com/office/drawing/2014/main" id="{EEEAE0BB-BDD7-4DE5-8BE6-33DBA9027D7E}"/>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326">
              <a:extLst>
                <a:ext uri="{FF2B5EF4-FFF2-40B4-BE49-F238E27FC236}">
                  <a16:creationId xmlns:a16="http://schemas.microsoft.com/office/drawing/2014/main" id="{B0EA59A4-B2F5-47B8-82D1-EFFA7558B1CE}"/>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27">
              <a:extLst>
                <a:ext uri="{FF2B5EF4-FFF2-40B4-BE49-F238E27FC236}">
                  <a16:creationId xmlns:a16="http://schemas.microsoft.com/office/drawing/2014/main" id="{CDD0F0F6-CB15-401F-AAC5-09EF036D55F4}"/>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Graphic 4" descr="Download">
            <a:extLst>
              <a:ext uri="{FF2B5EF4-FFF2-40B4-BE49-F238E27FC236}">
                <a16:creationId xmlns:a16="http://schemas.microsoft.com/office/drawing/2014/main" id="{B79EC546-B95F-473B-AFA2-C9CE1A97F6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9703" y="1968113"/>
            <a:ext cx="612593" cy="612593"/>
          </a:xfrm>
          <a:prstGeom prst="rect">
            <a:avLst/>
          </a:prstGeom>
        </p:spPr>
      </p:pic>
    </p:spTree>
    <p:extLst>
      <p:ext uri="{BB962C8B-B14F-4D97-AF65-F5344CB8AC3E}">
        <p14:creationId xmlns:p14="http://schemas.microsoft.com/office/powerpoint/2010/main" val="3748806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884E72C3-7DD9-4AFE-834B-E506DFD1BCAE}"/>
              </a:ext>
            </a:extLst>
          </p:cNvPr>
          <p:cNvSpPr/>
          <p:nvPr/>
        </p:nvSpPr>
        <p:spPr>
          <a:xfrm>
            <a:off x="2206305" y="190499"/>
            <a:ext cx="793598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What is EDI in medical billing</a:t>
            </a:r>
          </a:p>
        </p:txBody>
      </p:sp>
      <p:sp>
        <p:nvSpPr>
          <p:cNvPr id="3" name="Rectangle 2">
            <a:extLst>
              <a:ext uri="{FF2B5EF4-FFF2-40B4-BE49-F238E27FC236}">
                <a16:creationId xmlns:a16="http://schemas.microsoft.com/office/drawing/2014/main" id="{3518F4A5-2D65-44F5-8D37-FF76F34361AD}"/>
              </a:ext>
            </a:extLst>
          </p:cNvPr>
          <p:cNvSpPr/>
          <p:nvPr/>
        </p:nvSpPr>
        <p:spPr>
          <a:xfrm>
            <a:off x="2206304" y="1636201"/>
            <a:ext cx="7935985" cy="3585597"/>
          </a:xfrm>
          <a:prstGeom prst="rect">
            <a:avLst/>
          </a:prstGeom>
        </p:spPr>
        <p:txBody>
          <a:bodyPr wrap="square">
            <a:spAutoFit/>
          </a:bodyPr>
          <a:lstStyle/>
          <a:p>
            <a:pPr marL="285750" indent="-285750">
              <a:lnSpc>
                <a:spcPct val="150000"/>
              </a:lnSpc>
              <a:buClr>
                <a:schemeClr val="accent3">
                  <a:lumMod val="75000"/>
                </a:schemeClr>
              </a:buCl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Stands for </a:t>
            </a:r>
            <a:r>
              <a:rPr lang="en-US" sz="1600" b="1" u="sng" dirty="0">
                <a:latin typeface="Times New Roman" panose="02020603050405020304" pitchFamily="18" charset="0"/>
                <a:cs typeface="Times New Roman" panose="02020603050405020304" pitchFamily="18" charset="0"/>
              </a:rPr>
              <a:t>Electronic Data Interchange</a:t>
            </a:r>
          </a:p>
          <a:p>
            <a:pPr marL="285750" indent="-285750">
              <a:lnSpc>
                <a:spcPct val="150000"/>
              </a:lnSpc>
              <a:buClr>
                <a:schemeClr val="accent3">
                  <a:lumMod val="75000"/>
                </a:schemeClr>
              </a:buCl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In the context of medical billing, EDI refers to the electronic exchange of healthcare-related information and transactions between healthcare providers, insurance companies, and other relevant parties.</a:t>
            </a:r>
          </a:p>
          <a:p>
            <a:pPr marL="285750" indent="-285750">
              <a:lnSpc>
                <a:spcPct val="150000"/>
              </a:lnSpc>
              <a:buClr>
                <a:schemeClr val="accent3">
                  <a:lumMod val="75000"/>
                </a:schemeClr>
              </a:buCl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EDI in medical billing streamlines this process by allowing healthcare providers to electronically submit claims, receive remittance advice, check patient eligibility and benefits, and perform various other billing-related tasks.</a:t>
            </a:r>
          </a:p>
          <a:p>
            <a:pPr>
              <a:lnSpc>
                <a:spcPct val="150000"/>
              </a:lnSpc>
              <a:buClr>
                <a:schemeClr val="accent3">
                  <a:lumMod val="75000"/>
                </a:schemeClr>
              </a:buClr>
            </a:pPr>
            <a:endParaRPr lang="en-US" sz="1600" dirty="0">
              <a:latin typeface="Times New Roman" panose="02020603050405020304" pitchFamily="18" charset="0"/>
              <a:cs typeface="Times New Roman" panose="02020603050405020304" pitchFamily="18" charset="0"/>
            </a:endParaRPr>
          </a:p>
          <a:p>
            <a:pPr marL="285750" indent="-285750">
              <a:lnSpc>
                <a:spcPct val="150000"/>
              </a:lnSpc>
              <a:buClr>
                <a:schemeClr val="accent3">
                  <a:lumMod val="75000"/>
                </a:schemeClr>
              </a:buCl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a:buClr>
                <a:schemeClr val="accent3">
                  <a:lumMod val="75000"/>
                </a:schemeClr>
              </a:buCl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26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884E72C3-7DD9-4AFE-834B-E506DFD1BCAE}"/>
              </a:ext>
            </a:extLst>
          </p:cNvPr>
          <p:cNvSpPr/>
          <p:nvPr/>
        </p:nvSpPr>
        <p:spPr>
          <a:xfrm>
            <a:off x="2206305" y="190499"/>
            <a:ext cx="793598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0850958-419E-4ED4-B7DF-EE6ACA77DAD4}"/>
              </a:ext>
            </a:extLst>
          </p:cNvPr>
          <p:cNvSpPr/>
          <p:nvPr/>
        </p:nvSpPr>
        <p:spPr>
          <a:xfrm>
            <a:off x="4564460" y="307774"/>
            <a:ext cx="2667718" cy="430246"/>
          </a:xfrm>
          <a:prstGeom prst="rect">
            <a:avLst/>
          </a:prstGeom>
        </p:spPr>
        <p:txBody>
          <a:bodyPr wrap="none">
            <a:spAutoFit/>
          </a:bodyPr>
          <a:lstStyle/>
          <a:p>
            <a:pPr>
              <a:lnSpc>
                <a:spcPct val="107000"/>
              </a:lnSpc>
              <a:spcAft>
                <a:spcPts val="800"/>
              </a:spcAft>
            </a:pPr>
            <a:r>
              <a:rPr lang="en-US" sz="2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Overview of EDI file</a:t>
            </a:r>
            <a:endPar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FD915E1F-74AB-4D2C-B8BF-5ED7087479E8}"/>
              </a:ext>
            </a:extLst>
          </p:cNvPr>
          <p:cNvSpPr/>
          <p:nvPr/>
        </p:nvSpPr>
        <p:spPr>
          <a:xfrm>
            <a:off x="2147581" y="1187695"/>
            <a:ext cx="8313491" cy="3683829"/>
          </a:xfrm>
          <a:prstGeom prst="rect">
            <a:avLst/>
          </a:prstGeom>
        </p:spPr>
        <p:txBody>
          <a:bodyPr wrap="square">
            <a:spAutoFit/>
          </a:bodyPr>
          <a:lstStyle/>
          <a:p>
            <a:pPr>
              <a:buClr>
                <a:schemeClr val="accent3">
                  <a:lumMod val="75000"/>
                </a:schemeClr>
              </a:buClr>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Clr>
                <a:schemeClr val="accent3">
                  <a:lumMod val="75000"/>
                </a:schemeClr>
              </a:buClr>
              <a:buFont typeface="Wingdings" panose="05000000000000000000" pitchFamily="2" charset="2"/>
              <a:buChar char="q"/>
            </a:pPr>
            <a:r>
              <a:rPr 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ANSI (American National Standard Institute)</a:t>
            </a:r>
          </a:p>
          <a:p>
            <a:pPr>
              <a:buClr>
                <a:schemeClr val="accent3">
                  <a:lumMod val="75000"/>
                </a:schemeClr>
              </a:buClr>
            </a:pPr>
            <a:endParaRPr lang="en-US" sz="14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buClr>
                <a:schemeClr val="accent3">
                  <a:lumMod val="75000"/>
                </a:schemeClr>
              </a:buClr>
            </a:pPr>
            <a:r>
              <a:rPr lang="en-US" sz="1400" dirty="0">
                <a:latin typeface="Times New Roman" panose="02020603050405020304" pitchFamily="18" charset="0"/>
                <a:ea typeface="Calibri" panose="020F0502020204030204" pitchFamily="34" charset="0"/>
                <a:cs typeface="Times New Roman" panose="02020603050405020304" pitchFamily="18" charset="0"/>
              </a:rPr>
              <a:t>ANSI (American National Standards Institute) is the main organization supporting the development of technology standards in the United States. ANSI works with industry groups, and it is the U.S. member of the International Organization for Standardization (ISO) and the International Electrotechnical Commission (IEC).</a:t>
            </a:r>
          </a:p>
          <a:p>
            <a:pPr marL="285750" indent="-285750">
              <a:lnSpc>
                <a:spcPct val="107000"/>
              </a:lnSpc>
              <a:buClr>
                <a:schemeClr val="accent3">
                  <a:lumMod val="75000"/>
                </a:schemeClr>
              </a:buClr>
              <a:buFont typeface="Wingdings" panose="05000000000000000000" pitchFamily="2" charset="2"/>
              <a:buChar char="q"/>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Clr>
                <a:schemeClr val="accent3">
                  <a:lumMod val="75000"/>
                </a:schemeClr>
              </a:buClr>
              <a:buFont typeface="Wingdings" panose="05000000000000000000" pitchFamily="2" charset="2"/>
              <a:buChar char="q"/>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X12 (standard format)</a:t>
            </a:r>
          </a:p>
          <a:p>
            <a:pPr>
              <a:buClr>
                <a:schemeClr val="accent3">
                  <a:lumMod val="75000"/>
                </a:schemeClr>
              </a:buClr>
            </a:pPr>
            <a:endPar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buClr>
                <a:schemeClr val="accent3">
                  <a:lumMod val="75000"/>
                </a:schemeClr>
              </a:buClr>
            </a:pPr>
            <a:r>
              <a:rPr lang="en-US" dirty="0">
                <a:latin typeface="Times New Roman" panose="02020603050405020304" pitchFamily="18" charset="0"/>
                <a:ea typeface="Calibri" panose="020F0502020204030204" pitchFamily="34" charset="0"/>
                <a:cs typeface="Times New Roman" panose="02020603050405020304" pitchFamily="18" charset="0"/>
              </a:rPr>
              <a:t>X12 is a message formatting standard used with Electronic Data Interchange (EDI) documents for trading partners to share electronic business documents in an agreed-upon and standard format. It is the most common EDI standard used in the United States.</a:t>
            </a:r>
          </a:p>
          <a:p>
            <a:pPr>
              <a:lnSpc>
                <a:spcPct val="107000"/>
              </a:lnSpc>
              <a:buClr>
                <a:schemeClr val="accent3">
                  <a:lumMod val="75000"/>
                </a:schemeClr>
              </a:buCl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466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38A553-5D86-49ED-9EAD-3B82AE669B05}"/>
              </a:ext>
            </a:extLst>
          </p:cNvPr>
          <p:cNvSpPr>
            <a:spLocks noGrp="1"/>
          </p:cNvSpPr>
          <p:nvPr>
            <p:ph type="title"/>
          </p:nvPr>
        </p:nvSpPr>
        <p:spPr>
          <a:xfrm>
            <a:off x="956345" y="365125"/>
            <a:ext cx="10310070" cy="132556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4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Types of EDI Files</a:t>
            </a:r>
          </a:p>
        </p:txBody>
      </p:sp>
      <p:graphicFrame>
        <p:nvGraphicFramePr>
          <p:cNvPr id="4" name="Table 3">
            <a:extLst>
              <a:ext uri="{FF2B5EF4-FFF2-40B4-BE49-F238E27FC236}">
                <a16:creationId xmlns:a16="http://schemas.microsoft.com/office/drawing/2014/main" id="{A78385ED-D7A3-4FE0-9AAB-A01539A42CC5}"/>
              </a:ext>
            </a:extLst>
          </p:cNvPr>
          <p:cNvGraphicFramePr>
            <a:graphicFrameLocks noGrp="1"/>
          </p:cNvGraphicFramePr>
          <p:nvPr>
            <p:extLst>
              <p:ext uri="{D42A27DB-BD31-4B8C-83A1-F6EECF244321}">
                <p14:modId xmlns:p14="http://schemas.microsoft.com/office/powerpoint/2010/main" val="2827848318"/>
              </p:ext>
            </p:extLst>
          </p:nvPr>
        </p:nvGraphicFramePr>
        <p:xfrm>
          <a:off x="956345" y="1879134"/>
          <a:ext cx="10310070" cy="4671092"/>
        </p:xfrm>
        <a:graphic>
          <a:graphicData uri="http://schemas.openxmlformats.org/drawingml/2006/table">
            <a:tbl>
              <a:tblPr firstRow="1" bandRow="1">
                <a:tableStyleId>{5C22544A-7EE6-4342-B048-85BDC9FD1C3A}</a:tableStyleId>
              </a:tblPr>
              <a:tblGrid>
                <a:gridCol w="1838739">
                  <a:extLst>
                    <a:ext uri="{9D8B030D-6E8A-4147-A177-3AD203B41FA5}">
                      <a16:colId xmlns:a16="http://schemas.microsoft.com/office/drawing/2014/main" val="3438570529"/>
                    </a:ext>
                  </a:extLst>
                </a:gridCol>
                <a:gridCol w="8471331">
                  <a:extLst>
                    <a:ext uri="{9D8B030D-6E8A-4147-A177-3AD203B41FA5}">
                      <a16:colId xmlns:a16="http://schemas.microsoft.com/office/drawing/2014/main" val="1369409743"/>
                    </a:ext>
                  </a:extLst>
                </a:gridCol>
              </a:tblGrid>
              <a:tr h="4671092">
                <a:tc>
                  <a:txBody>
                    <a:bodyPr/>
                    <a:lstStyle/>
                    <a:p>
                      <a:pPr marL="342900" indent="-342900" algn="ctr">
                        <a:lnSpc>
                          <a:spcPct val="150000"/>
                        </a:lnSpc>
                        <a:buFont typeface="Arial" panose="020B0604020202020204" pitchFamily="34" charset="0"/>
                        <a:buChar char="•"/>
                      </a:pPr>
                      <a:r>
                        <a:rPr lang="en-US" sz="2000" b="0" dirty="0">
                          <a:solidFill>
                            <a:schemeClr val="bg1"/>
                          </a:solidFill>
                          <a:latin typeface="Times New Roman" panose="02020603050405020304" pitchFamily="18" charset="0"/>
                          <a:cs typeface="Times New Roman" panose="02020603050405020304" pitchFamily="18" charset="0"/>
                        </a:rPr>
                        <a:t>270</a:t>
                      </a:r>
                    </a:p>
                    <a:p>
                      <a:pPr marL="342900" indent="-342900" algn="ctr">
                        <a:lnSpc>
                          <a:spcPct val="150000"/>
                        </a:lnSpc>
                        <a:buFont typeface="Arial" panose="020B0604020202020204" pitchFamily="34" charset="0"/>
                        <a:buChar char="•"/>
                      </a:pPr>
                      <a:r>
                        <a:rPr lang="en-US" sz="2000" b="0" dirty="0">
                          <a:solidFill>
                            <a:schemeClr val="bg1"/>
                          </a:solidFill>
                          <a:latin typeface="Times New Roman" panose="02020603050405020304" pitchFamily="18" charset="0"/>
                          <a:cs typeface="Times New Roman" panose="02020603050405020304" pitchFamily="18" charset="0"/>
                        </a:rPr>
                        <a:t>271</a:t>
                      </a:r>
                    </a:p>
                    <a:p>
                      <a:pPr marL="342900" indent="-342900" algn="ctr">
                        <a:lnSpc>
                          <a:spcPct val="150000"/>
                        </a:lnSpc>
                        <a:buFont typeface="Arial" panose="020B0604020202020204" pitchFamily="34" charset="0"/>
                        <a:buChar char="•"/>
                      </a:pPr>
                      <a:r>
                        <a:rPr lang="en-US" sz="2000" b="0" dirty="0">
                          <a:solidFill>
                            <a:schemeClr val="bg1"/>
                          </a:solidFill>
                          <a:latin typeface="Times New Roman" panose="02020603050405020304" pitchFamily="18" charset="0"/>
                          <a:cs typeface="Times New Roman" panose="02020603050405020304" pitchFamily="18" charset="0"/>
                        </a:rPr>
                        <a:t>837</a:t>
                      </a:r>
                    </a:p>
                    <a:p>
                      <a:pPr marL="342900" indent="-342900" algn="ctr">
                        <a:lnSpc>
                          <a:spcPct val="150000"/>
                        </a:lnSpc>
                        <a:buFont typeface="Arial" panose="020B0604020202020204" pitchFamily="34" charset="0"/>
                        <a:buChar char="•"/>
                      </a:pPr>
                      <a:r>
                        <a:rPr lang="en-US" sz="2000" b="0" dirty="0">
                          <a:solidFill>
                            <a:schemeClr val="bg1"/>
                          </a:solidFill>
                          <a:latin typeface="Times New Roman" panose="02020603050405020304" pitchFamily="18" charset="0"/>
                          <a:cs typeface="Times New Roman" panose="02020603050405020304" pitchFamily="18" charset="0"/>
                        </a:rPr>
                        <a:t>997</a:t>
                      </a:r>
                    </a:p>
                    <a:p>
                      <a:pPr marL="342900" indent="-342900" algn="ctr">
                        <a:lnSpc>
                          <a:spcPct val="150000"/>
                        </a:lnSpc>
                        <a:buFont typeface="Arial" panose="020B0604020202020204" pitchFamily="34" charset="0"/>
                        <a:buChar char="•"/>
                      </a:pPr>
                      <a:r>
                        <a:rPr lang="en-US" sz="2000" b="0" dirty="0">
                          <a:solidFill>
                            <a:schemeClr val="bg1"/>
                          </a:solidFill>
                          <a:latin typeface="Times New Roman" panose="02020603050405020304" pitchFamily="18" charset="0"/>
                          <a:cs typeface="Times New Roman" panose="02020603050405020304" pitchFamily="18" charset="0"/>
                        </a:rPr>
                        <a:t>835</a:t>
                      </a:r>
                    </a:p>
                  </a:txBody>
                  <a:tcPr>
                    <a:solidFill>
                      <a:schemeClr val="accent3">
                        <a:lumMod val="75000"/>
                      </a:schemeClr>
                    </a:solidFill>
                  </a:tcPr>
                </a:tc>
                <a:tc>
                  <a:txBody>
                    <a:bodyPr/>
                    <a:lstStyle/>
                    <a:p>
                      <a:pPr lvl="1" algn="l">
                        <a:lnSpc>
                          <a:spcPct val="150000"/>
                        </a:lnSpc>
                      </a:pPr>
                      <a:r>
                        <a:rPr lang="en-US" sz="2000" b="0" dirty="0">
                          <a:solidFill>
                            <a:schemeClr val="bg1"/>
                          </a:solidFill>
                          <a:latin typeface="Times New Roman" panose="02020603050405020304" pitchFamily="18" charset="0"/>
                          <a:cs typeface="Times New Roman" panose="02020603050405020304" pitchFamily="18" charset="0"/>
                        </a:rPr>
                        <a:t>Eligibility Inquiry.</a:t>
                      </a:r>
                    </a:p>
                    <a:p>
                      <a:pPr lvl="1" algn="l">
                        <a:lnSpc>
                          <a:spcPct val="150000"/>
                        </a:lnSpc>
                      </a:pPr>
                      <a:r>
                        <a:rPr lang="en-US" sz="2000" b="0" dirty="0">
                          <a:solidFill>
                            <a:schemeClr val="bg1"/>
                          </a:solidFill>
                          <a:latin typeface="Times New Roman" panose="02020603050405020304" pitchFamily="18" charset="0"/>
                          <a:cs typeface="Times New Roman" panose="02020603050405020304" pitchFamily="18" charset="0"/>
                        </a:rPr>
                        <a:t>Inquiry response.</a:t>
                      </a:r>
                    </a:p>
                    <a:p>
                      <a:pPr lvl="1" algn="l">
                        <a:lnSpc>
                          <a:spcPct val="150000"/>
                        </a:lnSpc>
                      </a:pPr>
                      <a:r>
                        <a:rPr lang="en-US" sz="2000" b="0" dirty="0">
                          <a:solidFill>
                            <a:schemeClr val="bg1"/>
                          </a:solidFill>
                          <a:latin typeface="Times New Roman" panose="02020603050405020304" pitchFamily="18" charset="0"/>
                          <a:cs typeface="Times New Roman" panose="02020603050405020304" pitchFamily="18" charset="0"/>
                        </a:rPr>
                        <a:t>Claim submission.</a:t>
                      </a:r>
                    </a:p>
                    <a:p>
                      <a:pPr lvl="1" algn="l">
                        <a:lnSpc>
                          <a:spcPct val="150000"/>
                        </a:lnSpc>
                      </a:pPr>
                      <a:r>
                        <a:rPr lang="en-US" sz="2000" b="0" dirty="0">
                          <a:solidFill>
                            <a:schemeClr val="bg1"/>
                          </a:solidFill>
                          <a:latin typeface="Times New Roman" panose="02020603050405020304" pitchFamily="18" charset="0"/>
                          <a:cs typeface="Times New Roman" panose="02020603050405020304" pitchFamily="18" charset="0"/>
                        </a:rPr>
                        <a:t>Ins Acknowledgement.</a:t>
                      </a:r>
                    </a:p>
                    <a:p>
                      <a:pPr lvl="1" algn="l">
                        <a:lnSpc>
                          <a:spcPct val="150000"/>
                        </a:lnSpc>
                      </a:pPr>
                      <a:r>
                        <a:rPr lang="en-US" sz="2000" b="0" dirty="0">
                          <a:solidFill>
                            <a:schemeClr val="bg1"/>
                          </a:solidFill>
                          <a:latin typeface="Times New Roman" panose="02020603050405020304" pitchFamily="18" charset="0"/>
                          <a:cs typeface="Times New Roman" panose="02020603050405020304" pitchFamily="18" charset="0"/>
                        </a:rPr>
                        <a:t>Claim payment information.</a:t>
                      </a:r>
                    </a:p>
                  </a:txBody>
                  <a:tcPr>
                    <a:solidFill>
                      <a:schemeClr val="accent3">
                        <a:lumMod val="75000"/>
                      </a:schemeClr>
                    </a:solidFill>
                  </a:tcPr>
                </a:tc>
                <a:extLst>
                  <a:ext uri="{0D108BD9-81ED-4DB2-BD59-A6C34878D82A}">
                    <a16:rowId xmlns:a16="http://schemas.microsoft.com/office/drawing/2014/main" val="3353546728"/>
                  </a:ext>
                </a:extLst>
              </a:tr>
            </a:tbl>
          </a:graphicData>
        </a:graphic>
      </p:graphicFrame>
    </p:spTree>
    <p:extLst>
      <p:ext uri="{BB962C8B-B14F-4D97-AF65-F5344CB8AC3E}">
        <p14:creationId xmlns:p14="http://schemas.microsoft.com/office/powerpoint/2010/main" val="1529197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IMSHA~1.AKH\AppData\Local\Temp\SNAGHTML5377a649.PNG">
            <a:extLst>
              <a:ext uri="{FF2B5EF4-FFF2-40B4-BE49-F238E27FC236}">
                <a16:creationId xmlns:a16="http://schemas.microsoft.com/office/drawing/2014/main" id="{A60AD97F-5FF0-48D8-809B-D2D479AF0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57" y="668318"/>
            <a:ext cx="8336175" cy="6074945"/>
          </a:xfrm>
          <a:prstGeom prst="rect">
            <a:avLst/>
          </a:prstGeom>
          <a:noFill/>
          <a:ln w="38100">
            <a:solidFill>
              <a:schemeClr val="accent3">
                <a:lumMod val="75000"/>
              </a:schemeClr>
            </a:solidFill>
          </a:ln>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BA990F8-9D89-4168-9E90-C45170F8FB5C}"/>
              </a:ext>
            </a:extLst>
          </p:cNvPr>
          <p:cNvSpPr/>
          <p:nvPr/>
        </p:nvSpPr>
        <p:spPr>
          <a:xfrm>
            <a:off x="4599436" y="192947"/>
            <a:ext cx="2993127" cy="368755"/>
          </a:xfrm>
          <a:prstGeom prst="rect">
            <a:avLst/>
          </a:prstGeom>
        </p:spPr>
        <p:txBody>
          <a:bodyPr wrap="none">
            <a:spAutoFit/>
          </a:bodyPr>
          <a:lstStyle/>
          <a:p>
            <a:pPr>
              <a:lnSpc>
                <a:spcPct val="107000"/>
              </a:lnSpc>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Standard format of EDI File</a:t>
            </a:r>
            <a:endParaRPr lang="en-US" sz="2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0094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68682" y="233066"/>
            <a:ext cx="11599858"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Claim forms</a:t>
            </a:r>
            <a:br>
              <a:rPr lang="en-US" sz="2800" dirty="0">
                <a:solidFill>
                  <a:schemeClr val="tx1">
                    <a:lumMod val="75000"/>
                    <a:lumOff val="25000"/>
                  </a:schemeClr>
                </a:solidFill>
              </a:rPr>
            </a:br>
            <a:r>
              <a:rPr lang="en-US" sz="2600" dirty="0"/>
              <a:t>The two most common claim forms are the </a:t>
            </a:r>
            <a:r>
              <a:rPr lang="en-US" sz="2600" b="1" dirty="0"/>
              <a:t>CMS-1500 and theUB-04</a:t>
            </a:r>
            <a:r>
              <a:rPr lang="en-US" sz="2800" dirty="0"/>
              <a: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3998673" y="2975472"/>
            <a:ext cx="2418892" cy="49240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latin typeface="+mj-lt"/>
              </a:rPr>
              <a:t>Paper</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8532420" y="2975472"/>
            <a:ext cx="1976296" cy="492402"/>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latin typeface="+mj-lt"/>
              </a:rPr>
              <a:t>Electronic</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933895" y="5549743"/>
            <a:ext cx="1944101" cy="672412"/>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Institutional and </a:t>
            </a:r>
          </a:p>
          <a:p>
            <a:pPr algn="ctr"/>
            <a:r>
              <a:rPr lang="en-US" sz="1600" b="1" dirty="0">
                <a:latin typeface="+mj-lt"/>
              </a:rPr>
              <a:t>Organizational </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979340" y="3453218"/>
            <a:ext cx="1829439"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Professional Services </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3816530" y="4913897"/>
            <a:ext cx="696383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7784234" y="2997992"/>
            <a:ext cx="0" cy="383181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4705897" y="4161894"/>
            <a:ext cx="1701523" cy="58477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HCFA1500  </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CMS1500</a:t>
            </a:r>
          </a:p>
        </p:txBody>
      </p:sp>
      <p:sp>
        <p:nvSpPr>
          <p:cNvPr id="40" name="Rectangle 39">
            <a:extLst>
              <a:ext uri="{FF2B5EF4-FFF2-40B4-BE49-F238E27FC236}">
                <a16:creationId xmlns:a16="http://schemas.microsoft.com/office/drawing/2014/main" id="{5842CE6B-862D-4B18-B10B-3436A7D24058}"/>
              </a:ext>
            </a:extLst>
          </p:cNvPr>
          <p:cNvSpPr/>
          <p:nvPr/>
        </p:nvSpPr>
        <p:spPr>
          <a:xfrm>
            <a:off x="8800184" y="3791987"/>
            <a:ext cx="4162870" cy="21544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latin typeface="Times New Roman" panose="02020603050405020304" pitchFamily="18" charset="0"/>
                <a:cs typeface="Times New Roman" panose="02020603050405020304" pitchFamily="18" charset="0"/>
              </a:rPr>
              <a:t>837P</a:t>
            </a:r>
            <a:endParaRPr 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D130C0AE-B52E-4C65-A461-AD2F7D2362DE}"/>
              </a:ext>
            </a:extLst>
          </p:cNvPr>
          <p:cNvSpPr/>
          <p:nvPr/>
        </p:nvSpPr>
        <p:spPr>
          <a:xfrm>
            <a:off x="4746634" y="5670505"/>
            <a:ext cx="1233452" cy="21544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latin typeface="Times New Roman" panose="02020603050405020304" pitchFamily="18" charset="0"/>
                <a:cs typeface="Times New Roman" panose="02020603050405020304" pitchFamily="18" charset="0"/>
              </a:rPr>
              <a:t>UB-04</a:t>
            </a:r>
            <a:endParaRPr 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6E783ACB-62DF-4DA3-9240-822BAEA78497}"/>
              </a:ext>
            </a:extLst>
          </p:cNvPr>
          <p:cNvSpPr/>
          <p:nvPr/>
        </p:nvSpPr>
        <p:spPr>
          <a:xfrm>
            <a:off x="8800184" y="5550029"/>
            <a:ext cx="1562404" cy="21544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latin typeface="Times New Roman" panose="02020603050405020304" pitchFamily="18" charset="0"/>
                <a:cs typeface="Times New Roman" panose="02020603050405020304" pitchFamily="18" charset="0"/>
              </a:rPr>
              <a:t>837I</a:t>
            </a:r>
            <a:endParaRPr 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6173DD7D-A9F5-4D7E-A942-64AE3F48B264}"/>
              </a:ext>
            </a:extLst>
          </p:cNvPr>
          <p:cNvSpPr/>
          <p:nvPr/>
        </p:nvSpPr>
        <p:spPr>
          <a:xfrm>
            <a:off x="4242408" y="3598029"/>
            <a:ext cx="3541826" cy="492443"/>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Each paper claim form has an equivalent electronic counterpart</a:t>
            </a:r>
          </a:p>
        </p:txBody>
      </p:sp>
      <p:sp>
        <p:nvSpPr>
          <p:cNvPr id="21" name="Rectangle: Rounded Corners 20">
            <a:extLst>
              <a:ext uri="{FF2B5EF4-FFF2-40B4-BE49-F238E27FC236}">
                <a16:creationId xmlns:a16="http://schemas.microsoft.com/office/drawing/2014/main" id="{884E72C3-7DD9-4AFE-834B-E506DFD1BCAE}"/>
              </a:ext>
            </a:extLst>
          </p:cNvPr>
          <p:cNvSpPr/>
          <p:nvPr/>
        </p:nvSpPr>
        <p:spPr>
          <a:xfrm>
            <a:off x="761755" y="1138818"/>
            <a:ext cx="10613713" cy="65866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t>
            </a:r>
            <a:r>
              <a:rPr lang="en-US" u="sng" dirty="0"/>
              <a:t>UB-04</a:t>
            </a:r>
            <a:r>
              <a:rPr lang="en-US" dirty="0"/>
              <a:t> (CMS 1450) is a claim form used by hospitals, nursing facilities, in-patient, and other facility providers. A specific facility provider of service may also utilize this type of form.</a:t>
            </a:r>
            <a:endParaRPr lang="en-US" b="1" dirty="0">
              <a:latin typeface="+mj-lt"/>
            </a:endParaRPr>
          </a:p>
        </p:txBody>
      </p:sp>
      <p:sp>
        <p:nvSpPr>
          <p:cNvPr id="22" name="Rectangle: Rounded Corners 21">
            <a:extLst>
              <a:ext uri="{FF2B5EF4-FFF2-40B4-BE49-F238E27FC236}">
                <a16:creationId xmlns:a16="http://schemas.microsoft.com/office/drawing/2014/main" id="{BB70E2B3-82D4-41EA-B821-3FBCC39E7FF6}"/>
              </a:ext>
            </a:extLst>
          </p:cNvPr>
          <p:cNvSpPr/>
          <p:nvPr/>
        </p:nvSpPr>
        <p:spPr>
          <a:xfrm>
            <a:off x="797437" y="1922074"/>
            <a:ext cx="10613713" cy="716056"/>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t>
            </a:r>
            <a:r>
              <a:rPr lang="en-US" u="sng" dirty="0"/>
              <a:t>HCFA-1500</a:t>
            </a:r>
            <a:r>
              <a:rPr lang="en-US" dirty="0"/>
              <a:t> (CMS 1500) is a medical claim form used by individual doctors &amp; practices, nurses, and professionals, including therapists, chiropractors, and out-patient clinics. It is not typically hospital-oriented.</a:t>
            </a:r>
            <a:endParaRPr lang="en-US" b="1" dirty="0">
              <a:latin typeface="+mj-lt"/>
            </a:endParaRPr>
          </a:p>
        </p:txBody>
      </p:sp>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884E72C3-7DD9-4AFE-834B-E506DFD1BCAE}"/>
              </a:ext>
            </a:extLst>
          </p:cNvPr>
          <p:cNvSpPr/>
          <p:nvPr/>
        </p:nvSpPr>
        <p:spPr>
          <a:xfrm>
            <a:off x="2206305" y="190499"/>
            <a:ext cx="793598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What are EDI rejections?</a:t>
            </a:r>
          </a:p>
        </p:txBody>
      </p:sp>
      <p:sp>
        <p:nvSpPr>
          <p:cNvPr id="3" name="Rectangle 2">
            <a:extLst>
              <a:ext uri="{FF2B5EF4-FFF2-40B4-BE49-F238E27FC236}">
                <a16:creationId xmlns:a16="http://schemas.microsoft.com/office/drawing/2014/main" id="{3518F4A5-2D65-44F5-8D37-FF76F34361AD}"/>
              </a:ext>
            </a:extLst>
          </p:cNvPr>
          <p:cNvSpPr/>
          <p:nvPr/>
        </p:nvSpPr>
        <p:spPr>
          <a:xfrm>
            <a:off x="2206305" y="1522457"/>
            <a:ext cx="8028264" cy="3585597"/>
          </a:xfrm>
          <a:prstGeom prst="rect">
            <a:avLst/>
          </a:prstGeom>
        </p:spPr>
        <p:txBody>
          <a:bodyPr wrap="square">
            <a:spAutoFit/>
          </a:bodyPr>
          <a:lstStyle/>
          <a:p>
            <a:pPr marL="285750" indent="-285750">
              <a:lnSpc>
                <a:spcPct val="150000"/>
              </a:lnSpc>
              <a:buClr>
                <a:schemeClr val="accent3">
                  <a:lumMod val="75000"/>
                </a:schemeClr>
              </a:buCl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EDI rejections refer to instances where electronic transactions submitted through Electronic Data Interchange (EDI) systems are not accepted by the receiving party (insurance) or entity.</a:t>
            </a:r>
          </a:p>
          <a:p>
            <a:pPr marL="285750" indent="-285750">
              <a:lnSpc>
                <a:spcPct val="150000"/>
              </a:lnSpc>
              <a:buClr>
                <a:schemeClr val="accent3">
                  <a:lumMod val="75000"/>
                </a:schemeClr>
              </a:buCl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These rejections occur due to various reasons, such as errors, discrepancies, missing information, or non-compliance with the specified standards and requirements for the electronic transaction.</a:t>
            </a:r>
          </a:p>
          <a:p>
            <a:pPr marL="285750" indent="-285750">
              <a:lnSpc>
                <a:spcPct val="150000"/>
              </a:lnSpc>
              <a:buClr>
                <a:schemeClr val="accent3">
                  <a:lumMod val="75000"/>
                </a:schemeClr>
              </a:buCl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In the context of medical billing, EDI rejections can occur during the submission of claims, eligibility verification, and other billing-related processes.</a:t>
            </a:r>
          </a:p>
          <a:p>
            <a:pPr marL="285750" indent="-285750">
              <a:lnSpc>
                <a:spcPct val="150000"/>
              </a:lnSpc>
              <a:buClr>
                <a:schemeClr val="accent3">
                  <a:lumMod val="75000"/>
                </a:schemeClr>
              </a:buCl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a:buClr>
                <a:schemeClr val="accent3">
                  <a:lumMod val="75000"/>
                </a:schemeClr>
              </a:buCl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714115"/>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2923</Words>
  <Application>Microsoft Office PowerPoint</Application>
  <PresentationFormat>Widescreen</PresentationFormat>
  <Paragraphs>329</Paragraphs>
  <Slides>30</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Century Gothic</vt:lpstr>
      <vt:lpstr>Segoe UI</vt:lpstr>
      <vt:lpstr>Segoe UI Light</vt:lpstr>
      <vt:lpstr>Tahoma</vt:lpstr>
      <vt:lpstr>Times New Roman</vt:lpstr>
      <vt:lpstr>Wingdings</vt:lpstr>
      <vt:lpstr>Office Theme</vt:lpstr>
      <vt:lpstr>EDI REJECTIONS  </vt:lpstr>
      <vt:lpstr>PowerPoint Presentation</vt:lpstr>
      <vt:lpstr>Project analysis slide 3</vt:lpstr>
      <vt:lpstr>Project analysis slide 8</vt:lpstr>
      <vt:lpstr>Project analysis slide 8</vt:lpstr>
      <vt:lpstr>    Types of EDI Files</vt:lpstr>
      <vt:lpstr>PowerPoint Presentation</vt:lpstr>
      <vt:lpstr>Project analysis slide 8</vt:lpstr>
      <vt:lpstr>Project analysis slide 8</vt:lpstr>
      <vt:lpstr>Project analysis slide 2</vt:lpstr>
      <vt:lpstr>Project analysis slide 8</vt:lpstr>
      <vt:lpstr>Project analysis slide 8</vt:lpstr>
      <vt:lpstr>Project analysis slide 4</vt:lpstr>
      <vt:lpstr>Project analysis slide 5</vt:lpstr>
      <vt:lpstr>Project analysis slide 8</vt:lpstr>
      <vt:lpstr>Project analysis slide 5</vt:lpstr>
      <vt:lpstr>Project analysis slide 5</vt:lpstr>
      <vt:lpstr>Project analysis slide 5</vt:lpstr>
      <vt:lpstr>Project analysis slide 5</vt:lpstr>
      <vt:lpstr>Project analysis slide 5</vt:lpstr>
      <vt:lpstr>Project analysis slide 4</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2023-08-18T06:56:31Z</dcterms:created>
  <dcterms:modified xsi:type="dcterms:W3CDTF">2023-09-26T11:49:51Z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