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8" r:id="rId4"/>
    <p:sldId id="261" r:id="rId5"/>
    <p:sldId id="270" r:id="rId6"/>
    <p:sldId id="271" r:id="rId7"/>
    <p:sldId id="267" r:id="rId8"/>
  </p:sldIdLst>
  <p:sldSz cx="18288000" cy="10287000"/>
  <p:notesSz cx="6858000" cy="9144000"/>
  <p:embeddedFontLst>
    <p:embeddedFont>
      <p:font typeface="Bahnschrift SemiBold" panose="020B0502040204020203" pitchFamily="34" charset="0"/>
      <p:bold r:id="rId9"/>
    </p:embeddedFont>
    <p:embeddedFont>
      <p:font typeface="Calibri" panose="020F0502020204030204" pitchFamily="34" charset="0"/>
      <p:regular r:id="rId10"/>
      <p:bold r:id="rId11"/>
      <p:italic r:id="rId12"/>
      <p:boldItalic r:id="rId13"/>
    </p:embeddedFont>
    <p:embeddedFont>
      <p:font typeface="Cambria" panose="02040503050406030204" pitchFamily="18"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10560112" y="-6875490"/>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t="-6179" r="-211836"/>
            </a:stretch>
          </a:blipFill>
        </p:spPr>
      </p:sp>
      <p:sp>
        <p:nvSpPr>
          <p:cNvPr id="3" name="Freeform 3"/>
          <p:cNvSpPr/>
          <p:nvPr/>
        </p:nvSpPr>
        <p:spPr>
          <a:xfrm flipH="1">
            <a:off x="627094" y="534271"/>
            <a:ext cx="7726011" cy="9752729"/>
          </a:xfrm>
          <a:custGeom>
            <a:avLst/>
            <a:gdLst/>
            <a:ahLst/>
            <a:cxnLst/>
            <a:rect l="l" t="t" r="r" b="b"/>
            <a:pathLst>
              <a:path w="7726011" h="9752729">
                <a:moveTo>
                  <a:pt x="7726011" y="0"/>
                </a:moveTo>
                <a:lnTo>
                  <a:pt x="0" y="0"/>
                </a:lnTo>
                <a:lnTo>
                  <a:pt x="0" y="9752729"/>
                </a:lnTo>
                <a:lnTo>
                  <a:pt x="7726011" y="9752729"/>
                </a:lnTo>
                <a:lnTo>
                  <a:pt x="772601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8703698" y="2122223"/>
            <a:ext cx="8555602" cy="2696764"/>
          </a:xfrm>
          <a:prstGeom prst="rect">
            <a:avLst/>
          </a:prstGeom>
        </p:spPr>
        <p:txBody>
          <a:bodyPr lIns="0" tIns="0" rIns="0" bIns="0" rtlCol="0" anchor="t">
            <a:spAutoFit/>
          </a:bodyPr>
          <a:lstStyle/>
          <a:p>
            <a:pPr>
              <a:lnSpc>
                <a:spcPts val="10736"/>
              </a:lnSpc>
            </a:pPr>
            <a:r>
              <a:rPr lang="en-US" sz="8800" dirty="0">
                <a:solidFill>
                  <a:srgbClr val="05066D"/>
                </a:solidFill>
                <a:latin typeface="Bahnschrift SemiBold" panose="020B0502040204020203" pitchFamily="34" charset="0"/>
              </a:rPr>
              <a:t>Insurance Authorization</a:t>
            </a:r>
          </a:p>
        </p:txBody>
      </p:sp>
      <p:sp>
        <p:nvSpPr>
          <p:cNvPr id="6" name="Freeform 6"/>
          <p:cNvSpPr/>
          <p:nvPr/>
        </p:nvSpPr>
        <p:spPr>
          <a:xfrm>
            <a:off x="0" y="6006557"/>
            <a:ext cx="18288000" cy="6906869"/>
          </a:xfrm>
          <a:custGeom>
            <a:avLst/>
            <a:gdLst/>
            <a:ahLst/>
            <a:cxnLst/>
            <a:rect l="l" t="t" r="r" b="b"/>
            <a:pathLst>
              <a:path w="18288000" h="6906869">
                <a:moveTo>
                  <a:pt x="0" y="0"/>
                </a:moveTo>
                <a:lnTo>
                  <a:pt x="18288000" y="0"/>
                </a:lnTo>
                <a:lnTo>
                  <a:pt x="18288000" y="6906869"/>
                </a:lnTo>
                <a:lnTo>
                  <a:pt x="0" y="6906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6943169" y="2551460"/>
            <a:ext cx="1569439" cy="1838289"/>
          </a:xfrm>
          <a:custGeom>
            <a:avLst/>
            <a:gdLst/>
            <a:ahLst/>
            <a:cxnLst/>
            <a:rect l="l" t="t" r="r" b="b"/>
            <a:pathLst>
              <a:path w="1569439" h="1838289">
                <a:moveTo>
                  <a:pt x="0" y="0"/>
                </a:moveTo>
                <a:lnTo>
                  <a:pt x="1569439" y="0"/>
                </a:lnTo>
                <a:lnTo>
                  <a:pt x="1569439" y="1838289"/>
                </a:lnTo>
                <a:lnTo>
                  <a:pt x="0" y="18382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11328842" y="1026580"/>
            <a:ext cx="6680484" cy="8233839"/>
          </a:xfrm>
          <a:custGeom>
            <a:avLst/>
            <a:gdLst/>
            <a:ahLst/>
            <a:cxnLst/>
            <a:rect l="l" t="t" r="r" b="b"/>
            <a:pathLst>
              <a:path w="6985284" h="9663852">
                <a:moveTo>
                  <a:pt x="0" y="0"/>
                </a:moveTo>
                <a:lnTo>
                  <a:pt x="6985284" y="0"/>
                </a:lnTo>
                <a:lnTo>
                  <a:pt x="6985284" y="9663852"/>
                </a:lnTo>
                <a:lnTo>
                  <a:pt x="0" y="96638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386716" y="1027669"/>
            <a:ext cx="8942126" cy="1126912"/>
          </a:xfrm>
          <a:prstGeom prst="rect">
            <a:avLst/>
          </a:prstGeom>
        </p:spPr>
        <p:txBody>
          <a:bodyPr wrap="square" lIns="0" tIns="0" rIns="0" bIns="0" rtlCol="0" anchor="t">
            <a:spAutoFit/>
          </a:bodyPr>
          <a:lstStyle/>
          <a:p>
            <a:pPr marL="0" lvl="0" indent="0">
              <a:lnSpc>
                <a:spcPts val="9770"/>
              </a:lnSpc>
              <a:spcBef>
                <a:spcPct val="0"/>
              </a:spcBef>
            </a:pPr>
            <a:r>
              <a:rPr lang="en-US" sz="6978" dirty="0">
                <a:solidFill>
                  <a:srgbClr val="05066D"/>
                </a:solidFill>
                <a:latin typeface="Bahnschrift SemiBold" panose="020B0502040204020203" pitchFamily="34" charset="0"/>
              </a:rPr>
              <a:t>Prior Authorization</a:t>
            </a:r>
          </a:p>
        </p:txBody>
      </p:sp>
      <p:sp>
        <p:nvSpPr>
          <p:cNvPr id="16" name="TextBox 15">
            <a:extLst>
              <a:ext uri="{FF2B5EF4-FFF2-40B4-BE49-F238E27FC236}">
                <a16:creationId xmlns:a16="http://schemas.microsoft.com/office/drawing/2014/main" id="{890B4275-5956-4367-ADA1-3AA7AF63FB4F}"/>
              </a:ext>
            </a:extLst>
          </p:cNvPr>
          <p:cNvSpPr txBox="1"/>
          <p:nvPr/>
        </p:nvSpPr>
        <p:spPr>
          <a:xfrm>
            <a:off x="2386716" y="3866226"/>
            <a:ext cx="8942126" cy="3539430"/>
          </a:xfrm>
          <a:prstGeom prst="rect">
            <a:avLst/>
          </a:prstGeom>
          <a:noFill/>
        </p:spPr>
        <p:txBody>
          <a:bodyPr wrap="square" rtlCol="0">
            <a:spAutoFit/>
          </a:bodyPr>
          <a:lstStyle/>
          <a:p>
            <a:r>
              <a:rPr lang="en-US" sz="3200" dirty="0">
                <a:latin typeface="Bahnschrift SemiBold" panose="020B0502040204020203" pitchFamily="34" charset="0"/>
                <a:ea typeface="Cambria" panose="02040503050406030204" pitchFamily="18" charset="0"/>
              </a:rPr>
              <a:t>Prior authorization is required by insurance companies to ensure the medical procedure or service meets their criteria for coverage, helping control costs and prevent unnecessary treatments. It also helps protect against fraudulent claims and ensures appropriate utilization of healthcare 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CDCB03-35F0-41FA-A12A-6ACFFD35F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84" y="5143500"/>
            <a:ext cx="3571875" cy="3571875"/>
          </a:xfrm>
          <a:prstGeom prst="rect">
            <a:avLst/>
          </a:prstGeom>
        </p:spPr>
      </p:pic>
      <p:sp>
        <p:nvSpPr>
          <p:cNvPr id="7" name="Speech Bubble: Rectangle 6">
            <a:extLst>
              <a:ext uri="{FF2B5EF4-FFF2-40B4-BE49-F238E27FC236}">
                <a16:creationId xmlns:a16="http://schemas.microsoft.com/office/drawing/2014/main" id="{C68D2134-EDBA-4AA6-A25B-D6FA635CEB12}"/>
              </a:ext>
            </a:extLst>
          </p:cNvPr>
          <p:cNvSpPr/>
          <p:nvPr/>
        </p:nvSpPr>
        <p:spPr>
          <a:xfrm>
            <a:off x="5527966" y="3726875"/>
            <a:ext cx="7959434" cy="4159826"/>
          </a:xfrm>
          <a:prstGeom prst="wedgeRectCallout">
            <a:avLst>
              <a:gd name="adj1" fmla="val -67636"/>
              <a:gd name="adj2" fmla="val 29463"/>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a:solidFill>
                  <a:schemeClr val="tx1"/>
                </a:solidFill>
                <a:latin typeface="Bahnschrift SemiBold" panose="020B0502040204020203" pitchFamily="34" charset="0"/>
                <a:ea typeface="Cambria" panose="02040503050406030204" pitchFamily="18" charset="0"/>
              </a:rPr>
              <a:t>High-cost medications:</a:t>
            </a:r>
            <a:r>
              <a:rPr lang="en-US" sz="2400" dirty="0">
                <a:latin typeface="Bahnschrift SemiBold" panose="020B0502040204020203" pitchFamily="34" charset="0"/>
                <a:ea typeface="Cambria" panose="02040503050406030204" pitchFamily="18" charset="0"/>
              </a:rPr>
              <a:t> Certain expensive medications, such as specialty drugs or those used for rare conditions, may require prior authorization before an insurance company will cover them.</a:t>
            </a:r>
          </a:p>
          <a:p>
            <a:r>
              <a:rPr lang="en-US" sz="2400" b="1" dirty="0">
                <a:solidFill>
                  <a:schemeClr val="tx1"/>
                </a:solidFill>
                <a:latin typeface="Bahnschrift SemiBold" panose="020B0502040204020203" pitchFamily="34" charset="0"/>
                <a:ea typeface="Cambria" panose="02040503050406030204" pitchFamily="18" charset="0"/>
              </a:rPr>
              <a:t>Surgical procedures:</a:t>
            </a:r>
            <a:r>
              <a:rPr lang="en-US" sz="2400" dirty="0">
                <a:latin typeface="Bahnschrift SemiBold" panose="020B0502040204020203" pitchFamily="34" charset="0"/>
                <a:ea typeface="Cambria" panose="02040503050406030204" pitchFamily="18" charset="0"/>
              </a:rPr>
              <a:t> Some surgical procedures, especially those that are non-emergency or considered experimental, may require prior authorization. This helps insurance companies assess the medical necessity and appropriateness of the procedure.</a:t>
            </a:r>
          </a:p>
        </p:txBody>
      </p:sp>
      <p:sp>
        <p:nvSpPr>
          <p:cNvPr id="8" name="Rectangle: Beveled 7">
            <a:extLst>
              <a:ext uri="{FF2B5EF4-FFF2-40B4-BE49-F238E27FC236}">
                <a16:creationId xmlns:a16="http://schemas.microsoft.com/office/drawing/2014/main" id="{3C460075-DEC8-4E86-ACAA-0AECC5307375}"/>
              </a:ext>
            </a:extLst>
          </p:cNvPr>
          <p:cNvSpPr/>
          <p:nvPr/>
        </p:nvSpPr>
        <p:spPr>
          <a:xfrm>
            <a:off x="7955975" y="1376361"/>
            <a:ext cx="4038600" cy="1219200"/>
          </a:xfrm>
          <a:prstGeom prst="bevel">
            <a:avLst>
              <a:gd name="adj" fmla="val 1785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ea typeface="Cambria" panose="02040503050406030204" pitchFamily="18" charset="0"/>
              </a:rPr>
              <a:t>Prior Authorization Example</a:t>
            </a:r>
          </a:p>
        </p:txBody>
      </p:sp>
    </p:spTree>
    <p:extLst>
      <p:ext uri="{BB962C8B-B14F-4D97-AF65-F5344CB8AC3E}">
        <p14:creationId xmlns:p14="http://schemas.microsoft.com/office/powerpoint/2010/main" val="4089015395"/>
      </p:ext>
    </p:extLst>
  </p:cSld>
  <p:clrMapOvr>
    <a:masterClrMapping/>
  </p:clrMapOvr>
  <mc:AlternateContent xmlns:mc="http://schemas.openxmlformats.org/markup-compatibility/2006" xmlns:p14="http://schemas.microsoft.com/office/powerpoint/2010/main">
    <mc:Choice Requires="p14">
      <p:transition spd="slow" p14:dur="8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sp>
      <p:sp>
        <p:nvSpPr>
          <p:cNvPr id="3" name="Freeform 3"/>
          <p:cNvSpPr/>
          <p:nvPr/>
        </p:nvSpPr>
        <p:spPr>
          <a:xfrm rot="1704061" flipH="1" flipV="1">
            <a:off x="11603194" y="525483"/>
            <a:ext cx="8220239" cy="12420690"/>
          </a:xfrm>
          <a:custGeom>
            <a:avLst/>
            <a:gdLst/>
            <a:ahLst/>
            <a:cxnLst/>
            <a:rect l="l" t="t" r="r" b="b"/>
            <a:pathLst>
              <a:path w="8220239" h="12420690">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47505" y="1386457"/>
            <a:ext cx="9576305" cy="1617109"/>
          </a:xfrm>
          <a:prstGeom prst="rect">
            <a:avLst/>
          </a:prstGeom>
        </p:spPr>
        <p:txBody>
          <a:bodyPr wrap="square" lIns="0" tIns="0" rIns="0" bIns="0" rtlCol="0" anchor="t">
            <a:spAutoFit/>
          </a:bodyPr>
          <a:lstStyle/>
          <a:p>
            <a:pPr marL="0" lvl="0" indent="0">
              <a:lnSpc>
                <a:spcPts val="14330"/>
              </a:lnSpc>
              <a:spcBef>
                <a:spcPct val="0"/>
              </a:spcBef>
            </a:pPr>
            <a:r>
              <a:rPr lang="en-US" sz="7200" dirty="0">
                <a:solidFill>
                  <a:srgbClr val="FFFFFF"/>
                </a:solidFill>
                <a:latin typeface="Bahnschrift SemiBold" panose="020B0502040204020203" pitchFamily="34" charset="0"/>
              </a:rPr>
              <a:t>Retro Authorization</a:t>
            </a:r>
          </a:p>
        </p:txBody>
      </p:sp>
      <p:sp>
        <p:nvSpPr>
          <p:cNvPr id="5" name="Freeform 5"/>
          <p:cNvSpPr/>
          <p:nvPr/>
        </p:nvSpPr>
        <p:spPr>
          <a:xfrm flipH="1">
            <a:off x="9872579" y="2195012"/>
            <a:ext cx="7145265" cy="8091988"/>
          </a:xfrm>
          <a:custGeom>
            <a:avLst/>
            <a:gdLst/>
            <a:ahLst/>
            <a:cxnLst/>
            <a:rect l="l" t="t" r="r" b="b"/>
            <a:pathLst>
              <a:path w="7145265" h="8091988">
                <a:moveTo>
                  <a:pt x="7145265" y="0"/>
                </a:moveTo>
                <a:lnTo>
                  <a:pt x="0" y="0"/>
                </a:lnTo>
                <a:lnTo>
                  <a:pt x="0" y="8091988"/>
                </a:lnTo>
                <a:lnTo>
                  <a:pt x="7145265" y="8091988"/>
                </a:lnTo>
                <a:lnTo>
                  <a:pt x="71452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5">
            <a:extLst>
              <a:ext uri="{FF2B5EF4-FFF2-40B4-BE49-F238E27FC236}">
                <a16:creationId xmlns:a16="http://schemas.microsoft.com/office/drawing/2014/main" id="{5137CB6A-D221-4ADF-AE82-A1636D1F3518}"/>
              </a:ext>
            </a:extLst>
          </p:cNvPr>
          <p:cNvSpPr txBox="1"/>
          <p:nvPr/>
        </p:nvSpPr>
        <p:spPr>
          <a:xfrm>
            <a:off x="1147505" y="3771900"/>
            <a:ext cx="8026244" cy="4401205"/>
          </a:xfrm>
          <a:prstGeom prst="rect">
            <a:avLst/>
          </a:prstGeom>
          <a:noFill/>
        </p:spPr>
        <p:txBody>
          <a:bodyPr wrap="square" rtlCol="0">
            <a:spAutoFit/>
          </a:bodyPr>
          <a:lstStyle/>
          <a:p>
            <a:r>
              <a:rPr lang="en-US" sz="2800" dirty="0">
                <a:latin typeface="Bahnschrift SemiBold" panose="020B0502040204020203" pitchFamily="34" charset="0"/>
              </a:rPr>
              <a:t>Retro authorization is granted after a medical procedure or service has already been performed but lacked prior authorization, usually in cases of emergencies or extenuating circumstances, allowing the insurance company to review and approve coverage retrospectively.</a:t>
            </a:r>
          </a:p>
          <a:p>
            <a:endParaRPr lang="en-US" sz="2800" dirty="0">
              <a:latin typeface="Bahnschrift SemiBold" panose="020B0502040204020203" pitchFamily="34" charset="0"/>
            </a:endParaRPr>
          </a:p>
          <a:p>
            <a:r>
              <a:rPr lang="en-US" sz="2800" dirty="0">
                <a:latin typeface="Bahnschrift SemiBold" panose="020B0502040204020203" pitchFamily="34" charset="0"/>
              </a:rPr>
              <a:t>This process helps ensure patients receive the necessary care they need, even if authorization was not obtained in advance.</a:t>
            </a:r>
            <a:endParaRPr lang="en-US" sz="4400" dirty="0">
              <a:latin typeface="Bahnschrift SemiBold" panose="020B0502040204020203" pitchFamily="34"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CDCB03-35F0-41FA-A12A-6ACFFD35F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84" y="5143500"/>
            <a:ext cx="3571875" cy="3571875"/>
          </a:xfrm>
          <a:prstGeom prst="rect">
            <a:avLst/>
          </a:prstGeom>
        </p:spPr>
      </p:pic>
      <p:sp>
        <p:nvSpPr>
          <p:cNvPr id="7" name="Speech Bubble: Rectangle 6">
            <a:extLst>
              <a:ext uri="{FF2B5EF4-FFF2-40B4-BE49-F238E27FC236}">
                <a16:creationId xmlns:a16="http://schemas.microsoft.com/office/drawing/2014/main" id="{C68D2134-EDBA-4AA6-A25B-D6FA635CEB12}"/>
              </a:ext>
            </a:extLst>
          </p:cNvPr>
          <p:cNvSpPr/>
          <p:nvPr/>
        </p:nvSpPr>
        <p:spPr>
          <a:xfrm>
            <a:off x="5527966" y="3726875"/>
            <a:ext cx="8645234" cy="4388426"/>
          </a:xfrm>
          <a:prstGeom prst="wedgeRectCallout">
            <a:avLst>
              <a:gd name="adj1" fmla="val -67022"/>
              <a:gd name="adj2" fmla="val 25534"/>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a:solidFill>
                  <a:schemeClr val="tx1"/>
                </a:solidFill>
                <a:latin typeface="Bahnschrift SemiBold" panose="020B0502040204020203" pitchFamily="34" charset="0"/>
                <a:ea typeface="Cambria" panose="02040503050406030204" pitchFamily="18" charset="0"/>
              </a:rPr>
              <a:t>Emergency services:</a:t>
            </a:r>
            <a:r>
              <a:rPr lang="en-US" sz="2400" dirty="0">
                <a:latin typeface="Bahnschrift SemiBold" panose="020B0502040204020203" pitchFamily="34" charset="0"/>
                <a:ea typeface="Cambria" panose="02040503050406030204" pitchFamily="18" charset="0"/>
              </a:rPr>
              <a:t> In cases of emergency situations where immediate medical attention is required, retro-authorization may be sought after the fact. This ensures that the insurance provider will cover the costs associated with the emergency medical services provided.</a:t>
            </a:r>
          </a:p>
          <a:p>
            <a:endParaRPr lang="en-US" sz="2400" dirty="0">
              <a:latin typeface="Bahnschrift SemiBold" panose="020B0502040204020203" pitchFamily="34" charset="0"/>
              <a:ea typeface="Cambria" panose="02040503050406030204" pitchFamily="18" charset="0"/>
            </a:endParaRPr>
          </a:p>
          <a:p>
            <a:r>
              <a:rPr lang="en-US" sz="2400" b="1" dirty="0">
                <a:solidFill>
                  <a:schemeClr val="tx1"/>
                </a:solidFill>
                <a:latin typeface="Bahnschrift SemiBold" panose="020B0502040204020203" pitchFamily="34" charset="0"/>
                <a:ea typeface="Cambria" panose="02040503050406030204" pitchFamily="18" charset="0"/>
              </a:rPr>
              <a:t>Out-of-network care:</a:t>
            </a:r>
            <a:r>
              <a:rPr lang="en-US" sz="2400" dirty="0">
                <a:latin typeface="Bahnschrift SemiBold" panose="020B0502040204020203" pitchFamily="34" charset="0"/>
                <a:ea typeface="Cambria" panose="02040503050406030204" pitchFamily="18" charset="0"/>
              </a:rPr>
              <a:t> If a patient receives medical treatment from an out-of-network provider due to unforeseen circumstances, such as being in an area without in-network options, retro-authorization may be required to determine if the treatment is eligible for coverage.</a:t>
            </a:r>
          </a:p>
        </p:txBody>
      </p:sp>
      <p:sp>
        <p:nvSpPr>
          <p:cNvPr id="8" name="Rectangle: Beveled 7">
            <a:extLst>
              <a:ext uri="{FF2B5EF4-FFF2-40B4-BE49-F238E27FC236}">
                <a16:creationId xmlns:a16="http://schemas.microsoft.com/office/drawing/2014/main" id="{3C460075-DEC8-4E86-ACAA-0AECC5307375}"/>
              </a:ext>
            </a:extLst>
          </p:cNvPr>
          <p:cNvSpPr/>
          <p:nvPr/>
        </p:nvSpPr>
        <p:spPr>
          <a:xfrm>
            <a:off x="7955975" y="1376361"/>
            <a:ext cx="4038600" cy="1219200"/>
          </a:xfrm>
          <a:prstGeom prst="bevel">
            <a:avLst>
              <a:gd name="adj" fmla="val 1785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ea typeface="Cambria" panose="02040503050406030204" pitchFamily="18" charset="0"/>
              </a:rPr>
              <a:t>Retro Authorization Example</a:t>
            </a:r>
          </a:p>
        </p:txBody>
      </p:sp>
    </p:spTree>
    <p:extLst>
      <p:ext uri="{BB962C8B-B14F-4D97-AF65-F5344CB8AC3E}">
        <p14:creationId xmlns:p14="http://schemas.microsoft.com/office/powerpoint/2010/main" val="962184121"/>
      </p:ext>
    </p:extLst>
  </p:cSld>
  <p:clrMapOvr>
    <a:masterClrMapping/>
  </p:clrMapOvr>
  <mc:AlternateContent xmlns:mc="http://schemas.openxmlformats.org/markup-compatibility/2006" xmlns:p14="http://schemas.microsoft.com/office/powerpoint/2010/main">
    <mc:Choice Requires="p14">
      <p:transition spd="slow" p14:dur="8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rot="-3634062">
            <a:off x="21644529" y="-5615746"/>
            <a:ext cx="10793046" cy="15539726"/>
          </a:xfrm>
          <a:custGeom>
            <a:avLst/>
            <a:gdLst/>
            <a:ahLst/>
            <a:cxnLst/>
            <a:rect l="l" t="t" r="r" b="b"/>
            <a:pathLst>
              <a:path w="10793046" h="15539726">
                <a:moveTo>
                  <a:pt x="0" y="0"/>
                </a:moveTo>
                <a:lnTo>
                  <a:pt x="10793046" y="0"/>
                </a:lnTo>
                <a:lnTo>
                  <a:pt x="10793046" y="15539726"/>
                </a:lnTo>
                <a:lnTo>
                  <a:pt x="0" y="15539726"/>
                </a:lnTo>
                <a:lnTo>
                  <a:pt x="0" y="0"/>
                </a:lnTo>
                <a:close/>
              </a:path>
            </a:pathLst>
          </a:custGeom>
          <a:blipFill>
            <a:blip r:embed="rId2">
              <a:alphaModFix amt="86000"/>
              <a:extLst>
                <a:ext uri="{96DAC541-7B7A-43D3-8B79-37D633B846F1}">
                  <asvg:svgBlip xmlns:asvg="http://schemas.microsoft.com/office/drawing/2016/SVG/main" r:embed="rId3"/>
                </a:ext>
              </a:extLst>
            </a:blip>
            <a:stretch>
              <a:fillRect/>
            </a:stretch>
          </a:blipFill>
        </p:spPr>
      </p:sp>
      <p:sp>
        <p:nvSpPr>
          <p:cNvPr id="3" name="Freeform 3"/>
          <p:cNvSpPr/>
          <p:nvPr/>
        </p:nvSpPr>
        <p:spPr>
          <a:xfrm rot="-1574011">
            <a:off x="-351038" y="7617515"/>
            <a:ext cx="2180884" cy="2712382"/>
          </a:xfrm>
          <a:custGeom>
            <a:avLst/>
            <a:gdLst/>
            <a:ahLst/>
            <a:cxnLst/>
            <a:rect l="l" t="t" r="r" b="b"/>
            <a:pathLst>
              <a:path w="5318158" h="7256156">
                <a:moveTo>
                  <a:pt x="0" y="0"/>
                </a:moveTo>
                <a:lnTo>
                  <a:pt x="5318158" y="0"/>
                </a:lnTo>
                <a:lnTo>
                  <a:pt x="5318158" y="7256156"/>
                </a:lnTo>
                <a:lnTo>
                  <a:pt x="0" y="72561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994699" y="1264132"/>
            <a:ext cx="8376221" cy="1634358"/>
          </a:xfrm>
          <a:prstGeom prst="rect">
            <a:avLst/>
          </a:prstGeom>
        </p:spPr>
        <p:txBody>
          <a:bodyPr wrap="square" lIns="0" tIns="0" rIns="0" bIns="0" rtlCol="0" anchor="t">
            <a:spAutoFit/>
          </a:bodyPr>
          <a:lstStyle/>
          <a:p>
            <a:pPr marL="0" lvl="0" indent="0">
              <a:lnSpc>
                <a:spcPts val="14228"/>
              </a:lnSpc>
              <a:spcBef>
                <a:spcPct val="0"/>
              </a:spcBef>
            </a:pPr>
            <a:r>
              <a:rPr lang="en-US" sz="8000" dirty="0">
                <a:solidFill>
                  <a:srgbClr val="FFFFFF"/>
                </a:solidFill>
                <a:latin typeface="Bahnschrift SemiBold" panose="020B0502040204020203" pitchFamily="34" charset="0"/>
              </a:rPr>
              <a:t>No Surprise Act</a:t>
            </a:r>
          </a:p>
        </p:txBody>
      </p:sp>
      <p:sp>
        <p:nvSpPr>
          <p:cNvPr id="5" name="Freeform 5"/>
          <p:cNvSpPr/>
          <p:nvPr/>
        </p:nvSpPr>
        <p:spPr>
          <a:xfrm>
            <a:off x="6205516" y="-2647963"/>
            <a:ext cx="16218559" cy="6663125"/>
          </a:xfrm>
          <a:custGeom>
            <a:avLst/>
            <a:gdLst/>
            <a:ahLst/>
            <a:cxnLst/>
            <a:rect l="l" t="t" r="r" b="b"/>
            <a:pathLst>
              <a:path w="16218559" h="6663125">
                <a:moveTo>
                  <a:pt x="0" y="0"/>
                </a:moveTo>
                <a:lnTo>
                  <a:pt x="16218559" y="0"/>
                </a:lnTo>
                <a:lnTo>
                  <a:pt x="16218559" y="6663124"/>
                </a:lnTo>
                <a:lnTo>
                  <a:pt x="0" y="6663124"/>
                </a:lnTo>
                <a:lnTo>
                  <a:pt x="0" y="0"/>
                </a:lnTo>
                <a:close/>
              </a:path>
            </a:pathLst>
          </a:custGeom>
          <a:blipFill>
            <a:blip r:embed="rId6">
              <a:alphaModFix amt="43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896541" y="1931543"/>
            <a:ext cx="5498560" cy="12602029"/>
          </a:xfrm>
          <a:custGeom>
            <a:avLst/>
            <a:gdLst/>
            <a:ahLst/>
            <a:cxnLst/>
            <a:rect l="l" t="t" r="r" b="b"/>
            <a:pathLst>
              <a:path w="5498560" h="12602029">
                <a:moveTo>
                  <a:pt x="0" y="0"/>
                </a:moveTo>
                <a:lnTo>
                  <a:pt x="5498560" y="0"/>
                </a:lnTo>
                <a:lnTo>
                  <a:pt x="5498560" y="12602029"/>
                </a:lnTo>
                <a:lnTo>
                  <a:pt x="0" y="126020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1574011">
            <a:off x="5469149" y="-6276041"/>
            <a:ext cx="5318158" cy="7256156"/>
          </a:xfrm>
          <a:custGeom>
            <a:avLst/>
            <a:gdLst/>
            <a:ahLst/>
            <a:cxnLst/>
            <a:rect l="l" t="t" r="r" b="b"/>
            <a:pathLst>
              <a:path w="5318158" h="7256156">
                <a:moveTo>
                  <a:pt x="0" y="0"/>
                </a:moveTo>
                <a:lnTo>
                  <a:pt x="5318158" y="0"/>
                </a:lnTo>
                <a:lnTo>
                  <a:pt x="5318158" y="7256156"/>
                </a:lnTo>
                <a:lnTo>
                  <a:pt x="0" y="72561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994699" y="3216578"/>
            <a:ext cx="7891009" cy="6526723"/>
          </a:xfrm>
          <a:prstGeom prst="rect">
            <a:avLst/>
          </a:prstGeom>
        </p:spPr>
        <p:txBody>
          <a:bodyPr lIns="0" tIns="0" rIns="0" bIns="0" rtlCol="0" anchor="t">
            <a:spAutoFit/>
          </a:bodyPr>
          <a:lstStyle/>
          <a:p>
            <a:pPr>
              <a:lnSpc>
                <a:spcPts val="3208"/>
              </a:lnSpc>
              <a:spcBef>
                <a:spcPct val="0"/>
              </a:spcBef>
            </a:pPr>
            <a:r>
              <a:rPr lang="en-US" sz="2400" dirty="0">
                <a:latin typeface="Bahnschrift SemiBold" panose="020B0502040204020203" pitchFamily="34" charset="0"/>
              </a:rPr>
              <a:t>The "No Surprises Act" refers to a federal law passed in the United States as part of the Consolidated Appropriations Act, 2021. It was signed into law on December 27, 2020. The purpose of the No Surprises Act is to protect patients from unexpected and excessive medical bills resulting from surprise out-of-network healthcare services. The act establishes regulations and requirements for billing and reimbursement when patients receive care from out-of-network providers, including emergency services and certain non-emergency situations. It aims to mitigate the financial burden on patients and promote transparency in healthcare costs. Please note that for specific details and provisions of the act, it is recommended to refer to the official legislative text or consult relevant sources beyond my knowledge cutoff in September 2021.</a:t>
            </a:r>
            <a:endParaRPr lang="en-US" sz="2800" dirty="0">
              <a:solidFill>
                <a:srgbClr val="000000"/>
              </a:solidFill>
              <a:latin typeface="Bahnschrift SemiBold" panose="020B0502040204020203" pitchFamily="34" charset="0"/>
            </a:endParaRPr>
          </a:p>
        </p:txBody>
      </p:sp>
    </p:spTree>
    <p:extLst>
      <p:ext uri="{BB962C8B-B14F-4D97-AF65-F5344CB8AC3E}">
        <p14:creationId xmlns:p14="http://schemas.microsoft.com/office/powerpoint/2010/main" val="135325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724179" y="4946989"/>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2233181"/>
            <a:ext cx="7599093" cy="8030247"/>
          </a:xfrm>
          <a:custGeom>
            <a:avLst/>
            <a:gdLst/>
            <a:ahLst/>
            <a:cxnLst/>
            <a:rect l="l" t="t" r="r" b="b"/>
            <a:pathLst>
              <a:path w="7599093" h="8030247">
                <a:moveTo>
                  <a:pt x="0" y="0"/>
                </a:moveTo>
                <a:lnTo>
                  <a:pt x="7599093" y="0"/>
                </a:lnTo>
                <a:lnTo>
                  <a:pt x="7599093" y="8030248"/>
                </a:lnTo>
                <a:lnTo>
                  <a:pt x="0" y="80302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9448800" y="4508711"/>
            <a:ext cx="6036991" cy="1269578"/>
          </a:xfrm>
          <a:prstGeom prst="rect">
            <a:avLst/>
          </a:prstGeom>
        </p:spPr>
        <p:txBody>
          <a:bodyPr wrap="square" lIns="0" tIns="0" rIns="0" bIns="0" rtlCol="0" anchor="t">
            <a:spAutoFit/>
          </a:bodyPr>
          <a:lstStyle/>
          <a:p>
            <a:pPr marL="0" lvl="0" indent="0">
              <a:lnSpc>
                <a:spcPts val="9898"/>
              </a:lnSpc>
              <a:spcBef>
                <a:spcPct val="0"/>
              </a:spcBef>
            </a:pPr>
            <a:r>
              <a:rPr lang="en-US" sz="8800" dirty="0">
                <a:solidFill>
                  <a:srgbClr val="45467E"/>
                </a:solidFill>
                <a:latin typeface="Bahnschrift SemiBold" panose="020B0502040204020203" pitchFamily="34"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405</Words>
  <Application>Microsoft Office PowerPoint</Application>
  <PresentationFormat>Custom</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Calibri</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Blue and White Gradient Modern Healthcare Business Professional Medical Center Presentation</dc:title>
  <cp:lastModifiedBy>Owais Ali</cp:lastModifiedBy>
  <cp:revision>7</cp:revision>
  <dcterms:created xsi:type="dcterms:W3CDTF">2006-08-16T00:00:00Z</dcterms:created>
  <dcterms:modified xsi:type="dcterms:W3CDTF">2023-09-28T11:38:58Z</dcterms:modified>
  <dc:identifier>DAFnIic2d6o</dc:identifier>
</cp:coreProperties>
</file>