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49" r:id="rId3"/>
    <p:sldId id="343" r:id="rId4"/>
    <p:sldId id="347" r:id="rId5"/>
    <p:sldId id="302" r:id="rId6"/>
    <p:sldId id="345" r:id="rId7"/>
    <p:sldId id="344" r:id="rId8"/>
    <p:sldId id="353" r:id="rId9"/>
    <p:sldId id="346" r:id="rId10"/>
    <p:sldId id="355" r:id="rId11"/>
    <p:sldId id="354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4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94" y="7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562E0-8F66-4DFB-949C-A1D8933ECFE4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15208-756F-40C0-B866-E859E6B29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55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38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50521-0140-F491-9534-C912CAB0D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889482-46D8-2DE7-812F-543DC3FF8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FE06F-F417-B460-A325-E67BBA41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03FE-CDD5-4CE1-8371-EE2B3E59D9D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99AE4-91B6-88B3-FFEC-1871BEE7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B0F97-C582-DE33-F958-611FCEC8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08BF-D55D-4608-BF3E-034BFEB1D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0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C3637-B93C-2C66-85BC-4E9068EB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2053BD-463F-52CD-E260-FA6D40675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B4C36-F2BE-3BCB-C811-152D5D12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03FE-CDD5-4CE1-8371-EE2B3E59D9D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F6F6F-10D2-46FD-2D7A-20377017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A13D6-47A7-DCC0-CD59-A28DFA58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08BF-D55D-4608-BF3E-034BFEB1D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41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6ECB23-8D57-72F7-0379-045514136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1E9572-5584-D1F9-92DA-6AFD77B61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8D567-865C-1545-1A08-C7EA183F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03FE-CDD5-4CE1-8371-EE2B3E59D9D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4C555-79CA-268E-0439-7F41DA7A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0FFC5-AEF7-AF07-3C13-BF7D9312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08BF-D55D-4608-BF3E-034BFEB1D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22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611A7DB-A5B1-454E-BA1C-14DEA4040BC7}" type="datetime1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359CDC3-D254-469E-8F04-CC4295B8C3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469875" y="1267952"/>
            <a:ext cx="9252248" cy="1314450"/>
          </a:xfrm>
          <a:solidFill>
            <a:srgbClr val="3333B2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Title of Your Slides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4" hasCustomPrompt="1"/>
          </p:nvPr>
        </p:nvSpPr>
        <p:spPr>
          <a:xfrm>
            <a:off x="4202907" y="3349721"/>
            <a:ext cx="3786188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10" name="内容占位符 7"/>
          <p:cNvSpPr>
            <a:spLocks noGrp="1"/>
          </p:cNvSpPr>
          <p:nvPr>
            <p:ph sz="quarter" idx="15" hasCustomPrompt="1"/>
          </p:nvPr>
        </p:nvSpPr>
        <p:spPr>
          <a:xfrm>
            <a:off x="4202907" y="4674691"/>
            <a:ext cx="3786188" cy="409575"/>
          </a:xfrm>
        </p:spPr>
        <p:txBody>
          <a:bodyPr anchor="ctr"/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11" name="内容占位符 7"/>
          <p:cNvSpPr>
            <a:spLocks noGrp="1"/>
          </p:cNvSpPr>
          <p:nvPr>
            <p:ph sz="quarter" idx="16" hasCustomPrompt="1"/>
          </p:nvPr>
        </p:nvSpPr>
        <p:spPr>
          <a:xfrm>
            <a:off x="4202907" y="5337176"/>
            <a:ext cx="3786188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26" name="内容占位符 7"/>
          <p:cNvSpPr>
            <a:spLocks noGrp="1"/>
          </p:cNvSpPr>
          <p:nvPr>
            <p:ph sz="quarter" idx="17" hasCustomPrompt="1"/>
          </p:nvPr>
        </p:nvSpPr>
        <p:spPr>
          <a:xfrm>
            <a:off x="4202906" y="4012206"/>
            <a:ext cx="3786188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C07C6DB-DD71-4D19-B202-B405D60F5701}"/>
              </a:ext>
            </a:extLst>
          </p:cNvPr>
          <p:cNvSpPr/>
          <p:nvPr userDrawn="1"/>
        </p:nvSpPr>
        <p:spPr>
          <a:xfrm>
            <a:off x="0" y="222191"/>
            <a:ext cx="12192000" cy="587434"/>
          </a:xfrm>
          <a:prstGeom prst="rect">
            <a:avLst/>
          </a:prstGeom>
          <a:gradFill flip="none" rotWithShape="1">
            <a:gsLst>
              <a:gs pos="0">
                <a:srgbClr val="3232B0">
                  <a:shade val="30000"/>
                  <a:satMod val="115000"/>
                </a:srgbClr>
              </a:gs>
              <a:gs pos="50000">
                <a:srgbClr val="3232B0">
                  <a:shade val="67500"/>
                  <a:satMod val="115000"/>
                </a:srgbClr>
              </a:gs>
              <a:gs pos="100000">
                <a:srgbClr val="3232B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0F41D5E8-ACB8-43C7-BC40-A9B89594C7E9}" type="datetime1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359CDC3-D254-469E-8F04-CC4295B8C3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333376" y="230426"/>
            <a:ext cx="3502024" cy="504825"/>
          </a:xfrm>
        </p:spPr>
        <p:txBody>
          <a:bodyPr anchor="ctr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Input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09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0DD91-EC87-8A7D-EC4A-0B60A712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5611D-BF1A-25FD-0520-BDB82A09D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A36D0-F5C3-B11F-73AF-48620FC4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03FE-CDD5-4CE1-8371-EE2B3E59D9D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DC6C0-24FE-EE77-6B45-B74F82DB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E65D7-5852-132A-669D-7F241DC7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08BF-D55D-4608-BF3E-034BFEB1D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79EBB-DC58-E331-7C5B-EFD6D9BC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EDF75-344B-A76B-E195-EAA651F83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27DC2-EFA9-4367-5E83-7C7303A0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03FE-CDD5-4CE1-8371-EE2B3E59D9D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AEA97-6A82-D031-EB87-89A2604B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A81AA-C8D2-2B44-EC2E-FEB1545C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08BF-D55D-4608-BF3E-034BFEB1D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41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36299-1595-9BD7-3675-7507856F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5334F-B535-D1A4-9C60-B65C45E56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5BFADC-1A9A-E786-494A-CBAA07F55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8D26EE-A2B7-AF5F-625F-EF111FC0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03FE-CDD5-4CE1-8371-EE2B3E59D9D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D9071-F6A1-438C-CC08-C33CE570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54938D-68D0-A042-9907-752F8DAD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08BF-D55D-4608-BF3E-034BFEB1D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6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F68F9-EC64-ACC6-9B8A-12B7526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F073EE-597C-5C24-37F4-8805D4141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2C08F2-3738-3E70-29D1-F9ABA1B58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A5FFB1-7ACA-16D9-D4B3-C97A36A03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6E9298-087F-9D60-5DF2-01043DF14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EDEB72-9E89-3574-1CF0-131ED9EE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03FE-CDD5-4CE1-8371-EE2B3E59D9D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EF903F-5442-255D-13BA-B38FD0EB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7D11D2-1BDA-8809-0052-67E019D3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08BF-D55D-4608-BF3E-034BFEB1D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8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E0C39-B64B-E4D4-A409-62DC8FCC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60C944-EB75-2A7A-506A-010AF30A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03FE-CDD5-4CE1-8371-EE2B3E59D9D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6734A9-01F5-E16A-832B-BAC3550C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2762B2-FD82-922D-6875-1FB5BFD7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08BF-D55D-4608-BF3E-034BFEB1D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47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68F96E-F685-9532-D68B-61538A55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03FE-CDD5-4CE1-8371-EE2B3E59D9D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73BB6A-8882-B435-8696-7523FA01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56F76A-2B40-D02E-481C-B884178C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08BF-D55D-4608-BF3E-034BFEB1D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9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1B5F8-EB52-F57E-D8C0-B242AAB6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9F533-19AC-E875-63A6-7C7AE74F7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A6059-C0BF-A922-07BD-53AFD085A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6A95B4-B081-3DA4-C15B-FC4B6024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03FE-CDD5-4CE1-8371-EE2B3E59D9D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E11BB0-4EFE-5D66-7AF6-1FD77E80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A24C6-2925-C592-D9BC-14064B60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08BF-D55D-4608-BF3E-034BFEB1D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85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14F51-750C-9377-BA5C-07D75888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566395-B161-CE11-4FA1-92505C10D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88BF11-C651-AE74-A17A-B4867A1F8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5C0D7C-A015-BCD0-76D2-F8511B54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03FE-CDD5-4CE1-8371-EE2B3E59D9D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6C5D5-A7CF-4EA7-D9AE-CA03C9BA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2E1D7-2A16-3FC9-22B8-F1184801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08BF-D55D-4608-BF3E-034BFEB1D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00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74A7F3-3283-1B01-88BE-89D56E08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342B7-707B-8D80-C678-5A465BFD5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680D0-EF3A-471C-6CC1-517465410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303FE-CDD5-4CE1-8371-EE2B3E59D9D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621CE-FE76-9571-DA01-B91583B0A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238C6-8666-0C11-7CA9-A89867F90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C08BF-D55D-4608-BF3E-034BFEB1D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10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807641" y="1523999"/>
            <a:ext cx="8558786" cy="1158445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Pooling Methods in Deep Neural Networks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7"/>
          </p:nvPr>
        </p:nvSpPr>
        <p:spPr>
          <a:xfrm>
            <a:off x="3213352" y="4652280"/>
            <a:ext cx="5797298" cy="409575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ZiHao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Lian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1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072696" y="263800"/>
            <a:ext cx="4475848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Popular Pooling Methods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EC900D-C74D-4848-B80D-9931A1A02079}"/>
              </a:ext>
            </a:extLst>
          </p:cNvPr>
          <p:cNvGrpSpPr/>
          <p:nvPr/>
        </p:nvGrpSpPr>
        <p:grpSpPr>
          <a:xfrm>
            <a:off x="2484244" y="1271928"/>
            <a:ext cx="6482201" cy="2998231"/>
            <a:chOff x="250032" y="1349223"/>
            <a:chExt cx="8637936" cy="2079777"/>
          </a:xfrm>
        </p:grpSpPr>
        <p:sp>
          <p:nvSpPr>
            <p:cNvPr id="5" name="矩形 4"/>
            <p:cNvSpPr/>
            <p:nvPr/>
          </p:nvSpPr>
          <p:spPr>
            <a:xfrm>
              <a:off x="250032" y="1779933"/>
              <a:ext cx="8637936" cy="1649067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50032" y="1349223"/>
              <a:ext cx="8637936" cy="430710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Pooling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41472" y="1853613"/>
              <a:ext cx="8397191" cy="425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D40638B-7229-3EA5-FA75-111E55D0261D}"/>
              </a:ext>
            </a:extLst>
          </p:cNvPr>
          <p:cNvSpPr txBox="1"/>
          <p:nvPr/>
        </p:nvSpPr>
        <p:spPr>
          <a:xfrm>
            <a:off x="2552864" y="1902177"/>
            <a:ext cx="63015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简单的将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features region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范围拓展到全局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Pooling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方法可以任意选取，例如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max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average…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原始的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-&gt;convolution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层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-&gt;pooling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层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FNN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-&gt;4 output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Global Pooling:</a:t>
            </a:r>
          </a:p>
          <a:p>
            <a:pPr>
              <a:buClr>
                <a:schemeClr val="accent1"/>
              </a:buClr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-&gt;convolution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层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-&gt;pooling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层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-&gt;4 output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435F8BA-426D-E240-D51D-5F81DE756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940" y="4270159"/>
            <a:ext cx="5665685" cy="222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072696" y="263800"/>
            <a:ext cx="4475848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Popular Pooling Methods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EC900D-C74D-4848-B80D-9931A1A02079}"/>
              </a:ext>
            </a:extLst>
          </p:cNvPr>
          <p:cNvGrpSpPr/>
          <p:nvPr/>
        </p:nvGrpSpPr>
        <p:grpSpPr>
          <a:xfrm>
            <a:off x="1809531" y="1290139"/>
            <a:ext cx="7300471" cy="4959742"/>
            <a:chOff x="250032" y="1349223"/>
            <a:chExt cx="8637936" cy="2079778"/>
          </a:xfrm>
        </p:grpSpPr>
        <p:sp>
          <p:nvSpPr>
            <p:cNvPr id="5" name="矩形 4"/>
            <p:cNvSpPr/>
            <p:nvPr/>
          </p:nvSpPr>
          <p:spPr>
            <a:xfrm>
              <a:off x="250032" y="1648652"/>
              <a:ext cx="8637936" cy="1780349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50032" y="1349223"/>
              <a:ext cx="8637936" cy="299428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池化方法表达式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41472" y="1853613"/>
              <a:ext cx="8397191" cy="425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7E46F8DE-ED45-36DB-2ACB-F8B1A2B82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12" y="2845435"/>
            <a:ext cx="6482201" cy="11331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FFD17B7-5EC3-01E1-18CC-39EB5F8B4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48" y="4487560"/>
            <a:ext cx="2674852" cy="7468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2F2C93C-3D63-E091-168B-20F570E91599}"/>
              </a:ext>
            </a:extLst>
          </p:cNvPr>
          <p:cNvSpPr txBox="1"/>
          <p:nvPr/>
        </p:nvSpPr>
        <p:spPr>
          <a:xfrm>
            <a:off x="2148312" y="2175029"/>
            <a:ext cx="646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池化方法可以表示为归一化的加权平均求和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CA3726-D01D-C95C-DB04-1EA0ACBAFB77}"/>
              </a:ext>
            </a:extLst>
          </p:cNvPr>
          <p:cNvSpPr txBox="1"/>
          <p:nvPr/>
        </p:nvSpPr>
        <p:spPr>
          <a:xfrm>
            <a:off x="2148312" y="4478682"/>
            <a:ext cx="3787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区域内的每个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feature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表示为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对应的权重由右式决定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不同的池化方法体现在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F(I)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的设置</a:t>
            </a:r>
          </a:p>
        </p:txBody>
      </p:sp>
    </p:spTree>
    <p:extLst>
      <p:ext uri="{BB962C8B-B14F-4D97-AF65-F5344CB8AC3E}">
        <p14:creationId xmlns:p14="http://schemas.microsoft.com/office/powerpoint/2010/main" val="164396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072696" y="263800"/>
            <a:ext cx="4475848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Popular Pooling Methods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EC900D-C74D-4848-B80D-9931A1A02079}"/>
              </a:ext>
            </a:extLst>
          </p:cNvPr>
          <p:cNvGrpSpPr/>
          <p:nvPr/>
        </p:nvGrpSpPr>
        <p:grpSpPr>
          <a:xfrm>
            <a:off x="1774022" y="1263506"/>
            <a:ext cx="6748539" cy="4959742"/>
            <a:chOff x="250032" y="1349223"/>
            <a:chExt cx="8637936" cy="2079778"/>
          </a:xfrm>
        </p:grpSpPr>
        <p:sp>
          <p:nvSpPr>
            <p:cNvPr id="5" name="矩形 4"/>
            <p:cNvSpPr/>
            <p:nvPr/>
          </p:nvSpPr>
          <p:spPr>
            <a:xfrm>
              <a:off x="250032" y="1648652"/>
              <a:ext cx="8637936" cy="1780349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50032" y="1349223"/>
              <a:ext cx="8637936" cy="299428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Importance-based Pooling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41472" y="1853613"/>
              <a:ext cx="8397191" cy="425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CAFBD30E-A011-42CD-64E4-495946574865}"/>
              </a:ext>
            </a:extLst>
          </p:cNvPr>
          <p:cNvSpPr txBox="1"/>
          <p:nvPr/>
        </p:nvSpPr>
        <p:spPr>
          <a:xfrm>
            <a:off x="2196995" y="2023110"/>
            <a:ext cx="6325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通过自适应调节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F(I)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，基于局部特征选择适应的池化方式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1816B3-3710-9A07-0171-DB176B52A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03" y="2701569"/>
            <a:ext cx="2444773" cy="6825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410C247-006E-B1F3-D2BF-EEAED1230F22}"/>
              </a:ext>
            </a:extLst>
          </p:cNvPr>
          <p:cNvSpPr txBox="1"/>
          <p:nvPr/>
        </p:nvSpPr>
        <p:spPr>
          <a:xfrm>
            <a:off x="2196994" y="3232803"/>
            <a:ext cx="6325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使用一个小的可学习网络调节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F(I)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EC56033-3D25-0557-BCDA-F1C96AD8C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52" y="3879134"/>
            <a:ext cx="2240474" cy="61727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9EEF6F7-9434-251C-FC37-F81BA86D8E3A}"/>
              </a:ext>
            </a:extLst>
          </p:cNvPr>
          <p:cNvSpPr txBox="1"/>
          <p:nvPr/>
        </p:nvSpPr>
        <p:spPr>
          <a:xfrm>
            <a:off x="2549474" y="4698108"/>
            <a:ext cx="4890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</a:rPr>
              <a:t>G</a:t>
            </a:r>
            <a:r>
              <a:rPr lang="zh-CN" altLang="en-US" sz="1600" dirty="0">
                <a:solidFill>
                  <a:schemeClr val="accent1"/>
                </a:solidFill>
              </a:rPr>
              <a:t>是一个小的可学习网络</a:t>
            </a:r>
            <a:br>
              <a:rPr lang="en-US" altLang="zh-CN" sz="1600" dirty="0">
                <a:solidFill>
                  <a:schemeClr val="accent1"/>
                </a:solidFill>
              </a:rPr>
            </a:br>
            <a:r>
              <a:rPr lang="en-US" altLang="zh-CN" sz="1600" dirty="0">
                <a:solidFill>
                  <a:schemeClr val="accent1"/>
                </a:solidFill>
              </a:rPr>
              <a:t>exp</a:t>
            </a:r>
            <a:r>
              <a:rPr lang="zh-CN" altLang="en-US" sz="1600" dirty="0">
                <a:solidFill>
                  <a:schemeClr val="accent1"/>
                </a:solidFill>
              </a:rPr>
              <a:t>确保权重的非负性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r>
              <a:rPr lang="en-US" altLang="zh-CN" sz="1600" dirty="0">
                <a:solidFill>
                  <a:schemeClr val="accent1"/>
                </a:solidFill>
              </a:rPr>
              <a:t>e.g.</a:t>
            </a:r>
            <a:r>
              <a:rPr lang="zh-CN" altLang="en-US" sz="1600" dirty="0">
                <a:solidFill>
                  <a:schemeClr val="accent1"/>
                </a:solidFill>
              </a:rPr>
              <a:t> 如右图，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r>
              <a:rPr lang="en-US" altLang="zh-CN" sz="1600" dirty="0">
                <a:solidFill>
                  <a:schemeClr val="accent1"/>
                </a:solidFill>
              </a:rPr>
              <a:t>I</a:t>
            </a:r>
            <a:r>
              <a:rPr lang="zh-CN" altLang="en-US" sz="1600" dirty="0">
                <a:solidFill>
                  <a:schemeClr val="accent1"/>
                </a:solidFill>
              </a:rPr>
              <a:t>通过</a:t>
            </a:r>
            <a:r>
              <a:rPr lang="en-US" altLang="zh-CN" sz="1600" dirty="0" err="1">
                <a:solidFill>
                  <a:schemeClr val="accent1"/>
                </a:solidFill>
              </a:rPr>
              <a:t>G,exp</a:t>
            </a:r>
            <a:r>
              <a:rPr lang="zh-CN" altLang="en-US" sz="1600" dirty="0">
                <a:solidFill>
                  <a:schemeClr val="accent1"/>
                </a:solidFill>
              </a:rPr>
              <a:t>后自适应得到一个权重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r>
              <a:rPr lang="zh-CN" altLang="en-US" sz="1600" dirty="0">
                <a:solidFill>
                  <a:schemeClr val="accent1"/>
                </a:solidFill>
              </a:rPr>
              <a:t>对区域内的</a:t>
            </a:r>
            <a:r>
              <a:rPr lang="en-US" altLang="zh-CN" sz="1600" dirty="0">
                <a:solidFill>
                  <a:schemeClr val="accent1"/>
                </a:solidFill>
              </a:rPr>
              <a:t>I</a:t>
            </a:r>
            <a:r>
              <a:rPr lang="zh-CN" altLang="en-US" sz="1600" dirty="0">
                <a:solidFill>
                  <a:schemeClr val="accent1"/>
                </a:solidFill>
              </a:rPr>
              <a:t>都加权求和之后做归一化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A92A5EB-1FA2-8EB8-58AC-BC0BF3ECF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18" y="1263506"/>
            <a:ext cx="3307367" cy="49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072696" y="263800"/>
            <a:ext cx="4475848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Popular Pooling Methods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5B5D588-0E56-965F-C4F1-EEE607085C33}"/>
              </a:ext>
            </a:extLst>
          </p:cNvPr>
          <p:cNvGrpSpPr/>
          <p:nvPr/>
        </p:nvGrpSpPr>
        <p:grpSpPr>
          <a:xfrm>
            <a:off x="616258" y="1266874"/>
            <a:ext cx="6748539" cy="4959742"/>
            <a:chOff x="250032" y="1349223"/>
            <a:chExt cx="8637936" cy="207977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AE1C328-5E4C-6E87-1FFD-B91EE7094CD9}"/>
                </a:ext>
              </a:extLst>
            </p:cNvPr>
            <p:cNvSpPr/>
            <p:nvPr/>
          </p:nvSpPr>
          <p:spPr>
            <a:xfrm>
              <a:off x="250032" y="1648652"/>
              <a:ext cx="8637936" cy="1780349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588EAFD-AB64-40DC-E34A-B233A751DED8}"/>
                </a:ext>
              </a:extLst>
            </p:cNvPr>
            <p:cNvSpPr/>
            <p:nvPr/>
          </p:nvSpPr>
          <p:spPr>
            <a:xfrm>
              <a:off x="250032" y="1349223"/>
              <a:ext cx="8637936" cy="299428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Stochastic Spatial Sampling Pool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AF1F02A-AC37-881B-721B-0B245A8604AB}"/>
                </a:ext>
              </a:extLst>
            </p:cNvPr>
            <p:cNvSpPr txBox="1"/>
            <p:nvPr/>
          </p:nvSpPr>
          <p:spPr>
            <a:xfrm>
              <a:off x="370403" y="1754026"/>
              <a:ext cx="8397191" cy="79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随机空间采样设计思路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Max Pooling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可以分成两步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对输入做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k*k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 pool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得到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对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在固定的点位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sampling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得到输出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612821E-C1A4-04D6-BA82-046A6F388A13}"/>
              </a:ext>
            </a:extLst>
          </p:cNvPr>
          <p:cNvSpPr txBox="1"/>
          <p:nvPr/>
        </p:nvSpPr>
        <p:spPr>
          <a:xfrm>
            <a:off x="1004760" y="4412264"/>
            <a:ext cx="4890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</a:rPr>
              <a:t>e.g. </a:t>
            </a:r>
            <a:r>
              <a:rPr lang="zh-CN" altLang="en-US" sz="1600" dirty="0">
                <a:solidFill>
                  <a:schemeClr val="accent1"/>
                </a:solidFill>
              </a:rPr>
              <a:t>如右图</a:t>
            </a:r>
            <a:r>
              <a:rPr lang="en-US" altLang="zh-CN" sz="1600" dirty="0">
                <a:solidFill>
                  <a:schemeClr val="accent1"/>
                </a:solidFill>
              </a:rPr>
              <a:t>a</a:t>
            </a:r>
          </a:p>
          <a:p>
            <a:r>
              <a:rPr lang="zh-CN" altLang="en-US" sz="1600" dirty="0">
                <a:solidFill>
                  <a:schemeClr val="accent1"/>
                </a:solidFill>
              </a:rPr>
              <a:t>输入为</a:t>
            </a:r>
            <a:r>
              <a:rPr lang="en-US" altLang="zh-CN" sz="1600" dirty="0">
                <a:solidFill>
                  <a:schemeClr val="accent1"/>
                </a:solidFill>
              </a:rPr>
              <a:t>4*4</a:t>
            </a:r>
            <a:r>
              <a:rPr lang="zh-CN" altLang="en-US" sz="1600" dirty="0">
                <a:solidFill>
                  <a:schemeClr val="accent1"/>
                </a:solidFill>
              </a:rPr>
              <a:t>的特征图，经过</a:t>
            </a:r>
            <a:r>
              <a:rPr lang="en-US" altLang="zh-CN" sz="1600" dirty="0">
                <a:solidFill>
                  <a:schemeClr val="accent1"/>
                </a:solidFill>
              </a:rPr>
              <a:t>2*2</a:t>
            </a:r>
            <a:r>
              <a:rPr lang="zh-CN" altLang="en-US" sz="1600" dirty="0">
                <a:solidFill>
                  <a:schemeClr val="accent1"/>
                </a:solidFill>
              </a:rPr>
              <a:t>的</a:t>
            </a:r>
            <a:r>
              <a:rPr lang="en-US" altLang="zh-CN" sz="1600" dirty="0">
                <a:solidFill>
                  <a:schemeClr val="accent1"/>
                </a:solidFill>
              </a:rPr>
              <a:t>max pool filter</a:t>
            </a:r>
            <a:r>
              <a:rPr lang="zh-CN" altLang="en-US" sz="1600" dirty="0">
                <a:solidFill>
                  <a:schemeClr val="accent1"/>
                </a:solidFill>
              </a:rPr>
              <a:t>得到</a:t>
            </a:r>
            <a:r>
              <a:rPr lang="en-US" altLang="zh-CN" sz="1600" dirty="0">
                <a:solidFill>
                  <a:schemeClr val="accent1"/>
                </a:solidFill>
              </a:rPr>
              <a:t>4*4</a:t>
            </a:r>
            <a:r>
              <a:rPr lang="zh-CN" altLang="en-US" sz="1600" dirty="0">
                <a:solidFill>
                  <a:schemeClr val="accent1"/>
                </a:solidFill>
              </a:rPr>
              <a:t>的中间图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r>
              <a:rPr lang="zh-CN" altLang="en-US" sz="1600" dirty="0">
                <a:solidFill>
                  <a:schemeClr val="accent1"/>
                </a:solidFill>
              </a:rPr>
              <a:t>在</a:t>
            </a:r>
            <a:r>
              <a:rPr lang="en-US" altLang="zh-CN" sz="1600" dirty="0">
                <a:solidFill>
                  <a:schemeClr val="accent1"/>
                </a:solidFill>
              </a:rPr>
              <a:t>4*4</a:t>
            </a:r>
            <a:r>
              <a:rPr lang="zh-CN" altLang="en-US" sz="1600" dirty="0">
                <a:solidFill>
                  <a:schemeClr val="accent1"/>
                </a:solidFill>
              </a:rPr>
              <a:t>的中间图取固定的左上角位置，得到输出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endParaRPr lang="zh-CN" altLang="en-US" sz="1600" dirty="0">
              <a:solidFill>
                <a:schemeClr val="accent1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C7240E9-42A4-2B55-9CA7-2FB148C9A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95" y="4412264"/>
            <a:ext cx="4827205" cy="173846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3A02A02-4BCE-E949-8FE3-0FA55AA43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95" y="1833798"/>
            <a:ext cx="4592193" cy="18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072696" y="263800"/>
            <a:ext cx="4475848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Popular Pooling Methods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5B5D588-0E56-965F-C4F1-EEE607085C33}"/>
              </a:ext>
            </a:extLst>
          </p:cNvPr>
          <p:cNvGrpSpPr/>
          <p:nvPr/>
        </p:nvGrpSpPr>
        <p:grpSpPr>
          <a:xfrm>
            <a:off x="616258" y="1266874"/>
            <a:ext cx="6748539" cy="4959742"/>
            <a:chOff x="250032" y="1349223"/>
            <a:chExt cx="8637936" cy="207977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AE1C328-5E4C-6E87-1FFD-B91EE7094CD9}"/>
                </a:ext>
              </a:extLst>
            </p:cNvPr>
            <p:cNvSpPr/>
            <p:nvPr/>
          </p:nvSpPr>
          <p:spPr>
            <a:xfrm>
              <a:off x="250032" y="1648652"/>
              <a:ext cx="8637936" cy="1780349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588EAFD-AB64-40DC-E34A-B233A751DED8}"/>
                </a:ext>
              </a:extLst>
            </p:cNvPr>
            <p:cNvSpPr/>
            <p:nvPr/>
          </p:nvSpPr>
          <p:spPr>
            <a:xfrm>
              <a:off x="250032" y="1349223"/>
              <a:ext cx="8637936" cy="299428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Stochastic Spatial Sampling Pool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AF1F02A-AC37-881B-721B-0B245A8604AB}"/>
                </a:ext>
              </a:extLst>
            </p:cNvPr>
            <p:cNvSpPr txBox="1"/>
            <p:nvPr/>
          </p:nvSpPr>
          <p:spPr>
            <a:xfrm>
              <a:off x="370403" y="1754026"/>
              <a:ext cx="8397191" cy="79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S3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pooling 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对上述两步操作增加了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随机采样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第一步跟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 pool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一致，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第二步在中间图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上随机采样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在池化的过程引入了随机性，强化了模型的泛化能力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612821E-C1A4-04D6-BA82-046A6F388A13}"/>
              </a:ext>
            </a:extLst>
          </p:cNvPr>
          <p:cNvSpPr txBox="1"/>
          <p:nvPr/>
        </p:nvSpPr>
        <p:spPr>
          <a:xfrm>
            <a:off x="1072696" y="4513908"/>
            <a:ext cx="48900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</a:rPr>
              <a:t>e.g. </a:t>
            </a:r>
            <a:r>
              <a:rPr lang="zh-CN" altLang="en-US" sz="1600" dirty="0">
                <a:solidFill>
                  <a:schemeClr val="accent1"/>
                </a:solidFill>
              </a:rPr>
              <a:t>如右图</a:t>
            </a:r>
            <a:r>
              <a:rPr lang="en-US" altLang="zh-CN" sz="1600" dirty="0">
                <a:solidFill>
                  <a:schemeClr val="accent1"/>
                </a:solidFill>
              </a:rPr>
              <a:t>c</a:t>
            </a:r>
          </a:p>
          <a:p>
            <a:r>
              <a:rPr lang="zh-CN" altLang="en-US" sz="1600" dirty="0">
                <a:solidFill>
                  <a:schemeClr val="accent1"/>
                </a:solidFill>
              </a:rPr>
              <a:t>输入为</a:t>
            </a:r>
            <a:r>
              <a:rPr lang="en-US" altLang="zh-CN" sz="1600" dirty="0">
                <a:solidFill>
                  <a:schemeClr val="accent1"/>
                </a:solidFill>
              </a:rPr>
              <a:t>4*4</a:t>
            </a:r>
            <a:r>
              <a:rPr lang="zh-CN" altLang="en-US" sz="1600" dirty="0">
                <a:solidFill>
                  <a:schemeClr val="accent1"/>
                </a:solidFill>
              </a:rPr>
              <a:t>的特征图，经过</a:t>
            </a:r>
            <a:r>
              <a:rPr lang="en-US" altLang="zh-CN" sz="1600" dirty="0">
                <a:solidFill>
                  <a:schemeClr val="accent1"/>
                </a:solidFill>
              </a:rPr>
              <a:t>2*2</a:t>
            </a:r>
            <a:r>
              <a:rPr lang="zh-CN" altLang="en-US" sz="1600" dirty="0">
                <a:solidFill>
                  <a:schemeClr val="accent1"/>
                </a:solidFill>
              </a:rPr>
              <a:t>的</a:t>
            </a:r>
            <a:r>
              <a:rPr lang="en-US" altLang="zh-CN" sz="1600" dirty="0">
                <a:solidFill>
                  <a:schemeClr val="accent1"/>
                </a:solidFill>
              </a:rPr>
              <a:t>max pool filter</a:t>
            </a:r>
            <a:r>
              <a:rPr lang="zh-CN" altLang="en-US" sz="1600" dirty="0">
                <a:solidFill>
                  <a:schemeClr val="accent1"/>
                </a:solidFill>
              </a:rPr>
              <a:t>得到</a:t>
            </a:r>
            <a:r>
              <a:rPr lang="en-US" altLang="zh-CN" sz="1600" dirty="0">
                <a:solidFill>
                  <a:schemeClr val="accent1"/>
                </a:solidFill>
              </a:rPr>
              <a:t>4*4</a:t>
            </a:r>
            <a:r>
              <a:rPr lang="zh-CN" altLang="en-US" sz="1600" dirty="0">
                <a:solidFill>
                  <a:schemeClr val="accent1"/>
                </a:solidFill>
              </a:rPr>
              <a:t>的中间图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r>
              <a:rPr lang="zh-CN" altLang="en-US" sz="1600" dirty="0">
                <a:solidFill>
                  <a:schemeClr val="accent1"/>
                </a:solidFill>
              </a:rPr>
              <a:t>在</a:t>
            </a:r>
            <a:r>
              <a:rPr lang="en-US" altLang="zh-CN" sz="1600" dirty="0">
                <a:solidFill>
                  <a:schemeClr val="accent1"/>
                </a:solidFill>
              </a:rPr>
              <a:t>4*4</a:t>
            </a:r>
            <a:r>
              <a:rPr lang="zh-CN" altLang="en-US" sz="1600" dirty="0">
                <a:solidFill>
                  <a:schemeClr val="accent1"/>
                </a:solidFill>
              </a:rPr>
              <a:t>的中间图随机采样不同的位置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F6E88E-6657-1F7F-2819-631E18704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95" y="4412264"/>
            <a:ext cx="4827205" cy="17384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C1A03ED-8609-3CA5-77EA-46DE12319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95" y="1833798"/>
            <a:ext cx="4592193" cy="18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2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072696" y="263800"/>
            <a:ext cx="4475848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Popular Pooling Methods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EC900D-C74D-4848-B80D-9931A1A02079}"/>
              </a:ext>
            </a:extLst>
          </p:cNvPr>
          <p:cNvGrpSpPr/>
          <p:nvPr/>
        </p:nvGrpSpPr>
        <p:grpSpPr>
          <a:xfrm>
            <a:off x="709956" y="2001322"/>
            <a:ext cx="6482201" cy="2998231"/>
            <a:chOff x="250032" y="1349223"/>
            <a:chExt cx="8637936" cy="2079777"/>
          </a:xfrm>
        </p:grpSpPr>
        <p:sp>
          <p:nvSpPr>
            <p:cNvPr id="5" name="矩形 4"/>
            <p:cNvSpPr/>
            <p:nvPr/>
          </p:nvSpPr>
          <p:spPr>
            <a:xfrm>
              <a:off x="250032" y="1779933"/>
              <a:ext cx="8637936" cy="1649067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50032" y="1349223"/>
              <a:ext cx="8637936" cy="430710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Pooling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41472" y="1853613"/>
              <a:ext cx="8397191" cy="425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D40638B-7229-3EA5-FA75-111E55D0261D}"/>
              </a:ext>
            </a:extLst>
          </p:cNvPr>
          <p:cNvSpPr txBox="1"/>
          <p:nvPr/>
        </p:nvSpPr>
        <p:spPr>
          <a:xfrm>
            <a:off x="800288" y="2523094"/>
            <a:ext cx="6301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将权重替换为</a:t>
            </a:r>
            <a:r>
              <a:rPr lang="en-US" altLang="zh-CN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softmax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相较于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max pooling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，反向传播的时候能够训练到更多参数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相较于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average pooling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，能够更好的提取利用所有特征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00BBD52-03B0-3F43-F09B-E313F467CB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5" t="3235" r="7027" b="-1193"/>
          <a:stretch/>
        </p:blipFill>
        <p:spPr>
          <a:xfrm>
            <a:off x="7374065" y="1902177"/>
            <a:ext cx="4575269" cy="32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3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072696" y="263800"/>
            <a:ext cx="4475848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Popular Pooling Methods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5B5D588-0E56-965F-C4F1-EEE607085C33}"/>
              </a:ext>
            </a:extLst>
          </p:cNvPr>
          <p:cNvGrpSpPr/>
          <p:nvPr/>
        </p:nvGrpSpPr>
        <p:grpSpPr>
          <a:xfrm>
            <a:off x="616258" y="1266874"/>
            <a:ext cx="6748539" cy="4959742"/>
            <a:chOff x="250032" y="1349223"/>
            <a:chExt cx="8637936" cy="207977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AE1C328-5E4C-6E87-1FFD-B91EE7094CD9}"/>
                </a:ext>
              </a:extLst>
            </p:cNvPr>
            <p:cNvSpPr/>
            <p:nvPr/>
          </p:nvSpPr>
          <p:spPr>
            <a:xfrm>
              <a:off x="250032" y="1648652"/>
              <a:ext cx="8637936" cy="1780349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588EAFD-AB64-40DC-E34A-B233A751DED8}"/>
                </a:ext>
              </a:extLst>
            </p:cNvPr>
            <p:cNvSpPr/>
            <p:nvPr/>
          </p:nvSpPr>
          <p:spPr>
            <a:xfrm>
              <a:off x="250032" y="1349223"/>
              <a:ext cx="8637936" cy="299428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 Pyramid Pooling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AF1F02A-AC37-881B-721B-0B245A8604AB}"/>
                </a:ext>
              </a:extLst>
            </p:cNvPr>
            <p:cNvSpPr txBox="1"/>
            <p:nvPr/>
          </p:nvSpPr>
          <p:spPr>
            <a:xfrm>
              <a:off x="370403" y="1754026"/>
              <a:ext cx="8397191" cy="11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针对不同尺寸的输入而设计的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金字塔架构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pooling</a:t>
              </a:r>
            </a:p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输入经过卷积层得到中间图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中间图的尺寸是不一致，分割成多片段经过池化层提取特征，最后将特征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concatenate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成固定长度的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vector</a:t>
              </a:r>
            </a:p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特点：不同尺寸输入都可以处理成固定长度输出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612821E-C1A4-04D6-BA82-046A6F388A13}"/>
              </a:ext>
            </a:extLst>
          </p:cNvPr>
          <p:cNvSpPr txBox="1"/>
          <p:nvPr/>
        </p:nvSpPr>
        <p:spPr>
          <a:xfrm>
            <a:off x="1072696" y="4513908"/>
            <a:ext cx="4890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</a:rPr>
              <a:t>e.g. </a:t>
            </a:r>
            <a:r>
              <a:rPr lang="zh-CN" altLang="en-US" sz="1600" dirty="0">
                <a:solidFill>
                  <a:schemeClr val="accent1"/>
                </a:solidFill>
              </a:rPr>
              <a:t>如右图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r>
              <a:rPr lang="en-US" altLang="zh-CN" sz="1600" dirty="0">
                <a:solidFill>
                  <a:schemeClr val="accent1"/>
                </a:solidFill>
              </a:rPr>
              <a:t>Input image</a:t>
            </a:r>
            <a:r>
              <a:rPr lang="zh-CN" altLang="en-US" sz="1600" dirty="0">
                <a:solidFill>
                  <a:schemeClr val="accent1"/>
                </a:solidFill>
              </a:rPr>
              <a:t>按照三种方式分割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1"/>
                </a:solidFill>
              </a:rPr>
              <a:t>分成</a:t>
            </a:r>
            <a:r>
              <a:rPr lang="en-US" altLang="zh-CN" sz="1600" dirty="0">
                <a:solidFill>
                  <a:schemeClr val="accent1"/>
                </a:solidFill>
              </a:rPr>
              <a:t>16</a:t>
            </a:r>
            <a:r>
              <a:rPr lang="zh-CN" altLang="en-US" sz="1600" dirty="0">
                <a:solidFill>
                  <a:schemeClr val="accent1"/>
                </a:solidFill>
              </a:rPr>
              <a:t>份做</a:t>
            </a:r>
            <a:r>
              <a:rPr lang="en-US" altLang="zh-CN" sz="1600" dirty="0">
                <a:solidFill>
                  <a:schemeClr val="accent1"/>
                </a:solidFill>
              </a:rPr>
              <a:t>pooling</a:t>
            </a: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1"/>
                </a:solidFill>
              </a:rPr>
              <a:t>分成</a:t>
            </a:r>
            <a:r>
              <a:rPr lang="en-US" altLang="zh-CN" sz="1600" dirty="0">
                <a:solidFill>
                  <a:schemeClr val="accent1"/>
                </a:solidFill>
              </a:rPr>
              <a:t>4</a:t>
            </a:r>
            <a:r>
              <a:rPr lang="zh-CN" altLang="en-US" sz="1600" dirty="0">
                <a:solidFill>
                  <a:schemeClr val="accent1"/>
                </a:solidFill>
              </a:rPr>
              <a:t>份做</a:t>
            </a:r>
            <a:r>
              <a:rPr lang="en-US" altLang="zh-CN" sz="1600" dirty="0">
                <a:solidFill>
                  <a:schemeClr val="accent1"/>
                </a:solidFill>
              </a:rPr>
              <a:t>pooling</a:t>
            </a: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1"/>
                </a:solidFill>
              </a:rPr>
              <a:t>分成</a:t>
            </a:r>
            <a:r>
              <a:rPr lang="en-US" altLang="zh-CN" sz="1600" dirty="0">
                <a:solidFill>
                  <a:schemeClr val="accent1"/>
                </a:solidFill>
              </a:rPr>
              <a:t>1</a:t>
            </a:r>
            <a:r>
              <a:rPr lang="zh-CN" altLang="en-US" sz="1600" dirty="0">
                <a:solidFill>
                  <a:schemeClr val="accent1"/>
                </a:solidFill>
              </a:rPr>
              <a:t>份做</a:t>
            </a:r>
            <a:r>
              <a:rPr lang="en-US" altLang="zh-CN" sz="1600" dirty="0">
                <a:solidFill>
                  <a:schemeClr val="accent1"/>
                </a:solidFill>
              </a:rPr>
              <a:t>pooling</a:t>
            </a: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1"/>
                </a:solidFill>
              </a:rPr>
              <a:t>将</a:t>
            </a:r>
            <a:r>
              <a:rPr lang="en-US" altLang="zh-CN" sz="1600" dirty="0">
                <a:solidFill>
                  <a:schemeClr val="accent1"/>
                </a:solidFill>
              </a:rPr>
              <a:t>16+4+1</a:t>
            </a:r>
            <a:r>
              <a:rPr lang="zh-CN" altLang="en-US" sz="1600" dirty="0">
                <a:solidFill>
                  <a:schemeClr val="accent1"/>
                </a:solidFill>
              </a:rPr>
              <a:t>的</a:t>
            </a:r>
            <a:r>
              <a:rPr lang="en-US" altLang="zh-CN" sz="1600" dirty="0">
                <a:solidFill>
                  <a:schemeClr val="accent1"/>
                </a:solidFill>
              </a:rPr>
              <a:t>features</a:t>
            </a:r>
            <a:r>
              <a:rPr lang="zh-CN" altLang="en-US" sz="1600" dirty="0">
                <a:solidFill>
                  <a:schemeClr val="accent1"/>
                </a:solidFill>
              </a:rPr>
              <a:t>合成一个向量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67363C-6E26-5BE6-CF84-832AEAAC5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95" y="2805344"/>
            <a:ext cx="4457651" cy="32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5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072696" y="263800"/>
            <a:ext cx="4475848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Popular Pooling Methods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5B5D588-0E56-965F-C4F1-EEE607085C33}"/>
              </a:ext>
            </a:extLst>
          </p:cNvPr>
          <p:cNvGrpSpPr/>
          <p:nvPr/>
        </p:nvGrpSpPr>
        <p:grpSpPr>
          <a:xfrm>
            <a:off x="616258" y="1266874"/>
            <a:ext cx="6748539" cy="4959742"/>
            <a:chOff x="250032" y="1349223"/>
            <a:chExt cx="8637936" cy="207977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AE1C328-5E4C-6E87-1FFD-B91EE7094CD9}"/>
                </a:ext>
              </a:extLst>
            </p:cNvPr>
            <p:cNvSpPr/>
            <p:nvPr/>
          </p:nvSpPr>
          <p:spPr>
            <a:xfrm>
              <a:off x="250032" y="1648652"/>
              <a:ext cx="8637936" cy="1780349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588EAFD-AB64-40DC-E34A-B233A751DED8}"/>
                </a:ext>
              </a:extLst>
            </p:cNvPr>
            <p:cNvSpPr/>
            <p:nvPr/>
          </p:nvSpPr>
          <p:spPr>
            <a:xfrm>
              <a:off x="250032" y="1349223"/>
              <a:ext cx="8637936" cy="299428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Of Interest Pooling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AF1F02A-AC37-881B-721B-0B245A8604AB}"/>
                </a:ext>
              </a:extLst>
            </p:cNvPr>
            <p:cNvSpPr txBox="1"/>
            <p:nvPr/>
          </p:nvSpPr>
          <p:spPr>
            <a:xfrm>
              <a:off x="370403" y="1697699"/>
              <a:ext cx="8397191" cy="98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Fast R-CNN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设计的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pooling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方法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R-CNN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需要针对不同的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proposal region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进行处理，这些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的尺寸往往不一致，通过</a:t>
              </a:r>
              <a:r>
                <a:rPr lang="en-US" altLang="zh-CN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RoI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处理可以得到一致的输出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612821E-C1A4-04D6-BA82-046A6F388A13}"/>
              </a:ext>
            </a:extLst>
          </p:cNvPr>
          <p:cNvSpPr txBox="1"/>
          <p:nvPr/>
        </p:nvSpPr>
        <p:spPr>
          <a:xfrm>
            <a:off x="1072696" y="4513908"/>
            <a:ext cx="48900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</a:rPr>
              <a:t>e.g. </a:t>
            </a:r>
            <a:r>
              <a:rPr lang="zh-CN" altLang="en-US" sz="1600" dirty="0">
                <a:solidFill>
                  <a:schemeClr val="accent1"/>
                </a:solidFill>
              </a:rPr>
              <a:t>如右图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r>
              <a:rPr lang="zh-CN" altLang="en-US" sz="1600" dirty="0">
                <a:solidFill>
                  <a:schemeClr val="accent1"/>
                </a:solidFill>
              </a:rPr>
              <a:t>出现了</a:t>
            </a:r>
            <a:r>
              <a:rPr lang="en-US" altLang="zh-CN" sz="1600" dirty="0">
                <a:solidFill>
                  <a:schemeClr val="accent1"/>
                </a:solidFill>
              </a:rPr>
              <a:t>5</a:t>
            </a:r>
            <a:r>
              <a:rPr lang="zh-CN" altLang="en-US" sz="1600" dirty="0">
                <a:solidFill>
                  <a:schemeClr val="accent1"/>
                </a:solidFill>
              </a:rPr>
              <a:t>个 </a:t>
            </a:r>
            <a:r>
              <a:rPr lang="en-US" altLang="zh-CN" sz="1600" dirty="0">
                <a:solidFill>
                  <a:schemeClr val="accent1"/>
                </a:solidFill>
              </a:rPr>
              <a:t>region of interest</a:t>
            </a:r>
            <a:r>
              <a:rPr lang="zh-CN" altLang="en-US" sz="1600" dirty="0">
                <a:solidFill>
                  <a:schemeClr val="accent1"/>
                </a:solidFill>
              </a:rPr>
              <a:t>，尺寸都不一致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r>
              <a:rPr lang="zh-CN" altLang="en-US" sz="1600" dirty="0">
                <a:solidFill>
                  <a:schemeClr val="accent1"/>
                </a:solidFill>
              </a:rPr>
              <a:t>但这些</a:t>
            </a:r>
            <a:r>
              <a:rPr lang="en-US" altLang="zh-CN" sz="1600" dirty="0">
                <a:solidFill>
                  <a:schemeClr val="accent1"/>
                </a:solidFill>
              </a:rPr>
              <a:t>region</a:t>
            </a:r>
            <a:r>
              <a:rPr lang="zh-CN" altLang="en-US" sz="1600" dirty="0">
                <a:solidFill>
                  <a:schemeClr val="accent1"/>
                </a:solidFill>
              </a:rPr>
              <a:t>都需要经过固定的网络结构进行处理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r>
              <a:rPr lang="zh-CN" altLang="en-US" sz="1600" dirty="0">
                <a:solidFill>
                  <a:schemeClr val="accent1"/>
                </a:solidFill>
              </a:rPr>
              <a:t>所以需要使用</a:t>
            </a:r>
            <a:r>
              <a:rPr lang="en-US" altLang="zh-CN" sz="1600" dirty="0" err="1">
                <a:solidFill>
                  <a:schemeClr val="accent1"/>
                </a:solidFill>
              </a:rPr>
              <a:t>RoI</a:t>
            </a:r>
            <a:r>
              <a:rPr lang="en-US" altLang="zh-CN" sz="1600" dirty="0">
                <a:solidFill>
                  <a:schemeClr val="accent1"/>
                </a:solidFill>
              </a:rPr>
              <a:t> pooling</a:t>
            </a:r>
            <a:r>
              <a:rPr lang="zh-CN" altLang="en-US" sz="1600" dirty="0">
                <a:solidFill>
                  <a:schemeClr val="accent1"/>
                </a:solidFill>
              </a:rPr>
              <a:t>处理成固定的输出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4FDD63-9788-D795-7D9F-F98E591D1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839" y="1266874"/>
            <a:ext cx="4345650" cy="16620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E56002-0C5F-A840-48EA-B33CD3754A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3"/>
          <a:stretch/>
        </p:blipFill>
        <p:spPr>
          <a:xfrm>
            <a:off x="7458839" y="3072372"/>
            <a:ext cx="3262312" cy="314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13545" y="6352660"/>
            <a:ext cx="2743200" cy="365125"/>
          </a:xfrm>
        </p:spPr>
        <p:txBody>
          <a:bodyPr/>
          <a:lstStyle/>
          <a:p>
            <a:fld id="{2359CDC3-D254-469E-8F04-CC4295B8C37F}" type="slidenum">
              <a:rPr lang="zh-CN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072696" y="263800"/>
            <a:ext cx="4475848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Popular Pooling Methods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5B5D588-0E56-965F-C4F1-EEE607085C33}"/>
              </a:ext>
            </a:extLst>
          </p:cNvPr>
          <p:cNvGrpSpPr/>
          <p:nvPr/>
        </p:nvGrpSpPr>
        <p:grpSpPr>
          <a:xfrm>
            <a:off x="897518" y="3536849"/>
            <a:ext cx="6748539" cy="2815811"/>
            <a:chOff x="250032" y="1349223"/>
            <a:chExt cx="8637936" cy="208558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AE1C328-5E4C-6E87-1FFD-B91EE7094CD9}"/>
                </a:ext>
              </a:extLst>
            </p:cNvPr>
            <p:cNvSpPr/>
            <p:nvPr/>
          </p:nvSpPr>
          <p:spPr>
            <a:xfrm>
              <a:off x="250032" y="1648652"/>
              <a:ext cx="8637936" cy="1780349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588EAFD-AB64-40DC-E34A-B233A751DED8}"/>
                </a:ext>
              </a:extLst>
            </p:cNvPr>
            <p:cNvSpPr/>
            <p:nvPr/>
          </p:nvSpPr>
          <p:spPr>
            <a:xfrm>
              <a:off x="250032" y="1349223"/>
              <a:ext cx="8637936" cy="299428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Of Interest Align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AF1F02A-AC37-881B-721B-0B245A8604AB}"/>
                </a:ext>
              </a:extLst>
            </p:cNvPr>
            <p:cNvSpPr txBox="1"/>
            <p:nvPr/>
          </p:nvSpPr>
          <p:spPr>
            <a:xfrm>
              <a:off x="370403" y="1697699"/>
              <a:ext cx="8397191" cy="1737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20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RoI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Pooling 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和 </a:t>
              </a:r>
              <a:r>
                <a:rPr lang="en-US" altLang="zh-CN" sz="20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RoI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Align 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的主要区别就是量化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r>
                <a:rPr lang="en-US" altLang="zh-CN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RoIpooling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的基础上，在每个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里应用双线性插值提取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个特征点，再对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个特征点做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 pool</a:t>
              </a:r>
            </a:p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Align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可以减少信息的丢失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buClr>
                  <a:srgbClr val="3333B2"/>
                </a:buClr>
              </a:pP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CD72F2EC-3021-A8E2-E952-C97CCFCD2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05" y="787159"/>
            <a:ext cx="2426615" cy="240581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3B0FBB4-9807-C0C1-4FA9-C0E32791E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40" y="3443990"/>
            <a:ext cx="3491602" cy="293310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A502328-B39F-3BB9-E78D-18C294EC3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717" y="783884"/>
            <a:ext cx="2431016" cy="241365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1A931FC-F1B2-5642-A554-B8B32D4C0D3D}"/>
              </a:ext>
            </a:extLst>
          </p:cNvPr>
          <p:cNvSpPr txBox="1"/>
          <p:nvPr/>
        </p:nvSpPr>
        <p:spPr>
          <a:xfrm>
            <a:off x="7933012" y="2092440"/>
            <a:ext cx="3498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</a:rPr>
              <a:t>e.g. </a:t>
            </a:r>
          </a:p>
          <a:p>
            <a:r>
              <a:rPr lang="zh-CN" altLang="en-US" sz="1600" dirty="0">
                <a:solidFill>
                  <a:schemeClr val="accent1"/>
                </a:solidFill>
              </a:rPr>
              <a:t>如下图，</a:t>
            </a:r>
            <a:r>
              <a:rPr lang="en-US" altLang="zh-CN" sz="1600" dirty="0">
                <a:solidFill>
                  <a:schemeClr val="accent1"/>
                </a:solidFill>
              </a:rPr>
              <a:t>region of interest </a:t>
            </a:r>
            <a:r>
              <a:rPr lang="zh-CN" altLang="en-US" sz="1600" dirty="0">
                <a:solidFill>
                  <a:schemeClr val="accent1"/>
                </a:solidFill>
              </a:rPr>
              <a:t>没有量化到网格上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r>
              <a:rPr lang="zh-CN" altLang="en-US" sz="1600" dirty="0">
                <a:solidFill>
                  <a:schemeClr val="accent1"/>
                </a:solidFill>
              </a:rPr>
              <a:t>使用</a:t>
            </a:r>
            <a:r>
              <a:rPr lang="en-US" altLang="zh-CN" sz="1600" dirty="0">
                <a:solidFill>
                  <a:schemeClr val="accent1"/>
                </a:solidFill>
              </a:rPr>
              <a:t>2*2</a:t>
            </a:r>
            <a:r>
              <a:rPr lang="zh-CN" altLang="en-US" sz="1600" dirty="0">
                <a:solidFill>
                  <a:schemeClr val="accent1"/>
                </a:solidFill>
              </a:rPr>
              <a:t>的</a:t>
            </a:r>
            <a:r>
              <a:rPr lang="en-US" altLang="zh-CN" sz="1600" dirty="0">
                <a:solidFill>
                  <a:schemeClr val="accent1"/>
                </a:solidFill>
              </a:rPr>
              <a:t>max pooling,</a:t>
            </a:r>
            <a:r>
              <a:rPr lang="zh-CN" altLang="en-US" sz="1600" dirty="0">
                <a:solidFill>
                  <a:schemeClr val="accent1"/>
                </a:solidFill>
              </a:rPr>
              <a:t>每个</a:t>
            </a:r>
            <a:r>
              <a:rPr lang="en-US" altLang="zh-CN" sz="1600" dirty="0">
                <a:solidFill>
                  <a:schemeClr val="accent1"/>
                </a:solidFill>
              </a:rPr>
              <a:t>box</a:t>
            </a:r>
            <a:r>
              <a:rPr lang="zh-CN" altLang="en-US" sz="1600" dirty="0">
                <a:solidFill>
                  <a:schemeClr val="accent1"/>
                </a:solidFill>
              </a:rPr>
              <a:t>中使用双线性插值提取了</a:t>
            </a:r>
            <a:r>
              <a:rPr lang="en-US" altLang="zh-CN" sz="1600" dirty="0">
                <a:solidFill>
                  <a:schemeClr val="accent1"/>
                </a:solidFill>
              </a:rPr>
              <a:t>4</a:t>
            </a:r>
            <a:r>
              <a:rPr lang="zh-CN" altLang="en-US" sz="1600" dirty="0">
                <a:solidFill>
                  <a:schemeClr val="accent1"/>
                </a:solidFill>
              </a:rPr>
              <a:t>个特征点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E5BDC7-8FFF-1128-60D2-6C53F4D25919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>
            <a:off x="3310619" y="1990066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38ACBC8-F08E-7057-6EEC-95B03F96BB67}"/>
              </a:ext>
            </a:extLst>
          </p:cNvPr>
          <p:cNvSpPr txBox="1"/>
          <p:nvPr/>
        </p:nvSpPr>
        <p:spPr>
          <a:xfrm>
            <a:off x="3734158" y="1722120"/>
            <a:ext cx="109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信息丢失</a:t>
            </a:r>
          </a:p>
        </p:txBody>
      </p:sp>
    </p:spTree>
    <p:extLst>
      <p:ext uri="{BB962C8B-B14F-4D97-AF65-F5344CB8AC3E}">
        <p14:creationId xmlns:p14="http://schemas.microsoft.com/office/powerpoint/2010/main" val="308729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037969" y="2153545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037970" y="3164639"/>
            <a:ext cx="3647057" cy="461665"/>
            <a:chOff x="500564" y="2430820"/>
            <a:chExt cx="3647057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3329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Popular Pooling Methods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037970" y="4175733"/>
            <a:ext cx="3441872" cy="461665"/>
            <a:chOff x="500564" y="3010381"/>
            <a:chExt cx="3441872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3124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Novel Pooling Methods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80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029091" y="2144667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029092" y="3155761"/>
            <a:ext cx="3647057" cy="461665"/>
            <a:chOff x="500564" y="2430820"/>
            <a:chExt cx="3647057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3329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Popular Pooling Methods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029092" y="4166855"/>
            <a:ext cx="3441872" cy="461665"/>
            <a:chOff x="500564" y="3010381"/>
            <a:chExt cx="3441872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3124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Novel Pooling Methods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27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072868" y="328050"/>
            <a:ext cx="5916853" cy="504825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Background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1EF6B5F-DCCD-436E-81C8-12F8DA0E6F75}"/>
              </a:ext>
            </a:extLst>
          </p:cNvPr>
          <p:cNvSpPr txBox="1"/>
          <p:nvPr/>
        </p:nvSpPr>
        <p:spPr>
          <a:xfrm>
            <a:off x="1649015" y="903746"/>
            <a:ext cx="8893969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pooling layer is usually inserted after a convolution layer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519984-44E5-EE1F-CE3E-C387120B041C}"/>
              </a:ext>
            </a:extLst>
          </p:cNvPr>
          <p:cNvSpPr/>
          <p:nvPr/>
        </p:nvSpPr>
        <p:spPr>
          <a:xfrm>
            <a:off x="1774032" y="4057095"/>
            <a:ext cx="8637936" cy="2299256"/>
          </a:xfrm>
          <a:prstGeom prst="rect">
            <a:avLst/>
          </a:prstGeom>
          <a:solidFill>
            <a:srgbClr val="E9E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7FC75A-8B45-B70A-653A-D861B85AD38F}"/>
              </a:ext>
            </a:extLst>
          </p:cNvPr>
          <p:cNvSpPr/>
          <p:nvPr/>
        </p:nvSpPr>
        <p:spPr>
          <a:xfrm>
            <a:off x="1777032" y="3606767"/>
            <a:ext cx="8637936" cy="45032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functions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4DCE28-C3A2-8050-0620-C079DB1F6150}"/>
              </a:ext>
            </a:extLst>
          </p:cNvPr>
          <p:cNvSpPr txBox="1"/>
          <p:nvPr/>
        </p:nvSpPr>
        <p:spPr>
          <a:xfrm>
            <a:off x="1894404" y="4358663"/>
            <a:ext cx="8397191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number of parameters or weights -&gt; extract only useful information</a:t>
            </a:r>
          </a:p>
          <a:p>
            <a:pPr algn="just">
              <a:lnSpc>
                <a:spcPct val="150000"/>
              </a:lnSpc>
              <a:buClr>
                <a:srgbClr val="3333B2"/>
              </a:buClr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the overfitting of the network -&gt; discard irrelevant details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1E0B823-1609-9782-4C69-A90FD1E21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845" y="1452420"/>
            <a:ext cx="7673347" cy="215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064602" y="2153545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064603" y="3164639"/>
            <a:ext cx="3647057" cy="461665"/>
            <a:chOff x="500564" y="2430820"/>
            <a:chExt cx="3647057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3329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Popular Pooling Methods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064603" y="4175733"/>
            <a:ext cx="3441872" cy="461665"/>
            <a:chOff x="500564" y="3010381"/>
            <a:chExt cx="3441872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3124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Novel Pooling Methods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07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081574" y="294581"/>
            <a:ext cx="4475848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Popular Pooling Methods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EC900D-C74D-4848-B80D-9931A1A02079}"/>
              </a:ext>
            </a:extLst>
          </p:cNvPr>
          <p:cNvGrpSpPr/>
          <p:nvPr/>
        </p:nvGrpSpPr>
        <p:grpSpPr>
          <a:xfrm>
            <a:off x="1774032" y="1062271"/>
            <a:ext cx="4321968" cy="2437665"/>
            <a:chOff x="250032" y="1349223"/>
            <a:chExt cx="8637936" cy="2079777"/>
          </a:xfrm>
        </p:grpSpPr>
        <p:sp>
          <p:nvSpPr>
            <p:cNvPr id="5" name="矩形 4"/>
            <p:cNvSpPr/>
            <p:nvPr/>
          </p:nvSpPr>
          <p:spPr>
            <a:xfrm>
              <a:off x="250032" y="1779933"/>
              <a:ext cx="8637936" cy="1649067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50032" y="1349223"/>
              <a:ext cx="8637936" cy="430710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Pooling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41473" y="1860913"/>
              <a:ext cx="8397191" cy="425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E42C27E6-1A1B-E8A0-B7BB-EDEEBB450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80" y="1025258"/>
            <a:ext cx="4814360" cy="25116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55C167C-A49B-1642-4A8D-EC626EBCB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80" y="3858078"/>
            <a:ext cx="4640624" cy="260781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1CC1BE59-8822-3BE0-1B34-39DFD8E508E7}"/>
              </a:ext>
            </a:extLst>
          </p:cNvPr>
          <p:cNvGrpSpPr/>
          <p:nvPr/>
        </p:nvGrpSpPr>
        <p:grpSpPr>
          <a:xfrm>
            <a:off x="1774032" y="3918685"/>
            <a:ext cx="4321968" cy="2437665"/>
            <a:chOff x="250032" y="1349223"/>
            <a:chExt cx="8637936" cy="207977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16EEE34-DBF1-57FC-5FD3-45F920A56C6A}"/>
                </a:ext>
              </a:extLst>
            </p:cNvPr>
            <p:cNvSpPr/>
            <p:nvPr/>
          </p:nvSpPr>
          <p:spPr>
            <a:xfrm>
              <a:off x="250032" y="1779933"/>
              <a:ext cx="8637936" cy="1649067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5ACAE6-E94B-EC63-FF4E-344AE24B5D46}"/>
                </a:ext>
              </a:extLst>
            </p:cNvPr>
            <p:cNvSpPr/>
            <p:nvPr/>
          </p:nvSpPr>
          <p:spPr>
            <a:xfrm>
              <a:off x="250032" y="1349223"/>
              <a:ext cx="8637936" cy="430710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 Pooling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C61897F-D426-6B3B-58F4-B121B1756580}"/>
                </a:ext>
              </a:extLst>
            </p:cNvPr>
            <p:cNvSpPr txBox="1"/>
            <p:nvPr/>
          </p:nvSpPr>
          <p:spPr>
            <a:xfrm>
              <a:off x="341473" y="1860913"/>
              <a:ext cx="8397191" cy="425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CE6C275A-D8C4-4FFE-8F4E-19F7199D7EDA}"/>
              </a:ext>
            </a:extLst>
          </p:cNvPr>
          <p:cNvSpPr txBox="1"/>
          <p:nvPr/>
        </p:nvSpPr>
        <p:spPr>
          <a:xfrm>
            <a:off x="1774032" y="1567098"/>
            <a:ext cx="4122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简单，利用了局部区域内的每个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feature</a:t>
            </a:r>
          </a:p>
          <a:p>
            <a:pPr>
              <a:buClr>
                <a:schemeClr val="accent1"/>
              </a:buClr>
            </a:pP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b="1" i="0" dirty="0">
                <a:solidFill>
                  <a:srgbClr val="07133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由于平均化，平均池化有时不能提取好的特征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36FBF2D-BCEC-6A67-7E53-044730BC4DEB}"/>
              </a:ext>
            </a:extLst>
          </p:cNvPr>
          <p:cNvSpPr txBox="1"/>
          <p:nvPr/>
        </p:nvSpPr>
        <p:spPr>
          <a:xfrm>
            <a:off x="1774031" y="4423512"/>
            <a:ext cx="4122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只保留了最大值信息，提取重要信息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</a:pP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b="1" i="0" dirty="0">
                <a:solidFill>
                  <a:srgbClr val="07133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由于最大化，没有利用到其他的特征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66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072696" y="240361"/>
            <a:ext cx="4475848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Popular Pooling Methods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CA3467-77F4-D567-C73E-BEB6D8CBB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26" y="1023758"/>
            <a:ext cx="6338098" cy="2829508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EAA7132A-7829-D569-7D12-D44AEA8EB547}"/>
              </a:ext>
            </a:extLst>
          </p:cNvPr>
          <p:cNvGrpSpPr/>
          <p:nvPr/>
        </p:nvGrpSpPr>
        <p:grpSpPr>
          <a:xfrm>
            <a:off x="2510878" y="3900723"/>
            <a:ext cx="6465948" cy="2437665"/>
            <a:chOff x="250032" y="1349223"/>
            <a:chExt cx="8637936" cy="207977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EFCD6B2-0AD8-DA8E-39EF-884F50F9EB7B}"/>
                </a:ext>
              </a:extLst>
            </p:cNvPr>
            <p:cNvSpPr/>
            <p:nvPr/>
          </p:nvSpPr>
          <p:spPr>
            <a:xfrm>
              <a:off x="250032" y="1779933"/>
              <a:ext cx="8637936" cy="1649067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1922299-5DDF-0D19-90A5-F6A78CF21B0A}"/>
                </a:ext>
              </a:extLst>
            </p:cNvPr>
            <p:cNvSpPr/>
            <p:nvPr/>
          </p:nvSpPr>
          <p:spPr>
            <a:xfrm>
              <a:off x="250032" y="1349223"/>
              <a:ext cx="8637936" cy="430710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methods to mix two major pooling methods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9456D42-3906-E950-B898-6A295018775E}"/>
                </a:ext>
              </a:extLst>
            </p:cNvPr>
            <p:cNvSpPr txBox="1"/>
            <p:nvPr/>
          </p:nvSpPr>
          <p:spPr>
            <a:xfrm>
              <a:off x="341473" y="1860913"/>
              <a:ext cx="8397191" cy="425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60F3FAC8-E0A1-E2DD-805E-4ED8A935B702}"/>
              </a:ext>
            </a:extLst>
          </p:cNvPr>
          <p:cNvSpPr txBox="1"/>
          <p:nvPr/>
        </p:nvSpPr>
        <p:spPr>
          <a:xfrm>
            <a:off x="2831977" y="4572000"/>
            <a:ext cx="5778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Pooling</a:t>
            </a:r>
          </a:p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Pooling</a:t>
            </a:r>
          </a:p>
        </p:txBody>
      </p:sp>
    </p:spTree>
    <p:extLst>
      <p:ext uri="{BB962C8B-B14F-4D97-AF65-F5344CB8AC3E}">
        <p14:creationId xmlns:p14="http://schemas.microsoft.com/office/powerpoint/2010/main" val="40248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072696" y="263800"/>
            <a:ext cx="4475848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Popular Pooling Methods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EC900D-C74D-4848-B80D-9931A1A02079}"/>
              </a:ext>
            </a:extLst>
          </p:cNvPr>
          <p:cNvGrpSpPr/>
          <p:nvPr/>
        </p:nvGrpSpPr>
        <p:grpSpPr>
          <a:xfrm>
            <a:off x="2484244" y="1271929"/>
            <a:ext cx="6482201" cy="3142947"/>
            <a:chOff x="250032" y="1349223"/>
            <a:chExt cx="8637936" cy="2079777"/>
          </a:xfrm>
        </p:grpSpPr>
        <p:sp>
          <p:nvSpPr>
            <p:cNvPr id="5" name="矩形 4"/>
            <p:cNvSpPr/>
            <p:nvPr/>
          </p:nvSpPr>
          <p:spPr>
            <a:xfrm>
              <a:off x="250032" y="1779933"/>
              <a:ext cx="8637936" cy="1649067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50032" y="1349223"/>
              <a:ext cx="8637936" cy="430710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Mixed Pooling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41473" y="1860913"/>
              <a:ext cx="8397191" cy="425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A973D27D-ACE3-5C98-0B30-09B3339C4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81" y="5090270"/>
            <a:ext cx="5618926" cy="124071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2A4C79BE-B332-AE9A-1E94-E365A81E33C6}"/>
              </a:ext>
            </a:extLst>
          </p:cNvPr>
          <p:cNvSpPr txBox="1"/>
          <p:nvPr/>
        </p:nvSpPr>
        <p:spPr>
          <a:xfrm>
            <a:off x="2954762" y="2054822"/>
            <a:ext cx="4247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l-GR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λ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选择使用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max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还是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average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l-GR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λ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只可以取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>
              <a:buClr>
                <a:schemeClr val="accent1"/>
              </a:buClr>
            </a:pP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l-GR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λ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= 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时退化为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max pooling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l-GR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λ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时退化为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average pooling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ED76BE-42FF-B02C-1405-53736E19613E}"/>
              </a:ext>
            </a:extLst>
          </p:cNvPr>
          <p:cNvSpPr txBox="1"/>
          <p:nvPr/>
        </p:nvSpPr>
        <p:spPr>
          <a:xfrm>
            <a:off x="6888320" y="3768545"/>
            <a:ext cx="207812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input features</a:t>
            </a:r>
            <a:br>
              <a:rPr lang="en-US" altLang="zh-CN" dirty="0"/>
            </a:br>
            <a:r>
              <a:rPr lang="en-US" altLang="zh-CN" dirty="0"/>
              <a:t>s</a:t>
            </a:r>
            <a:r>
              <a:rPr lang="zh-CN" altLang="en-US" dirty="0"/>
              <a:t>是</a:t>
            </a:r>
            <a:r>
              <a:rPr lang="en-US" altLang="zh-CN" dirty="0"/>
              <a:t>output features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70452F-B20B-62DD-B107-59F2424D7A97}"/>
              </a:ext>
            </a:extLst>
          </p:cNvPr>
          <p:cNvSpPr txBox="1"/>
          <p:nvPr/>
        </p:nvSpPr>
        <p:spPr>
          <a:xfrm>
            <a:off x="4074850" y="4720938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 part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CA04E5-1A33-E3EC-4300-17AB4F2AF496}"/>
              </a:ext>
            </a:extLst>
          </p:cNvPr>
          <p:cNvSpPr txBox="1"/>
          <p:nvPr/>
        </p:nvSpPr>
        <p:spPr>
          <a:xfrm>
            <a:off x="6498453" y="4705165"/>
            <a:ext cx="16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average part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0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072696" y="263800"/>
            <a:ext cx="4475848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Popular Pooling Methods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EC900D-C74D-4848-B80D-9931A1A02079}"/>
              </a:ext>
            </a:extLst>
          </p:cNvPr>
          <p:cNvGrpSpPr/>
          <p:nvPr/>
        </p:nvGrpSpPr>
        <p:grpSpPr>
          <a:xfrm>
            <a:off x="2484244" y="1271929"/>
            <a:ext cx="6482201" cy="3142947"/>
            <a:chOff x="250032" y="1349223"/>
            <a:chExt cx="8637936" cy="2079777"/>
          </a:xfrm>
        </p:grpSpPr>
        <p:sp>
          <p:nvSpPr>
            <p:cNvPr id="5" name="矩形 4"/>
            <p:cNvSpPr/>
            <p:nvPr/>
          </p:nvSpPr>
          <p:spPr>
            <a:xfrm>
              <a:off x="250032" y="1779933"/>
              <a:ext cx="8637936" cy="1649067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50032" y="1349223"/>
              <a:ext cx="8637936" cy="430710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 Average Pooling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41472" y="1853613"/>
              <a:ext cx="8397191" cy="425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83ED76BE-42FF-B02C-1405-53736E19613E}"/>
              </a:ext>
            </a:extLst>
          </p:cNvPr>
          <p:cNvSpPr txBox="1"/>
          <p:nvPr/>
        </p:nvSpPr>
        <p:spPr>
          <a:xfrm>
            <a:off x="6888320" y="3768545"/>
            <a:ext cx="207812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input features</a:t>
            </a:r>
            <a:br>
              <a:rPr lang="en-US" altLang="zh-CN" dirty="0"/>
            </a:br>
            <a:r>
              <a:rPr lang="en-US" altLang="zh-CN" dirty="0"/>
              <a:t>s</a:t>
            </a:r>
            <a:r>
              <a:rPr lang="zh-CN" altLang="en-US" dirty="0"/>
              <a:t>是</a:t>
            </a:r>
            <a:r>
              <a:rPr lang="en-US" altLang="zh-CN" dirty="0"/>
              <a:t>output features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40638B-7229-3EA5-FA75-111E55D0261D}"/>
              </a:ext>
            </a:extLst>
          </p:cNvPr>
          <p:cNvSpPr txBox="1"/>
          <p:nvPr/>
        </p:nvSpPr>
        <p:spPr>
          <a:xfrm>
            <a:off x="2983236" y="2034160"/>
            <a:ext cx="4247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通过参数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混合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max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average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的取值从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到∞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</a:pP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p=1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时是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average pooling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P=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∞时是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max pooling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E0A90E-457D-C08D-E52C-CFB3C0F7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761" y="4516857"/>
            <a:ext cx="3741744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9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063819" y="250765"/>
            <a:ext cx="4475848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Popular Pooling Methods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EC900D-C74D-4848-B80D-9931A1A02079}"/>
              </a:ext>
            </a:extLst>
          </p:cNvPr>
          <p:cNvGrpSpPr/>
          <p:nvPr/>
        </p:nvGrpSpPr>
        <p:grpSpPr>
          <a:xfrm>
            <a:off x="1569278" y="1751125"/>
            <a:ext cx="4508399" cy="3840856"/>
            <a:chOff x="250032" y="1413881"/>
            <a:chExt cx="8637936" cy="2015119"/>
          </a:xfrm>
        </p:grpSpPr>
        <p:sp>
          <p:nvSpPr>
            <p:cNvPr id="5" name="矩形 4"/>
            <p:cNvSpPr/>
            <p:nvPr/>
          </p:nvSpPr>
          <p:spPr>
            <a:xfrm>
              <a:off x="250032" y="1779933"/>
              <a:ext cx="8637936" cy="1649067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50032" y="1413881"/>
              <a:ext cx="8637936" cy="366052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Stochastic Pooling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41473" y="1860913"/>
              <a:ext cx="8397191" cy="425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13056F7-0965-FED3-E49F-04ABECDFC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582" y="1751125"/>
            <a:ext cx="5578136" cy="384085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F5B182E-5B22-E780-5EBE-AEBF566BD325}"/>
              </a:ext>
            </a:extLst>
          </p:cNvPr>
          <p:cNvSpPr txBox="1"/>
          <p:nvPr/>
        </p:nvSpPr>
        <p:spPr>
          <a:xfrm>
            <a:off x="1699846" y="2327966"/>
            <a:ext cx="4247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feature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的数值，给每个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feature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分配一个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probability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probability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随机选取一个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feature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C3B2FF-7863-7EF1-EB39-7CF07930D93C}"/>
              </a:ext>
            </a:extLst>
          </p:cNvPr>
          <p:cNvSpPr txBox="1"/>
          <p:nvPr/>
        </p:nvSpPr>
        <p:spPr>
          <a:xfrm>
            <a:off x="1803750" y="3904445"/>
            <a:ext cx="3808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</a:rPr>
              <a:t>e.g. </a:t>
            </a:r>
            <a:r>
              <a:rPr lang="zh-CN" altLang="en-US" sz="1600" dirty="0">
                <a:solidFill>
                  <a:schemeClr val="accent1"/>
                </a:solidFill>
              </a:rPr>
              <a:t>如右图的的</a:t>
            </a:r>
            <a:r>
              <a:rPr lang="en-US" altLang="zh-CN" sz="1600" dirty="0">
                <a:solidFill>
                  <a:schemeClr val="accent1"/>
                </a:solidFill>
              </a:rPr>
              <a:t>(0,0)</a:t>
            </a:r>
            <a:r>
              <a:rPr lang="zh-CN" altLang="en-US" sz="1600" dirty="0">
                <a:solidFill>
                  <a:schemeClr val="accent1"/>
                </a:solidFill>
              </a:rPr>
              <a:t>坐标的</a:t>
            </a:r>
            <a:r>
              <a:rPr lang="en-US" altLang="zh-CN" sz="1600" dirty="0">
                <a:solidFill>
                  <a:schemeClr val="accent1"/>
                </a:solidFill>
              </a:rPr>
              <a:t>feature</a:t>
            </a:r>
            <a:r>
              <a:rPr lang="zh-CN" altLang="en-US" sz="1600" dirty="0">
                <a:solidFill>
                  <a:schemeClr val="accent1"/>
                </a:solidFill>
              </a:rPr>
              <a:t>为</a:t>
            </a:r>
            <a:r>
              <a:rPr lang="en-US" altLang="zh-CN" sz="1600" dirty="0">
                <a:solidFill>
                  <a:schemeClr val="accent1"/>
                </a:solidFill>
              </a:rPr>
              <a:t>2</a:t>
            </a:r>
            <a:r>
              <a:rPr lang="zh-CN" altLang="en-US" sz="1600" dirty="0">
                <a:solidFill>
                  <a:schemeClr val="accent1"/>
                </a:solidFill>
              </a:rPr>
              <a:t>，加权计算得到其</a:t>
            </a:r>
            <a:r>
              <a:rPr lang="en-US" altLang="zh-CN" sz="1600" dirty="0">
                <a:solidFill>
                  <a:schemeClr val="accent1"/>
                </a:solidFill>
              </a:rPr>
              <a:t>probability</a:t>
            </a:r>
            <a:r>
              <a:rPr lang="zh-CN" altLang="en-US" sz="1600" dirty="0">
                <a:solidFill>
                  <a:schemeClr val="accent1"/>
                </a:solidFill>
              </a:rPr>
              <a:t>为</a:t>
            </a:r>
            <a:r>
              <a:rPr lang="en-US" altLang="zh-CN" sz="1600" dirty="0">
                <a:solidFill>
                  <a:schemeClr val="accent1"/>
                </a:solidFill>
              </a:rPr>
              <a:t>0.1</a:t>
            </a:r>
            <a:r>
              <a:rPr lang="zh-CN" altLang="en-US" sz="1600" dirty="0">
                <a:solidFill>
                  <a:schemeClr val="accent1"/>
                </a:solidFill>
              </a:rPr>
              <a:t>，对每个</a:t>
            </a:r>
            <a:r>
              <a:rPr lang="en-US" altLang="zh-CN" sz="1600" dirty="0">
                <a:solidFill>
                  <a:schemeClr val="accent1"/>
                </a:solidFill>
              </a:rPr>
              <a:t>feature</a:t>
            </a:r>
            <a:r>
              <a:rPr lang="zh-CN" altLang="en-US" sz="1600" dirty="0">
                <a:solidFill>
                  <a:schemeClr val="accent1"/>
                </a:solidFill>
              </a:rPr>
              <a:t>都进行同样计算，最后根据这个</a:t>
            </a:r>
            <a:r>
              <a:rPr lang="en-US" altLang="zh-CN" sz="1600" dirty="0">
                <a:solidFill>
                  <a:schemeClr val="accent1"/>
                </a:solidFill>
              </a:rPr>
              <a:t>probability</a:t>
            </a:r>
            <a:r>
              <a:rPr lang="zh-CN" altLang="en-US" sz="1600" dirty="0">
                <a:solidFill>
                  <a:schemeClr val="accent1"/>
                </a:solidFill>
              </a:rPr>
              <a:t>选取</a:t>
            </a:r>
          </a:p>
        </p:txBody>
      </p:sp>
    </p:spTree>
    <p:extLst>
      <p:ext uri="{BB962C8B-B14F-4D97-AF65-F5344CB8AC3E}">
        <p14:creationId xmlns:p14="http://schemas.microsoft.com/office/powerpoint/2010/main" val="133654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962</Words>
  <Application>Microsoft Office PowerPoint</Application>
  <PresentationFormat>宽屏</PresentationFormat>
  <Paragraphs>169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Areeobol</dc:creator>
  <cp:lastModifiedBy>l Areeobol</cp:lastModifiedBy>
  <cp:revision>110</cp:revision>
  <dcterms:created xsi:type="dcterms:W3CDTF">2023-07-07T06:05:56Z</dcterms:created>
  <dcterms:modified xsi:type="dcterms:W3CDTF">2023-07-09T03:02:49Z</dcterms:modified>
</cp:coreProperties>
</file>