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9" r:id="rId3"/>
    <p:sldId id="257" r:id="rId4"/>
    <p:sldId id="258" r:id="rId5"/>
    <p:sldId id="273" r:id="rId6"/>
    <p:sldId id="274" r:id="rId7"/>
    <p:sldId id="263"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8"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44C50-55B7-4495-AD9D-0E10A16714E7}" type="datetimeFigureOut">
              <a:rPr lang="en-IN" smtClean="0"/>
              <a:pPr/>
              <a:t>24-10-2020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531C2-7F70-4F93-8982-20E454F122C4}" type="slidenum">
              <a:rPr lang="en-IN" smtClean="0"/>
              <a:pPr/>
              <a:t>‹#›</a:t>
            </a:fld>
            <a:endParaRPr lang="en-IN"/>
          </a:p>
        </p:txBody>
      </p:sp>
    </p:spTree>
    <p:extLst>
      <p:ext uri="{BB962C8B-B14F-4D97-AF65-F5344CB8AC3E}">
        <p14:creationId xmlns:p14="http://schemas.microsoft.com/office/powerpoint/2010/main" xmlns="" val="382314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B3531C2-7F70-4F93-8982-20E454F122C4}" type="slidenum">
              <a:rPr lang="en-IN" smtClean="0"/>
              <a:pPr/>
              <a:t>1</a:t>
            </a:fld>
            <a:endParaRPr lang="en-IN"/>
          </a:p>
        </p:txBody>
      </p:sp>
    </p:spTree>
    <p:extLst>
      <p:ext uri="{BB962C8B-B14F-4D97-AF65-F5344CB8AC3E}">
        <p14:creationId xmlns:p14="http://schemas.microsoft.com/office/powerpoint/2010/main" xmlns="" val="402904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B3531C2-7F70-4F93-8982-20E454F122C4}" type="slidenum">
              <a:rPr lang="en-IN" smtClean="0"/>
              <a:pPr/>
              <a:t>3</a:t>
            </a:fld>
            <a:endParaRPr lang="en-IN"/>
          </a:p>
        </p:txBody>
      </p:sp>
    </p:spTree>
    <p:extLst>
      <p:ext uri="{BB962C8B-B14F-4D97-AF65-F5344CB8AC3E}">
        <p14:creationId xmlns:p14="http://schemas.microsoft.com/office/powerpoint/2010/main" xmlns="" val="241018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B3531C2-7F70-4F93-8982-20E454F122C4}" type="slidenum">
              <a:rPr lang="en-IN" smtClean="0"/>
              <a:pPr/>
              <a:t>4</a:t>
            </a:fld>
            <a:endParaRPr lang="en-IN"/>
          </a:p>
        </p:txBody>
      </p:sp>
    </p:spTree>
    <p:extLst>
      <p:ext uri="{BB962C8B-B14F-4D97-AF65-F5344CB8AC3E}">
        <p14:creationId xmlns:p14="http://schemas.microsoft.com/office/powerpoint/2010/main" xmlns="" val="22494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D3E61-2C40-44BB-89F8-7DA4152C1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F05D15-19FC-4D30-9C45-DF8513686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3509067-12AF-44DB-BE62-57B24FA56FB3}"/>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1717CCFF-F049-4672-9DB7-6F84CDE49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146AB1-728F-42BC-80B4-E247FDA690CB}"/>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274759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A56E0-EF6B-43C9-AD4D-B1F070B004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806703-5D4B-41F7-AC15-F80B54D6D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7E522A-9B5B-403C-83D8-8C3E272651CB}"/>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C3DFA778-FAAB-4345-9489-59A498D83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7AE98B-560B-45AD-9C51-77385B6AD759}"/>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259655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761BC7-4C5D-4076-AA10-68BB335E7C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310ED8C-105A-49FA-AF83-C97CD077A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80755D-FA23-4F08-B462-C6859036E0F5}"/>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D470A28F-6618-442F-8F5B-25D993378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A66B212-17C8-4E9F-B00A-BA48EA6C79B5}"/>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225399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52297-B629-48F3-B040-663E51E05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53E3216-F3B5-4B1E-B1BA-0A95723F9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36C7BD-D1BD-4BA1-97C8-01D7053E19DB}"/>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F50D2841-C871-4939-9868-08F02A052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8468267-7F4A-4A20-A992-F66B9B3B7369}"/>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161071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8DE50-D5D3-49D9-B060-1BE0D2CC0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4C25C4-5382-4393-80BE-400067A0B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2489C8-1EA4-4598-827C-4891CC04440F}"/>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ECCD4A3B-1F9D-4877-8A58-7B34F0BE4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149ADF-2160-42D7-8171-7AAB30474BA4}"/>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351327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08CB0-1202-4271-8EBA-D8E1AC66C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21A55C-F0E9-4471-AEBA-34DE834C4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07BB595-F54A-496B-B25E-E08E270987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3CE191D-3F83-423F-B3F6-90E4F97937EA}"/>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6" name="Footer Placeholder 5">
            <a:extLst>
              <a:ext uri="{FF2B5EF4-FFF2-40B4-BE49-F238E27FC236}">
                <a16:creationId xmlns:a16="http://schemas.microsoft.com/office/drawing/2014/main" xmlns="" id="{F432193D-67CC-4B42-966B-59C4EB1F6A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1C1009-FE97-4665-B7FF-F61D5A913045}"/>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84953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3FE27-1B38-4C29-A1E0-2F5C2C1518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54CB20-960D-4864-9ED0-A528B77EA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2C9E344-4C38-4DA6-9918-934E22BA0D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69C02D0-C849-44FD-AE09-D773CE02C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15DF116-4BF9-4206-9426-DF46FC47F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406C77-3BDF-4296-8A21-64CB667DEBA5}"/>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8" name="Footer Placeholder 7">
            <a:extLst>
              <a:ext uri="{FF2B5EF4-FFF2-40B4-BE49-F238E27FC236}">
                <a16:creationId xmlns:a16="http://schemas.microsoft.com/office/drawing/2014/main" xmlns="" id="{D4DA61C2-DA61-4A5C-8F04-35C5E530D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55F3ECF-9DBF-4E6E-BA3C-85BFAA70A4A7}"/>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166392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7EBB-9176-4274-9F64-E723E55D45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33A288F-D325-443B-A54D-0AA3F62D6343}"/>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4" name="Footer Placeholder 3">
            <a:extLst>
              <a:ext uri="{FF2B5EF4-FFF2-40B4-BE49-F238E27FC236}">
                <a16:creationId xmlns:a16="http://schemas.microsoft.com/office/drawing/2014/main" xmlns="" id="{9B10913A-FC72-4C0E-A7F9-1026E500C9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5BC874A-A55C-421F-B692-86289A7508EB}"/>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186601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A29A01-861B-4E1B-8B27-FCD3A1EBBD73}"/>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3" name="Footer Placeholder 2">
            <a:extLst>
              <a:ext uri="{FF2B5EF4-FFF2-40B4-BE49-F238E27FC236}">
                <a16:creationId xmlns:a16="http://schemas.microsoft.com/office/drawing/2014/main" xmlns="" id="{AE883B96-C578-4233-B20E-7FA9B31B72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8F9B7C6-BBF4-42E9-BB0F-B18B4EFAEC4E}"/>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349933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184F0-0DF7-4E11-A0FD-E290074D5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D893D1-BC26-4E78-A1A9-1C4D06441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157366B-92EB-4ECB-8E56-43DE443F0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93F14D-F98D-4E23-A437-B2688D7AB5B7}"/>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6" name="Footer Placeholder 5">
            <a:extLst>
              <a:ext uri="{FF2B5EF4-FFF2-40B4-BE49-F238E27FC236}">
                <a16:creationId xmlns:a16="http://schemas.microsoft.com/office/drawing/2014/main" xmlns="" id="{F72EDBA0-8073-4319-9B41-771DFAAD5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B3739C-E9B1-40D1-B147-7B4049A1AB0A}"/>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148335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601B5-F513-4DF6-82FB-8F49F7AA4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D9DEAC2-DB11-46AC-97E2-08AFDD7C6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5BE8EC4-C574-4278-86CB-AAACBAD62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38F462-7B7B-4F54-BD04-4BB12C7819E2}"/>
              </a:ext>
            </a:extLst>
          </p:cNvPr>
          <p:cNvSpPr>
            <a:spLocks noGrp="1"/>
          </p:cNvSpPr>
          <p:nvPr>
            <p:ph type="dt" sz="half" idx="10"/>
          </p:nvPr>
        </p:nvSpPr>
        <p:spPr/>
        <p:txBody>
          <a:bodyPr/>
          <a:lstStyle/>
          <a:p>
            <a:fld id="{FC7949C8-8546-4B86-B728-7351432AE081}" type="datetimeFigureOut">
              <a:rPr lang="en-IN" smtClean="0"/>
              <a:pPr/>
              <a:t>24-10-2020</a:t>
            </a:fld>
            <a:endParaRPr lang="en-IN"/>
          </a:p>
        </p:txBody>
      </p:sp>
      <p:sp>
        <p:nvSpPr>
          <p:cNvPr id="6" name="Footer Placeholder 5">
            <a:extLst>
              <a:ext uri="{FF2B5EF4-FFF2-40B4-BE49-F238E27FC236}">
                <a16:creationId xmlns:a16="http://schemas.microsoft.com/office/drawing/2014/main" xmlns="" id="{38EE11C8-1DD5-4A40-A4F1-505F855DE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BDED8C-4266-48B8-9676-5B7051ECBAD0}"/>
              </a:ext>
            </a:extLst>
          </p:cNvPr>
          <p:cNvSpPr>
            <a:spLocks noGrp="1"/>
          </p:cNvSpPr>
          <p:nvPr>
            <p:ph type="sldNum" sz="quarter" idx="12"/>
          </p:nvPr>
        </p:nvSpPr>
        <p:spPr/>
        <p:txBody>
          <a:body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410909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A9DD86-D284-4B9C-A043-F8E4A145E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D810E25-1E9E-466D-87B5-F412EE884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AE4D64-55DE-4C59-88F9-981AE0BAD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949C8-8546-4B86-B728-7351432AE081}" type="datetimeFigureOut">
              <a:rPr lang="en-IN" smtClean="0"/>
              <a:pPr/>
              <a:t>24-10-2020</a:t>
            </a:fld>
            <a:endParaRPr lang="en-IN"/>
          </a:p>
        </p:txBody>
      </p:sp>
      <p:sp>
        <p:nvSpPr>
          <p:cNvPr id="5" name="Footer Placeholder 4">
            <a:extLst>
              <a:ext uri="{FF2B5EF4-FFF2-40B4-BE49-F238E27FC236}">
                <a16:creationId xmlns:a16="http://schemas.microsoft.com/office/drawing/2014/main" xmlns="" id="{0CC33D0C-E6BE-4BDA-A5FC-80D18040D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72298A0-ED85-4581-A38D-DA407AF19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6AA92-DDA9-432B-9F56-25F1C2E357BB}" type="slidenum">
              <a:rPr lang="en-IN" smtClean="0"/>
              <a:pPr/>
              <a:t>‹#›</a:t>
            </a:fld>
            <a:endParaRPr lang="en-IN"/>
          </a:p>
        </p:txBody>
      </p:sp>
    </p:spTree>
    <p:extLst>
      <p:ext uri="{BB962C8B-B14F-4D97-AF65-F5344CB8AC3E}">
        <p14:creationId xmlns:p14="http://schemas.microsoft.com/office/powerpoint/2010/main" xmlns="" val="189466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A146F-8AA0-4F1A-80C5-3BA42B08BAC7}"/>
              </a:ext>
            </a:extLst>
          </p:cNvPr>
          <p:cNvSpPr>
            <a:spLocks noGrp="1"/>
          </p:cNvSpPr>
          <p:nvPr>
            <p:ph type="ctrTitle"/>
          </p:nvPr>
        </p:nvSpPr>
        <p:spPr>
          <a:xfrm>
            <a:off x="544286" y="743540"/>
            <a:ext cx="8547462" cy="2051911"/>
          </a:xfrm>
        </p:spPr>
        <p:txBody>
          <a:bodyPr>
            <a:normAutofit fontScale="90000"/>
          </a:bodyPr>
          <a:lstStyle/>
          <a:p>
            <a:r>
              <a:rPr lang="en-US" sz="4800" b="1" dirty="0" smtClean="0"/>
              <a:t>HEALTH CARE MANAGEMENT SYSTEM </a:t>
            </a:r>
            <a:br>
              <a:rPr lang="en-US" sz="4800" b="1" dirty="0" smtClean="0"/>
            </a:br>
            <a:r>
              <a:rPr lang="en-US" sz="4800" b="1" dirty="0" smtClean="0"/>
              <a:t>FOR DOCTORS</a:t>
            </a:r>
            <a:endParaRPr lang="en-IN" b="1" dirty="0"/>
          </a:p>
        </p:txBody>
      </p:sp>
      <p:sp>
        <p:nvSpPr>
          <p:cNvPr id="3" name="Subtitle 2">
            <a:extLst>
              <a:ext uri="{FF2B5EF4-FFF2-40B4-BE49-F238E27FC236}">
                <a16:creationId xmlns:a16="http://schemas.microsoft.com/office/drawing/2014/main" xmlns="" id="{E6AB982A-1915-4D00-A1E7-15704DD4BA96}"/>
              </a:ext>
            </a:extLst>
          </p:cNvPr>
          <p:cNvSpPr>
            <a:spLocks noGrp="1"/>
          </p:cNvSpPr>
          <p:nvPr>
            <p:ph type="subTitle" idx="1"/>
          </p:nvPr>
        </p:nvSpPr>
        <p:spPr>
          <a:xfrm>
            <a:off x="7485152" y="3693478"/>
            <a:ext cx="3618276" cy="2433003"/>
          </a:xfrm>
        </p:spPr>
        <p:txBody>
          <a:bodyPr>
            <a:normAutofit/>
          </a:bodyPr>
          <a:lstStyle/>
          <a:p>
            <a:r>
              <a:rPr lang="en-US" dirty="0" smtClean="0"/>
              <a:t>18K41A0505 – AREEFA   ----</a:t>
            </a:r>
          </a:p>
          <a:p>
            <a:r>
              <a:rPr lang="en-US" dirty="0" smtClean="0"/>
              <a:t>18K41A0527 – K. HARSHITH</a:t>
            </a:r>
          </a:p>
          <a:p>
            <a:r>
              <a:rPr lang="en-US" dirty="0" smtClean="0"/>
              <a:t>18K41A0528 – K. PRAGATHI </a:t>
            </a:r>
          </a:p>
          <a:p>
            <a:r>
              <a:rPr lang="en-US" dirty="0" smtClean="0"/>
              <a:t>18K41A0529 – K. RISHITHA </a:t>
            </a:r>
            <a:endParaRPr lang="en-IN" dirty="0"/>
          </a:p>
        </p:txBody>
      </p:sp>
      <p:sp>
        <p:nvSpPr>
          <p:cNvPr id="6" name="TextBox 5"/>
          <p:cNvSpPr txBox="1"/>
          <p:nvPr/>
        </p:nvSpPr>
        <p:spPr>
          <a:xfrm>
            <a:off x="875212" y="3683726"/>
            <a:ext cx="5747657" cy="830997"/>
          </a:xfrm>
          <a:prstGeom prst="rect">
            <a:avLst/>
          </a:prstGeom>
          <a:noFill/>
        </p:spPr>
        <p:txBody>
          <a:bodyPr wrap="square" rtlCol="0">
            <a:spAutoFit/>
          </a:bodyPr>
          <a:lstStyle/>
          <a:p>
            <a:r>
              <a:rPr lang="en-US" sz="2400" dirty="0" smtClean="0">
                <a:solidFill>
                  <a:srgbClr val="FF0000"/>
                </a:solidFill>
                <a:latin typeface="Arial Unicode MS" pitchFamily="34" charset="-128"/>
                <a:ea typeface="Arial Unicode MS" pitchFamily="34" charset="-128"/>
                <a:cs typeface="Arial Unicode MS" pitchFamily="34" charset="-128"/>
              </a:rPr>
              <a:t>An application portal for doctor to access their patient’s health diagnosis.</a:t>
            </a:r>
            <a:endParaRPr lang="en-US" dirty="0">
              <a:solidFill>
                <a:srgbClr val="FF0000"/>
              </a:solidFill>
              <a:latin typeface="Arial Unicode MS" pitchFamily="34" charset="-128"/>
              <a:ea typeface="Arial Unicode MS" pitchFamily="34" charset="-128"/>
              <a:cs typeface="Arial Unicode MS" pitchFamily="34" charset="-128"/>
            </a:endParaRPr>
          </a:p>
        </p:txBody>
      </p:sp>
      <p:sp>
        <p:nvSpPr>
          <p:cNvPr id="7" name="TextBox 6"/>
          <p:cNvSpPr txBox="1"/>
          <p:nvPr/>
        </p:nvSpPr>
        <p:spPr>
          <a:xfrm>
            <a:off x="7641771" y="3135086"/>
            <a:ext cx="2351315" cy="523220"/>
          </a:xfrm>
          <a:prstGeom prst="rect">
            <a:avLst/>
          </a:prstGeom>
          <a:noFill/>
        </p:spPr>
        <p:txBody>
          <a:bodyPr wrap="square" rtlCol="0">
            <a:spAutoFit/>
          </a:bodyPr>
          <a:lstStyle/>
          <a:p>
            <a:r>
              <a:rPr lang="en-US" sz="2800" b="1" dirty="0" smtClean="0"/>
              <a:t>TEAM - 1</a:t>
            </a:r>
            <a:endParaRPr lang="en-US" b="1" dirty="0"/>
          </a:p>
        </p:txBody>
      </p:sp>
      <p:pic>
        <p:nvPicPr>
          <p:cNvPr id="8" name="Picture 7" descr="l.jpg"/>
          <p:cNvPicPr>
            <a:picLocks noChangeAspect="1"/>
          </p:cNvPicPr>
          <p:nvPr/>
        </p:nvPicPr>
        <p:blipFill>
          <a:blip r:embed="rId3" cstate="print"/>
          <a:srcRect b="7327"/>
          <a:stretch>
            <a:fillRect/>
          </a:stretch>
        </p:blipFill>
        <p:spPr>
          <a:xfrm>
            <a:off x="9652362" y="477474"/>
            <a:ext cx="2057400" cy="2056720"/>
          </a:xfrm>
          <a:prstGeom prst="rect">
            <a:avLst/>
          </a:prstGeom>
        </p:spPr>
      </p:pic>
    </p:spTree>
    <p:extLst>
      <p:ext uri="{BB962C8B-B14F-4D97-AF65-F5344CB8AC3E}">
        <p14:creationId xmlns:p14="http://schemas.microsoft.com/office/powerpoint/2010/main" xmlns="" val="1386255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AREEFA\Desktop\patlistdisp.PNG"/>
          <p:cNvPicPr>
            <a:picLocks noChangeAspect="1" noChangeArrowheads="1"/>
          </p:cNvPicPr>
          <p:nvPr/>
        </p:nvPicPr>
        <p:blipFill>
          <a:blip r:embed="rId2" cstate="print"/>
          <a:srcRect/>
          <a:stretch>
            <a:fillRect/>
          </a:stretch>
        </p:blipFill>
        <p:spPr bwMode="auto">
          <a:xfrm>
            <a:off x="883784" y="630556"/>
            <a:ext cx="4676775" cy="4124325"/>
          </a:xfrm>
          <a:prstGeom prst="rect">
            <a:avLst/>
          </a:prstGeom>
          <a:noFill/>
        </p:spPr>
      </p:pic>
      <p:pic>
        <p:nvPicPr>
          <p:cNvPr id="35842" name="Picture 2" descr="C:\Users\AREEFA\Desktop\profile.PNG"/>
          <p:cNvPicPr>
            <a:picLocks noChangeAspect="1" noChangeArrowheads="1"/>
          </p:cNvPicPr>
          <p:nvPr/>
        </p:nvPicPr>
        <p:blipFill>
          <a:blip r:embed="rId3" cstate="print"/>
          <a:srcRect/>
          <a:stretch>
            <a:fillRect/>
          </a:stretch>
        </p:blipFill>
        <p:spPr bwMode="auto">
          <a:xfrm>
            <a:off x="6293214" y="501590"/>
            <a:ext cx="5123724" cy="536649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AREEFA\Desktop\update.PNG"/>
          <p:cNvPicPr>
            <a:picLocks noChangeAspect="1" noChangeArrowheads="1"/>
          </p:cNvPicPr>
          <p:nvPr/>
        </p:nvPicPr>
        <p:blipFill>
          <a:blip r:embed="rId2" cstate="print"/>
          <a:srcRect/>
          <a:stretch>
            <a:fillRect/>
          </a:stretch>
        </p:blipFill>
        <p:spPr bwMode="auto">
          <a:xfrm>
            <a:off x="249011" y="940395"/>
            <a:ext cx="5302704" cy="4644658"/>
          </a:xfrm>
          <a:prstGeom prst="rect">
            <a:avLst/>
          </a:prstGeom>
          <a:noFill/>
        </p:spPr>
      </p:pic>
      <p:pic>
        <p:nvPicPr>
          <p:cNvPr id="36867" name="Picture 3" descr="C:\Users\AREEFA\Desktop\Diet.PNG"/>
          <p:cNvPicPr>
            <a:picLocks noChangeAspect="1" noChangeArrowheads="1"/>
          </p:cNvPicPr>
          <p:nvPr/>
        </p:nvPicPr>
        <p:blipFill>
          <a:blip r:embed="rId3" cstate="print"/>
          <a:srcRect/>
          <a:stretch>
            <a:fillRect/>
          </a:stretch>
        </p:blipFill>
        <p:spPr bwMode="auto">
          <a:xfrm>
            <a:off x="6040967" y="822960"/>
            <a:ext cx="6151033" cy="474181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Cases and Test Results</a:t>
            </a:r>
            <a:br>
              <a:rPr lang="en-US" dirty="0" smtClean="0"/>
            </a:br>
            <a:r>
              <a:rPr lang="en-US" sz="3600" dirty="0" smtClean="0"/>
              <a:t>Module 1: </a:t>
            </a:r>
            <a:r>
              <a:rPr lang="en-US" sz="2800" dirty="0" smtClean="0"/>
              <a:t>If new Patient (Register- Staff)</a:t>
            </a:r>
            <a:endParaRPr lang="en-US" dirty="0"/>
          </a:p>
        </p:txBody>
      </p:sp>
      <p:pic>
        <p:nvPicPr>
          <p:cNvPr id="4" name="Picture 3" descr="Home1.png"/>
          <p:cNvPicPr/>
          <p:nvPr/>
        </p:nvPicPr>
        <p:blipFill>
          <a:blip r:embed="rId2" cstate="print"/>
          <a:srcRect b="2609"/>
          <a:stretch>
            <a:fillRect/>
          </a:stretch>
        </p:blipFill>
        <p:spPr>
          <a:xfrm>
            <a:off x="1254034" y="2444480"/>
            <a:ext cx="4150420" cy="2648310"/>
          </a:xfrm>
          <a:prstGeom prst="rect">
            <a:avLst/>
          </a:prstGeom>
        </p:spPr>
      </p:pic>
      <p:pic>
        <p:nvPicPr>
          <p:cNvPr id="5" name="Picture 4" descr="PListRegister1.PNG"/>
          <p:cNvPicPr/>
          <p:nvPr/>
        </p:nvPicPr>
        <p:blipFill>
          <a:blip r:embed="rId3" cstate="print"/>
          <a:srcRect r="1004"/>
          <a:stretch>
            <a:fillRect/>
          </a:stretch>
        </p:blipFill>
        <p:spPr>
          <a:xfrm>
            <a:off x="6130788" y="1937493"/>
            <a:ext cx="5286195" cy="31658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6"/>
            <a:ext cx="10147663" cy="823595"/>
          </a:xfrm>
        </p:spPr>
        <p:txBody>
          <a:bodyPr/>
          <a:lstStyle/>
          <a:p>
            <a:r>
              <a:rPr lang="en-US" sz="3200" dirty="0" smtClean="0"/>
              <a:t>Patient Added</a:t>
            </a:r>
            <a:endParaRPr lang="en-US" dirty="0"/>
          </a:p>
        </p:txBody>
      </p:sp>
      <p:pic>
        <p:nvPicPr>
          <p:cNvPr id="4" name="Picture 3" descr="PListRegister3.PNG"/>
          <p:cNvPicPr/>
          <p:nvPr/>
        </p:nvPicPr>
        <p:blipFill>
          <a:blip r:embed="rId2" cstate="print"/>
          <a:stretch>
            <a:fillRect/>
          </a:stretch>
        </p:blipFill>
        <p:spPr>
          <a:xfrm>
            <a:off x="966652" y="1632857"/>
            <a:ext cx="4216951" cy="4983110"/>
          </a:xfrm>
          <a:prstGeom prst="rect">
            <a:avLst/>
          </a:prstGeom>
        </p:spPr>
      </p:pic>
      <p:pic>
        <p:nvPicPr>
          <p:cNvPr id="5" name="Picture 4" descr="PListRegister4.PNG"/>
          <p:cNvPicPr/>
          <p:nvPr/>
        </p:nvPicPr>
        <p:blipFill>
          <a:blip r:embed="rId3" cstate="print"/>
          <a:srcRect r="16317"/>
          <a:stretch>
            <a:fillRect/>
          </a:stretch>
        </p:blipFill>
        <p:spPr>
          <a:xfrm>
            <a:off x="5943601" y="1920240"/>
            <a:ext cx="5283972" cy="43629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Module 2- Doctor Access</a:t>
            </a:r>
            <a:endParaRPr lang="en-US" dirty="0"/>
          </a:p>
        </p:txBody>
      </p:sp>
      <p:pic>
        <p:nvPicPr>
          <p:cNvPr id="4" name="Content Placeholder 3" descr="s1.PNG"/>
          <p:cNvPicPr>
            <a:picLocks noGrp="1"/>
          </p:cNvPicPr>
          <p:nvPr>
            <p:ph idx="1"/>
          </p:nvPr>
        </p:nvPicPr>
        <p:blipFill>
          <a:blip r:embed="rId2" cstate="print"/>
          <a:stretch>
            <a:fillRect/>
          </a:stretch>
        </p:blipFill>
        <p:spPr>
          <a:xfrm>
            <a:off x="956800" y="2336130"/>
            <a:ext cx="6620799" cy="2781688"/>
          </a:xfrm>
          <a:prstGeom prst="rect">
            <a:avLst/>
          </a:prstGeom>
        </p:spPr>
      </p:pic>
      <p:pic>
        <p:nvPicPr>
          <p:cNvPr id="5" name="Picture 4"/>
          <p:cNvPicPr/>
          <p:nvPr/>
        </p:nvPicPr>
        <p:blipFill>
          <a:blip r:embed="rId3" cstate="print"/>
          <a:srcRect/>
          <a:stretch>
            <a:fillRect/>
          </a:stretch>
        </p:blipFill>
        <p:spPr bwMode="auto">
          <a:xfrm>
            <a:off x="7960090" y="2208116"/>
            <a:ext cx="3534770" cy="23895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69182"/>
            <a:ext cx="7365274" cy="706029"/>
          </a:xfrm>
        </p:spPr>
        <p:txBody>
          <a:bodyPr/>
          <a:lstStyle/>
          <a:p>
            <a:r>
              <a:rPr lang="en-US" sz="3200" dirty="0" smtClean="0"/>
              <a:t>Another doctor</a:t>
            </a:r>
            <a:endParaRPr lang="en-US" dirty="0"/>
          </a:p>
        </p:txBody>
      </p:sp>
      <p:pic>
        <p:nvPicPr>
          <p:cNvPr id="4" name="Picture 3" descr="DocLogin4.PNG"/>
          <p:cNvPicPr/>
          <p:nvPr/>
        </p:nvPicPr>
        <p:blipFill>
          <a:blip r:embed="rId2" cstate="print"/>
          <a:stretch>
            <a:fillRect/>
          </a:stretch>
        </p:blipFill>
        <p:spPr>
          <a:xfrm>
            <a:off x="746759" y="1138782"/>
            <a:ext cx="5943600" cy="2516505"/>
          </a:xfrm>
          <a:prstGeom prst="rect">
            <a:avLst/>
          </a:prstGeom>
        </p:spPr>
      </p:pic>
      <p:pic>
        <p:nvPicPr>
          <p:cNvPr id="5" name="Picture 4" descr="DoctorLogin5.PNG"/>
          <p:cNvPicPr/>
          <p:nvPr/>
        </p:nvPicPr>
        <p:blipFill>
          <a:blip r:embed="rId3" cstate="print"/>
          <a:srcRect r="3234" b="2952"/>
          <a:stretch>
            <a:fillRect/>
          </a:stretch>
        </p:blipFill>
        <p:spPr>
          <a:xfrm>
            <a:off x="7206581" y="519187"/>
            <a:ext cx="3421991" cy="2501660"/>
          </a:xfrm>
          <a:prstGeom prst="rect">
            <a:avLst/>
          </a:prstGeom>
        </p:spPr>
      </p:pic>
      <p:pic>
        <p:nvPicPr>
          <p:cNvPr id="6" name="Picture 5" descr="DocLogin11.PNG"/>
          <p:cNvPicPr/>
          <p:nvPr/>
        </p:nvPicPr>
        <p:blipFill>
          <a:blip r:embed="rId4" cstate="print"/>
          <a:srcRect l="2069"/>
          <a:stretch>
            <a:fillRect/>
          </a:stretch>
        </p:blipFill>
        <p:spPr>
          <a:xfrm>
            <a:off x="7904861" y="3734992"/>
            <a:ext cx="3044334" cy="2078966"/>
          </a:xfrm>
          <a:prstGeom prst="rect">
            <a:avLst/>
          </a:prstGeom>
        </p:spPr>
      </p:pic>
      <p:pic>
        <p:nvPicPr>
          <p:cNvPr id="7" name="Picture 6" descr="DocLogin5.PNG"/>
          <p:cNvPicPr/>
          <p:nvPr/>
        </p:nvPicPr>
        <p:blipFill>
          <a:blip r:embed="rId5" cstate="print"/>
          <a:srcRect b="18868"/>
          <a:stretch>
            <a:fillRect/>
          </a:stretch>
        </p:blipFill>
        <p:spPr>
          <a:xfrm>
            <a:off x="2593342" y="3841342"/>
            <a:ext cx="4000860" cy="24671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234496"/>
            <a:ext cx="9834154" cy="627653"/>
          </a:xfrm>
        </p:spPr>
        <p:txBody>
          <a:bodyPr>
            <a:normAutofit fontScale="90000"/>
          </a:bodyPr>
          <a:lstStyle/>
          <a:p>
            <a:r>
              <a:rPr lang="en-US" dirty="0" smtClean="0"/>
              <a:t>New patient profile – Null values initially</a:t>
            </a:r>
            <a:endParaRPr lang="en-US" dirty="0"/>
          </a:p>
        </p:txBody>
      </p:sp>
      <p:pic>
        <p:nvPicPr>
          <p:cNvPr id="5" name="Picture 4" descr="DocLogin6.PNG"/>
          <p:cNvPicPr/>
          <p:nvPr/>
        </p:nvPicPr>
        <p:blipFill>
          <a:blip r:embed="rId2" cstate="print"/>
          <a:stretch>
            <a:fillRect/>
          </a:stretch>
        </p:blipFill>
        <p:spPr>
          <a:xfrm>
            <a:off x="934325" y="1317622"/>
            <a:ext cx="3964246" cy="2522858"/>
          </a:xfrm>
          <a:prstGeom prst="rect">
            <a:avLst/>
          </a:prstGeom>
        </p:spPr>
      </p:pic>
      <p:pic>
        <p:nvPicPr>
          <p:cNvPr id="6" name="Picture 5" descr="DocLogin7.PNG"/>
          <p:cNvPicPr/>
          <p:nvPr/>
        </p:nvPicPr>
        <p:blipFill>
          <a:blip r:embed="rId3" cstate="print"/>
          <a:stretch>
            <a:fillRect/>
          </a:stretch>
        </p:blipFill>
        <p:spPr>
          <a:xfrm>
            <a:off x="6060420" y="1094076"/>
            <a:ext cx="4716437" cy="534591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10134600" cy="1150165"/>
          </a:xfrm>
        </p:spPr>
        <p:txBody>
          <a:bodyPr/>
          <a:lstStyle/>
          <a:p>
            <a:r>
              <a:rPr lang="en-US" dirty="0" smtClean="0"/>
              <a:t>Updating the profile</a:t>
            </a:r>
            <a:endParaRPr lang="en-US" dirty="0"/>
          </a:p>
        </p:txBody>
      </p:sp>
      <p:pic>
        <p:nvPicPr>
          <p:cNvPr id="4" name="Picture 3" descr="Update1.PNG"/>
          <p:cNvPicPr/>
          <p:nvPr/>
        </p:nvPicPr>
        <p:blipFill>
          <a:blip r:embed="rId2" cstate="print"/>
          <a:stretch>
            <a:fillRect/>
          </a:stretch>
        </p:blipFill>
        <p:spPr>
          <a:xfrm>
            <a:off x="690310" y="1332041"/>
            <a:ext cx="6350570" cy="5199387"/>
          </a:xfrm>
          <a:prstGeom prst="rect">
            <a:avLst/>
          </a:prstGeom>
        </p:spPr>
      </p:pic>
      <p:pic>
        <p:nvPicPr>
          <p:cNvPr id="5" name="Picture 4" descr="Update2.PNG"/>
          <p:cNvPicPr/>
          <p:nvPr/>
        </p:nvPicPr>
        <p:blipFill>
          <a:blip r:embed="rId3" cstate="print"/>
          <a:stretch>
            <a:fillRect/>
          </a:stretch>
        </p:blipFill>
        <p:spPr>
          <a:xfrm>
            <a:off x="7328263" y="2024743"/>
            <a:ext cx="4297680" cy="32395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5058899" y="521652"/>
            <a:ext cx="5575048" cy="5762445"/>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t>Updated: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43160" cy="1032601"/>
          </a:xfrm>
        </p:spPr>
        <p:txBody>
          <a:bodyPr/>
          <a:lstStyle/>
          <a:p>
            <a:r>
              <a:rPr lang="en-US" dirty="0" smtClean="0"/>
              <a:t>Diet – Save and Export to printer</a:t>
            </a:r>
            <a:endParaRPr lang="en-US" dirty="0"/>
          </a:p>
        </p:txBody>
      </p:sp>
      <p:pic>
        <p:nvPicPr>
          <p:cNvPr id="3" name="Picture 2"/>
          <p:cNvPicPr/>
          <p:nvPr/>
        </p:nvPicPr>
        <p:blipFill>
          <a:blip r:embed="rId2" cstate="print"/>
          <a:srcRect/>
          <a:stretch>
            <a:fillRect/>
          </a:stretch>
        </p:blipFill>
        <p:spPr bwMode="auto">
          <a:xfrm>
            <a:off x="496389" y="1787270"/>
            <a:ext cx="5812407" cy="3623094"/>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6544491" y="1645920"/>
            <a:ext cx="5473339" cy="444137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MAIN OBJECTIVE OF THE PROJECT</a:t>
            </a:r>
          </a:p>
          <a:p>
            <a:r>
              <a:rPr lang="en-US" dirty="0" smtClean="0"/>
              <a:t>OBJECTIVES - STRATEGIES</a:t>
            </a:r>
          </a:p>
          <a:p>
            <a:r>
              <a:rPr lang="en-US" dirty="0" smtClean="0"/>
              <a:t>ELEMENTS USED</a:t>
            </a:r>
          </a:p>
          <a:p>
            <a:r>
              <a:rPr lang="en-US" dirty="0" smtClean="0"/>
              <a:t>SCREENS </a:t>
            </a:r>
          </a:p>
          <a:p>
            <a:r>
              <a:rPr lang="en-US" dirty="0" smtClean="0"/>
              <a:t>TEST CASES AND RESULTS</a:t>
            </a:r>
          </a:p>
          <a:p>
            <a:pPr lvl="1"/>
            <a:r>
              <a:rPr lang="en-US" dirty="0" smtClean="0"/>
              <a:t>MODULE 1- STAFF (New Patient Register)</a:t>
            </a:r>
          </a:p>
          <a:p>
            <a:pPr lvl="1"/>
            <a:r>
              <a:rPr lang="en-US" dirty="0" smtClean="0"/>
              <a:t>MODULE 2 - DOCTOR ACCESS</a:t>
            </a:r>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Pdf</a:t>
            </a:r>
            <a:r>
              <a:rPr lang="en-US" dirty="0" smtClean="0"/>
              <a:t> – diet printed</a:t>
            </a:r>
            <a:endParaRPr lang="en-US" dirty="0"/>
          </a:p>
        </p:txBody>
      </p:sp>
      <p:pic>
        <p:nvPicPr>
          <p:cNvPr id="3" name="Picture 2"/>
          <p:cNvPicPr/>
          <p:nvPr/>
        </p:nvPicPr>
        <p:blipFill>
          <a:blip r:embed="rId2" cstate="print"/>
          <a:srcRect/>
          <a:stretch>
            <a:fillRect/>
          </a:stretch>
        </p:blipFill>
        <p:spPr bwMode="auto">
          <a:xfrm>
            <a:off x="2730137" y="1763486"/>
            <a:ext cx="8451669" cy="465037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31520" y="1410789"/>
            <a:ext cx="10622280" cy="5068388"/>
          </a:xfrm>
        </p:spPr>
        <p:txBody>
          <a:bodyPr>
            <a:normAutofit/>
          </a:bodyPr>
          <a:lstStyle/>
          <a:p>
            <a:pPr lvl="0">
              <a:buNone/>
            </a:pPr>
            <a:endParaRPr lang="en-US" dirty="0" smtClean="0"/>
          </a:p>
          <a:p>
            <a:pPr algn="just"/>
            <a:r>
              <a:rPr lang="en-IN" sz="2400" dirty="0" smtClean="0">
                <a:latin typeface="Times New Roman" pitchFamily="18" charset="0"/>
                <a:cs typeface="Times New Roman" pitchFamily="18" charset="0"/>
              </a:rPr>
              <a:t>The Health Care Management Portal for doctors is helpful to maintain the patient’s records and integrates both the doctor and the patient without any conflicts. </a:t>
            </a:r>
            <a:endParaRPr lang="en-US"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By this, patient need not to carry the previous appointment prescriptions or reports and patient need not to detail about health issue again. Thus, there is no need of even writing the prescription onto the receipt by the doctor and this even avoids the conflicts by the doctor’s messy hand writing since, diet plan prescription would be given printed.</a:t>
            </a:r>
            <a:endParaRPr lang="en-US"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Thus, one java application can lead to solving the concerns between the patient and the doctor. At last, we would conclude that, health care management plays a major role in producing a happy outcome after a particular treatment and thus, health care management portal for doctors helps in implementing the above strategies.</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5" descr="C:\Users\AREEFA\AppData\Local\Microsoft\Windows\INetCache\IE\K316JW5B\Thank-You-1[1].jpg"/>
          <p:cNvPicPr>
            <a:picLocks noGrp="1" noChangeAspect="1" noChangeArrowheads="1"/>
          </p:cNvPicPr>
          <p:nvPr>
            <p:ph idx="1"/>
          </p:nvPr>
        </p:nvPicPr>
        <p:blipFill>
          <a:blip r:embed="rId2" cstate="print"/>
          <a:srcRect/>
          <a:stretch>
            <a:fillRect/>
          </a:stretch>
        </p:blipFill>
        <p:spPr bwMode="auto">
          <a:xfrm>
            <a:off x="3712325" y="2687883"/>
            <a:ext cx="4767349" cy="262682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57E28-D98E-48DD-BAE5-9D657CB4397F}"/>
              </a:ext>
            </a:extLst>
          </p:cNvPr>
          <p:cNvSpPr>
            <a:spLocks noGrp="1"/>
          </p:cNvSpPr>
          <p:nvPr>
            <p:ph type="title"/>
          </p:nvPr>
        </p:nvSpPr>
        <p:spPr/>
        <p:txBody>
          <a:bodyPr/>
          <a:lstStyle/>
          <a:p>
            <a:r>
              <a:rPr lang="en-US" b="1" dirty="0" smtClean="0"/>
              <a:t>Abstract</a:t>
            </a:r>
            <a:endParaRPr lang="en-IN" b="1" dirty="0"/>
          </a:p>
        </p:txBody>
      </p:sp>
      <p:sp>
        <p:nvSpPr>
          <p:cNvPr id="3" name="Content Placeholder 2">
            <a:extLst>
              <a:ext uri="{FF2B5EF4-FFF2-40B4-BE49-F238E27FC236}">
                <a16:creationId xmlns:a16="http://schemas.microsoft.com/office/drawing/2014/main" xmlns="" id="{354EFC71-E904-487E-ADC7-EAE081DD1204}"/>
              </a:ext>
            </a:extLst>
          </p:cNvPr>
          <p:cNvSpPr>
            <a:spLocks noGrp="1"/>
          </p:cNvSpPr>
          <p:nvPr>
            <p:ph idx="1"/>
          </p:nvPr>
        </p:nvSpPr>
        <p:spPr/>
        <p:txBody>
          <a:bodyPr/>
          <a:lstStyle/>
          <a:p>
            <a:pPr algn="just"/>
            <a:r>
              <a:rPr lang="en-US" dirty="0" smtClean="0"/>
              <a:t>  In many hospitals where patient’s approach for routine course for their treatment of their health issue face problem in maintaining all the reports and doctor prescription. At every appointment they need to carry their health book or repeat detailing about their issue to doctor.</a:t>
            </a:r>
          </a:p>
          <a:p>
            <a:pPr algn="just"/>
            <a:r>
              <a:rPr lang="en-US" dirty="0" smtClean="0"/>
              <a:t>What if the doctor maintains the patient’s health issue diagnosis?</a:t>
            </a:r>
          </a:p>
          <a:p>
            <a:pPr algn="just"/>
            <a:r>
              <a:rPr lang="en-US" b="1" dirty="0" smtClean="0"/>
              <a:t>A feasible application that would help doctor to manage his/her patient’s health care diagnosis data.</a:t>
            </a:r>
          </a:p>
          <a:p>
            <a:pPr algn="just"/>
            <a:endParaRPr lang="en-US" dirty="0" smtClean="0"/>
          </a:p>
          <a:p>
            <a:pPr algn="just">
              <a:buNone/>
            </a:pPr>
            <a:endParaRPr lang="en-US" dirty="0" smtClean="0"/>
          </a:p>
        </p:txBody>
      </p:sp>
    </p:spTree>
    <p:extLst>
      <p:ext uri="{BB962C8B-B14F-4D97-AF65-F5344CB8AC3E}">
        <p14:creationId xmlns:p14="http://schemas.microsoft.com/office/powerpoint/2010/main" xmlns="" val="321545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F6DC80-01BE-4047-81F0-24E74A9F29CC}"/>
              </a:ext>
            </a:extLst>
          </p:cNvPr>
          <p:cNvSpPr>
            <a:spLocks noGrp="1"/>
          </p:cNvSpPr>
          <p:nvPr>
            <p:ph type="title"/>
          </p:nvPr>
        </p:nvSpPr>
        <p:spPr>
          <a:xfrm>
            <a:off x="838200" y="365126"/>
            <a:ext cx="10003971" cy="875846"/>
          </a:xfrm>
        </p:spPr>
        <p:txBody>
          <a:bodyPr/>
          <a:lstStyle/>
          <a:p>
            <a:r>
              <a:rPr lang="en-US" b="1" dirty="0" smtClean="0"/>
              <a:t>Main Objective of </a:t>
            </a:r>
            <a:r>
              <a:rPr lang="en-US" b="1" dirty="0"/>
              <a:t>the Project</a:t>
            </a:r>
            <a:endParaRPr lang="en-IN" b="1" dirty="0"/>
          </a:p>
        </p:txBody>
      </p:sp>
      <p:sp>
        <p:nvSpPr>
          <p:cNvPr id="3" name="Content Placeholder 2">
            <a:extLst>
              <a:ext uri="{FF2B5EF4-FFF2-40B4-BE49-F238E27FC236}">
                <a16:creationId xmlns:a16="http://schemas.microsoft.com/office/drawing/2014/main" xmlns="" id="{6F7F3A0B-2BD1-45E0-912E-6A92FB411BBB}"/>
              </a:ext>
            </a:extLst>
          </p:cNvPr>
          <p:cNvSpPr>
            <a:spLocks noGrp="1"/>
          </p:cNvSpPr>
          <p:nvPr>
            <p:ph idx="1"/>
          </p:nvPr>
        </p:nvSpPr>
        <p:spPr>
          <a:xfrm>
            <a:off x="679269" y="1332412"/>
            <a:ext cx="10567851" cy="3487782"/>
          </a:xfrm>
        </p:spPr>
        <p:txBody>
          <a:bodyPr>
            <a:normAutofit/>
          </a:bodyPr>
          <a:lstStyle/>
          <a:p>
            <a:pPr algn="just"/>
            <a:r>
              <a:rPr lang="en-US" dirty="0" smtClean="0">
                <a:latin typeface="Times New Roman" pitchFamily="18" charset="0"/>
                <a:cs typeface="Times New Roman" pitchFamily="18" charset="0"/>
              </a:rPr>
              <a:t>The main aim of this project is to design an effective application portal for ensuring health care The main aim of this project is to design an effective application portal for ensuring health care management strategies in a clinic where the patients' health issues and the records of the treatment can be maintained so that a proper improvement in health can be assessed easily for the doctors and the patient need not to detail about his/her health issue to the doctor every time specifically.  </a:t>
            </a:r>
          </a:p>
          <a:p>
            <a:endParaRPr lang="en-US" dirty="0" smtClean="0"/>
          </a:p>
          <a:p>
            <a:endParaRPr lang="en-IN" dirty="0"/>
          </a:p>
        </p:txBody>
      </p:sp>
    </p:spTree>
    <p:extLst>
      <p:ext uri="{BB962C8B-B14F-4D97-AF65-F5344CB8AC3E}">
        <p14:creationId xmlns:p14="http://schemas.microsoft.com/office/powerpoint/2010/main" xmlns="" val="890899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59389" cy="784405"/>
          </a:xfrm>
        </p:spPr>
        <p:txBody>
          <a:bodyPr/>
          <a:lstStyle/>
          <a:p>
            <a:r>
              <a:rPr lang="en-US" b="1" dirty="0" smtClean="0"/>
              <a:t>Objectives</a:t>
            </a:r>
            <a:endParaRPr lang="en-US" b="1" dirty="0"/>
          </a:p>
        </p:txBody>
      </p:sp>
      <p:sp>
        <p:nvSpPr>
          <p:cNvPr id="3" name="Content Placeholder 2"/>
          <p:cNvSpPr>
            <a:spLocks noGrp="1"/>
          </p:cNvSpPr>
          <p:nvPr>
            <p:ph idx="1"/>
          </p:nvPr>
        </p:nvSpPr>
        <p:spPr>
          <a:xfrm>
            <a:off x="705395" y="1188720"/>
            <a:ext cx="10609217" cy="5092746"/>
          </a:xfrm>
        </p:spPr>
        <p:txBody>
          <a:bodyPr>
            <a:normAutofit fontScale="85000" lnSpcReduction="20000"/>
          </a:bodyPr>
          <a:lstStyle/>
          <a:p>
            <a:pPr algn="just">
              <a:buNone/>
            </a:pPr>
            <a:r>
              <a:rPr lang="en-US" i="1" dirty="0" smtClean="0">
                <a:latin typeface="Times New Roman" pitchFamily="18" charset="0"/>
                <a:cs typeface="Times New Roman" pitchFamily="18" charset="0"/>
              </a:rPr>
              <a:t>The health care management portal must include the modules for both the doctor and the staff by supporting the following strategies:</a:t>
            </a:r>
          </a:p>
          <a:p>
            <a:pPr algn="just">
              <a:buNone/>
            </a:pP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Allow New patients to register by selecting the doctors from the doctors available list.</a:t>
            </a:r>
          </a:p>
          <a:p>
            <a:pPr lvl="0" algn="just"/>
            <a:r>
              <a:rPr lang="en-US" dirty="0" smtClean="0">
                <a:latin typeface="Times New Roman" pitchFamily="18" charset="0"/>
                <a:cs typeface="Times New Roman" pitchFamily="18" charset="0"/>
              </a:rPr>
              <a:t>Doctors to be able to view the patients' list.</a:t>
            </a:r>
          </a:p>
          <a:p>
            <a:pPr lvl="0" algn="just"/>
            <a:r>
              <a:rPr lang="en-IN" dirty="0" smtClean="0">
                <a:latin typeface="Times New Roman" pitchFamily="18" charset="0"/>
                <a:cs typeface="Times New Roman" pitchFamily="18" charset="0"/>
              </a:rPr>
              <a:t>Easy access for a doctor to get his/ her patient’s health issue history and about the previous appointment prescription by him/her by their ID.</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Display of particular patient profile based on their Id such that </a:t>
            </a:r>
            <a:r>
              <a:rPr lang="en-IN" dirty="0" smtClean="0">
                <a:latin typeface="Times New Roman" pitchFamily="18" charset="0"/>
                <a:cs typeface="Times New Roman" pitchFamily="18" charset="0"/>
              </a:rPr>
              <a:t>no need for the patient to explain about his/her health issue again and again.</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The patient’s profile must be editable only by the doctor.</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For the next appointment, the profile will be updatable (To add any other health issues or medicines)</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The patient to be guided about his health care and diet.</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The printed diet prescription avoids the conflict by doctor’s hand-writing.</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12977" cy="758281"/>
          </a:xfrm>
        </p:spPr>
        <p:txBody>
          <a:bodyPr/>
          <a:lstStyle/>
          <a:p>
            <a:r>
              <a:rPr lang="en-US" sz="4000" b="1" dirty="0" smtClean="0"/>
              <a:t>Elements Used</a:t>
            </a:r>
            <a:endParaRPr lang="en-US" b="1" dirty="0"/>
          </a:p>
        </p:txBody>
      </p:sp>
      <p:pic>
        <p:nvPicPr>
          <p:cNvPr id="1026" name="Picture 2" descr="C:\Users\AREEFA\Desktop\Result\sl.PNG"/>
          <p:cNvPicPr>
            <a:picLocks noGrp="1" noChangeAspect="1" noChangeArrowheads="1"/>
          </p:cNvPicPr>
          <p:nvPr>
            <p:ph idx="1"/>
          </p:nvPr>
        </p:nvPicPr>
        <p:blipFill>
          <a:blip r:embed="rId2" cstate="print"/>
          <a:srcRect r="19365"/>
          <a:stretch>
            <a:fillRect/>
          </a:stretch>
        </p:blipFill>
        <p:spPr bwMode="auto">
          <a:xfrm>
            <a:off x="6167218" y="312030"/>
            <a:ext cx="5602416" cy="6219397"/>
          </a:xfrm>
          <a:prstGeom prst="rect">
            <a:avLst/>
          </a:prstGeom>
          <a:noFill/>
        </p:spPr>
      </p:pic>
      <p:sp>
        <p:nvSpPr>
          <p:cNvPr id="8" name="Rectangle 7"/>
          <p:cNvSpPr/>
          <p:nvPr/>
        </p:nvSpPr>
        <p:spPr>
          <a:xfrm>
            <a:off x="474618" y="3739724"/>
            <a:ext cx="6096000" cy="2426305"/>
          </a:xfrm>
          <a:prstGeom prst="rect">
            <a:avLst/>
          </a:prstGeom>
        </p:spPr>
        <p:txBody>
          <a:bodyPr>
            <a:spAutoFit/>
          </a:bodyPr>
          <a:lstStyle/>
          <a:p>
            <a:pPr marL="228600" marR="0" algn="just">
              <a:lnSpc>
                <a:spcPct val="150000"/>
              </a:lnSpc>
              <a:spcBef>
                <a:spcPts val="1200"/>
              </a:spcBef>
              <a:spcAft>
                <a:spcPts val="800"/>
              </a:spcAft>
            </a:pPr>
            <a:r>
              <a:rPr lang="en-IN" b="1" dirty="0" smtClean="0"/>
              <a:t>SWINGS</a:t>
            </a:r>
            <a:r>
              <a:rPr lang="en-IN" dirty="0" smtClean="0"/>
              <a:t>: It is used to create a window-based application and is built on the top of AWT (Abstract Windowing Toolkit) API (Application Programming Interface) and is entirely written in java.</a:t>
            </a:r>
          </a:p>
          <a:p>
            <a:pPr marL="228600" marR="0" algn="just">
              <a:lnSpc>
                <a:spcPct val="150000"/>
              </a:lnSpc>
              <a:spcBef>
                <a:spcPts val="1200"/>
              </a:spcBef>
              <a:spcAft>
                <a:spcPts val="800"/>
              </a:spcAft>
            </a:pPr>
            <a:endParaRPr lang="en-US" dirty="0" smtClean="0"/>
          </a:p>
        </p:txBody>
      </p:sp>
      <p:sp>
        <p:nvSpPr>
          <p:cNvPr id="10" name="TextBox 9"/>
          <p:cNvSpPr txBox="1"/>
          <p:nvPr/>
        </p:nvSpPr>
        <p:spPr>
          <a:xfrm>
            <a:off x="692331" y="1384663"/>
            <a:ext cx="4833258" cy="2308324"/>
          </a:xfrm>
          <a:prstGeom prst="rect">
            <a:avLst/>
          </a:prstGeom>
          <a:noFill/>
        </p:spPr>
        <p:txBody>
          <a:bodyPr wrap="square" rtlCol="0">
            <a:spAutoFit/>
          </a:bodyPr>
          <a:lstStyle/>
          <a:p>
            <a:r>
              <a:rPr lang="en-IN" dirty="0" smtClean="0"/>
              <a:t>We used the Eclipse IDE to build this application. In which we approached the Window Builder to design our screens involved relatively including the elements and Swing concepts. Files are the medium that we used in storing the data and retrieving the data respectively in an efficient way.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pages or windows:</a:t>
            </a:r>
            <a:br>
              <a:rPr lang="en-US" dirty="0" smtClean="0"/>
            </a:br>
            <a:r>
              <a:rPr lang="en-US" dirty="0" smtClean="0"/>
              <a:t>Software used: eclipse IDE (java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Doctor Login</a:t>
            </a:r>
          </a:p>
          <a:p>
            <a:r>
              <a:rPr lang="en-US" dirty="0" smtClean="0"/>
              <a:t>Recognizing Doctor – Image (A Welcome window)</a:t>
            </a:r>
          </a:p>
          <a:p>
            <a:r>
              <a:rPr lang="en-US" dirty="0" smtClean="0"/>
              <a:t>Patient Login</a:t>
            </a:r>
          </a:p>
          <a:p>
            <a:r>
              <a:rPr lang="en-US" dirty="0" smtClean="0"/>
              <a:t>Whole Patient List window</a:t>
            </a:r>
          </a:p>
          <a:p>
            <a:r>
              <a:rPr lang="en-US" dirty="0" smtClean="0"/>
              <a:t>Patient diet</a:t>
            </a:r>
          </a:p>
          <a:p>
            <a:r>
              <a:rPr lang="en-US" dirty="0" smtClean="0"/>
              <a:t>Patient profile (corresponding)</a:t>
            </a:r>
          </a:p>
          <a:p>
            <a:pPr lvl="1">
              <a:buFont typeface="Wingdings" pitchFamily="2" charset="2"/>
              <a:buChar char="§"/>
            </a:pPr>
            <a:r>
              <a:rPr lang="en-US" dirty="0" smtClean="0"/>
              <a:t>Patient details – Age , BP, weight</a:t>
            </a:r>
          </a:p>
          <a:p>
            <a:pPr lvl="1">
              <a:buFont typeface="Wingdings" pitchFamily="2" charset="2"/>
              <a:buChar char="§"/>
            </a:pPr>
            <a:r>
              <a:rPr lang="en-US" dirty="0" smtClean="0"/>
              <a:t>Patient health issue</a:t>
            </a:r>
          </a:p>
          <a:p>
            <a:pPr lvl="1">
              <a:buFont typeface="Wingdings" pitchFamily="2" charset="2"/>
              <a:buChar char="§"/>
            </a:pPr>
            <a:r>
              <a:rPr lang="en-US" dirty="0" smtClean="0"/>
              <a:t>Patient previous medical prescription</a:t>
            </a:r>
          </a:p>
          <a:p>
            <a:pPr lvl="1">
              <a:buFont typeface="Wingdings" pitchFamily="2" charset="2"/>
              <a:buChar char="§"/>
            </a:pPr>
            <a:r>
              <a:rPr lang="en-US" dirty="0" smtClean="0"/>
              <a:t>Additional reports data (needed if any)</a:t>
            </a:r>
          </a:p>
          <a:p>
            <a:pPr lvl="1">
              <a:buFont typeface="Wingdings" pitchFamily="2" charset="2"/>
              <a:buChar char="§"/>
            </a:pPr>
            <a:r>
              <a:rPr lang="en-US" dirty="0" smtClean="0"/>
              <a:t>Diet ---------- window</a:t>
            </a:r>
          </a:p>
          <a:p>
            <a:r>
              <a:rPr lang="en-US" dirty="0" smtClean="0"/>
              <a:t>Patient diet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pic>
        <p:nvPicPr>
          <p:cNvPr id="4" name="Content Placeholder 3" descr="home.PNG"/>
          <p:cNvPicPr>
            <a:picLocks noGrp="1" noChangeAspect="1"/>
          </p:cNvPicPr>
          <p:nvPr>
            <p:ph idx="1"/>
          </p:nvPr>
        </p:nvPicPr>
        <p:blipFill>
          <a:blip r:embed="rId2" cstate="print"/>
          <a:stretch>
            <a:fillRect/>
          </a:stretch>
        </p:blipFill>
        <p:spPr>
          <a:xfrm>
            <a:off x="313508" y="2030140"/>
            <a:ext cx="4833257" cy="3137378"/>
          </a:xfrm>
        </p:spPr>
      </p:pic>
      <p:pic>
        <p:nvPicPr>
          <p:cNvPr id="33794" name="Picture 2" descr="C:\Users\AREEFA\Desktop\doctors.PNG"/>
          <p:cNvPicPr>
            <a:picLocks noChangeAspect="1" noChangeArrowheads="1"/>
          </p:cNvPicPr>
          <p:nvPr/>
        </p:nvPicPr>
        <p:blipFill>
          <a:blip r:embed="rId3" cstate="print"/>
          <a:srcRect/>
          <a:stretch>
            <a:fillRect/>
          </a:stretch>
        </p:blipFill>
        <p:spPr bwMode="auto">
          <a:xfrm>
            <a:off x="5624422" y="1688187"/>
            <a:ext cx="6341155" cy="378174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AREEFA\Desktop\preg.PNG"/>
          <p:cNvPicPr>
            <a:picLocks noGrp="1" noChangeAspect="1" noChangeArrowheads="1"/>
          </p:cNvPicPr>
          <p:nvPr>
            <p:ph idx="1"/>
          </p:nvPr>
        </p:nvPicPr>
        <p:blipFill>
          <a:blip r:embed="rId2" cstate="print"/>
          <a:srcRect/>
          <a:stretch>
            <a:fillRect/>
          </a:stretch>
        </p:blipFill>
        <p:spPr bwMode="auto">
          <a:xfrm>
            <a:off x="376403" y="1094103"/>
            <a:ext cx="4150120" cy="4351338"/>
          </a:xfrm>
          <a:prstGeom prst="rect">
            <a:avLst/>
          </a:prstGeom>
          <a:noFill/>
        </p:spPr>
      </p:pic>
      <p:pic>
        <p:nvPicPr>
          <p:cNvPr id="34819" name="Picture 3" descr="C:\Users\AREEFA\Desktop\doctorlogin.PNG"/>
          <p:cNvPicPr>
            <a:picLocks noChangeAspect="1" noChangeArrowheads="1"/>
          </p:cNvPicPr>
          <p:nvPr/>
        </p:nvPicPr>
        <p:blipFill>
          <a:blip r:embed="rId3" cstate="print"/>
          <a:srcRect/>
          <a:stretch>
            <a:fillRect/>
          </a:stretch>
        </p:blipFill>
        <p:spPr bwMode="auto">
          <a:xfrm>
            <a:off x="4703583" y="606199"/>
            <a:ext cx="4143375" cy="2771775"/>
          </a:xfrm>
          <a:prstGeom prst="rect">
            <a:avLst/>
          </a:prstGeom>
          <a:noFill/>
        </p:spPr>
      </p:pic>
      <p:pic>
        <p:nvPicPr>
          <p:cNvPr id="34820" name="Picture 4" descr="C:\Users\AREEFA\Desktop\plogin.PNG"/>
          <p:cNvPicPr>
            <a:picLocks noChangeAspect="1" noChangeArrowheads="1"/>
          </p:cNvPicPr>
          <p:nvPr/>
        </p:nvPicPr>
        <p:blipFill>
          <a:blip r:embed="rId4" cstate="print"/>
          <a:srcRect/>
          <a:stretch>
            <a:fillRect/>
          </a:stretch>
        </p:blipFill>
        <p:spPr bwMode="auto">
          <a:xfrm>
            <a:off x="4880474" y="3863612"/>
            <a:ext cx="4181475" cy="2762250"/>
          </a:xfrm>
          <a:prstGeom prst="rect">
            <a:avLst/>
          </a:prstGeom>
          <a:noFill/>
        </p:spPr>
      </p:pic>
      <p:pic>
        <p:nvPicPr>
          <p:cNvPr id="34822" name="Picture 6" descr="C:\Users\AREEFA\Desktop\docdisp.PNG"/>
          <p:cNvPicPr>
            <a:picLocks noChangeAspect="1" noChangeArrowheads="1"/>
          </p:cNvPicPr>
          <p:nvPr/>
        </p:nvPicPr>
        <p:blipFill>
          <a:blip r:embed="rId5" cstate="print"/>
          <a:srcRect/>
          <a:stretch>
            <a:fillRect/>
          </a:stretch>
        </p:blipFill>
        <p:spPr bwMode="auto">
          <a:xfrm>
            <a:off x="9094470" y="1248940"/>
            <a:ext cx="2786661" cy="229109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726</Words>
  <Application>Microsoft Office PowerPoint</Application>
  <PresentationFormat>Custom</PresentationFormat>
  <Paragraphs>67</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HEALTH CARE MANAGEMENT SYSTEM  FOR DOCTORS</vt:lpstr>
      <vt:lpstr>CONTENTS</vt:lpstr>
      <vt:lpstr>Abstract</vt:lpstr>
      <vt:lpstr>Main Objective of the Project</vt:lpstr>
      <vt:lpstr>Objectives</vt:lpstr>
      <vt:lpstr>Elements Used</vt:lpstr>
      <vt:lpstr>Application – pages or windows: Software used: eclipse IDE (java project)</vt:lpstr>
      <vt:lpstr>Screens</vt:lpstr>
      <vt:lpstr>Slide 9</vt:lpstr>
      <vt:lpstr>Slide 10</vt:lpstr>
      <vt:lpstr>Slide 11</vt:lpstr>
      <vt:lpstr>Test Cases and Test Results Module 1: If new Patient (Register- Staff)</vt:lpstr>
      <vt:lpstr>Patient Added</vt:lpstr>
      <vt:lpstr>Module 2- Doctor Access</vt:lpstr>
      <vt:lpstr>Another doctor</vt:lpstr>
      <vt:lpstr>New patient profile – Null values initially</vt:lpstr>
      <vt:lpstr>Updating the profile</vt:lpstr>
      <vt:lpstr>Updated:</vt:lpstr>
      <vt:lpstr>Diet – Save and Export to printer</vt:lpstr>
      <vt:lpstr>Pdf – diet printed</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Areefa</dc:creator>
  <cp:lastModifiedBy>Windows User</cp:lastModifiedBy>
  <cp:revision>44</cp:revision>
  <dcterms:created xsi:type="dcterms:W3CDTF">2020-01-03T15:08:46Z</dcterms:created>
  <dcterms:modified xsi:type="dcterms:W3CDTF">2020-10-24T05:38:02Z</dcterms:modified>
</cp:coreProperties>
</file>