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61" r:id="rId3"/>
    <p:sldId id="262" r:id="rId4"/>
    <p:sldId id="291" r:id="rId5"/>
    <p:sldId id="257" r:id="rId6"/>
    <p:sldId id="263" r:id="rId7"/>
    <p:sldId id="268" r:id="rId8"/>
    <p:sldId id="266" r:id="rId9"/>
    <p:sldId id="267" r:id="rId10"/>
    <p:sldId id="260" r:id="rId11"/>
    <p:sldId id="269" r:id="rId12"/>
    <p:sldId id="270" r:id="rId13"/>
    <p:sldId id="274" r:id="rId14"/>
    <p:sldId id="271" r:id="rId15"/>
    <p:sldId id="272" r:id="rId16"/>
    <p:sldId id="276" r:id="rId17"/>
    <p:sldId id="275" r:id="rId18"/>
    <p:sldId id="277" r:id="rId19"/>
    <p:sldId id="283" r:id="rId20"/>
    <p:sldId id="285" r:id="rId21"/>
    <p:sldId id="287" r:id="rId22"/>
    <p:sldId id="28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207FF-74E5-4D47-BC64-DDA758EB290E}" v="231" dt="2021-10-31T16:34:29.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02" autoAdjust="0"/>
    <p:restoredTop sz="94660"/>
  </p:normalViewPr>
  <p:slideViewPr>
    <p:cSldViewPr snapToGrid="0">
      <p:cViewPr varScale="1">
        <p:scale>
          <a:sx n="74" d="100"/>
          <a:sy n="74" d="100"/>
        </p:scale>
        <p:origin x="7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9B6559A-C72D-4B40-8CAF-7A420DD62A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1C9D509-1941-441E-A5D8-BEC93B60EEA1}">
      <dgm:prSet/>
      <dgm:spPr/>
      <dgm:t>
        <a:bodyPr/>
        <a:lstStyle/>
        <a:p>
          <a:r>
            <a:rPr lang="en-US" dirty="0"/>
            <a:t>Many big bank companies maintain a traditional Customer support service – Call centers.</a:t>
          </a:r>
        </a:p>
      </dgm:t>
    </dgm:pt>
    <dgm:pt modelId="{1161185A-B6FA-43DD-887D-F937A44D945B}" type="parTrans" cxnId="{A3CDDB83-E4B9-4729-AD53-3F3E82F1FB27}">
      <dgm:prSet/>
      <dgm:spPr/>
      <dgm:t>
        <a:bodyPr/>
        <a:lstStyle/>
        <a:p>
          <a:endParaRPr lang="en-US"/>
        </a:p>
      </dgm:t>
    </dgm:pt>
    <dgm:pt modelId="{0E4C2E80-DF76-4204-A0EE-DDBF9BC7281B}" type="sibTrans" cxnId="{A3CDDB83-E4B9-4729-AD53-3F3E82F1FB27}">
      <dgm:prSet/>
      <dgm:spPr/>
      <dgm:t>
        <a:bodyPr/>
        <a:lstStyle/>
        <a:p>
          <a:endParaRPr lang="en-US"/>
        </a:p>
      </dgm:t>
    </dgm:pt>
    <dgm:pt modelId="{884B5493-B1F0-499B-B304-EE47EA5DFCB7}">
      <dgm:prSet/>
      <dgm:spPr/>
      <dgm:t>
        <a:bodyPr/>
        <a:lstStyle/>
        <a:p>
          <a:r>
            <a:rPr lang="en-US"/>
            <a:t>At times, it becomes hectic to tackle complaints of customers with various problems and manually connecting them. </a:t>
          </a:r>
        </a:p>
      </dgm:t>
    </dgm:pt>
    <dgm:pt modelId="{D5D053AE-54B9-4FD0-8B53-95B747AAE98D}" type="parTrans" cxnId="{49874C0E-22D2-4158-A6D9-3C05A07C185A}">
      <dgm:prSet/>
      <dgm:spPr/>
      <dgm:t>
        <a:bodyPr/>
        <a:lstStyle/>
        <a:p>
          <a:endParaRPr lang="en-US"/>
        </a:p>
      </dgm:t>
    </dgm:pt>
    <dgm:pt modelId="{E223F008-30EE-49BF-B24F-960EA7D565C2}" type="sibTrans" cxnId="{49874C0E-22D2-4158-A6D9-3C05A07C185A}">
      <dgm:prSet/>
      <dgm:spPr/>
      <dgm:t>
        <a:bodyPr/>
        <a:lstStyle/>
        <a:p>
          <a:endParaRPr lang="en-US"/>
        </a:p>
      </dgm:t>
    </dgm:pt>
    <dgm:pt modelId="{8656A245-6A09-49DA-BE49-12E9212A6154}">
      <dgm:prSet/>
      <dgm:spPr/>
      <dgm:t>
        <a:bodyPr/>
        <a:lstStyle/>
        <a:p>
          <a:r>
            <a:rPr lang="en-US" dirty="0"/>
            <a:t>Many systems are working on the sentimental analysis of the complaints but are not feasible to just rely only on sentiment. </a:t>
          </a:r>
        </a:p>
      </dgm:t>
    </dgm:pt>
    <dgm:pt modelId="{84120479-A0AE-4E8E-AD62-91BE05C9DD83}" type="parTrans" cxnId="{BE0369C6-2B16-4333-9834-B88A69708AB4}">
      <dgm:prSet/>
      <dgm:spPr/>
      <dgm:t>
        <a:bodyPr/>
        <a:lstStyle/>
        <a:p>
          <a:endParaRPr lang="en-US"/>
        </a:p>
      </dgm:t>
    </dgm:pt>
    <dgm:pt modelId="{4BDFC3B4-DBA5-4731-8EEC-D3E09009EA90}" type="sibTrans" cxnId="{BE0369C6-2B16-4333-9834-B88A69708AB4}">
      <dgm:prSet/>
      <dgm:spPr/>
      <dgm:t>
        <a:bodyPr/>
        <a:lstStyle/>
        <a:p>
          <a:endParaRPr lang="en-US"/>
        </a:p>
      </dgm:t>
    </dgm:pt>
    <dgm:pt modelId="{20FCFCE9-DC89-4E63-BB06-82E5B65A6A3B}" type="pres">
      <dgm:prSet presAssocID="{F9B6559A-C72D-4B40-8CAF-7A420DD62ADE}" presName="root" presStyleCnt="0">
        <dgm:presLayoutVars>
          <dgm:dir/>
          <dgm:resizeHandles val="exact"/>
        </dgm:presLayoutVars>
      </dgm:prSet>
      <dgm:spPr/>
    </dgm:pt>
    <dgm:pt modelId="{EAA602A7-7C15-4BDB-A443-871055250E4B}" type="pres">
      <dgm:prSet presAssocID="{61C9D509-1941-441E-A5D8-BEC93B60EEA1}" presName="compNode" presStyleCnt="0"/>
      <dgm:spPr/>
    </dgm:pt>
    <dgm:pt modelId="{A9B7AF90-1A99-45EC-84EC-D4248AE16538}" type="pres">
      <dgm:prSet presAssocID="{61C9D509-1941-441E-A5D8-BEC93B60EEA1}" presName="bgRect" presStyleLbl="bgShp" presStyleIdx="0" presStyleCnt="3"/>
      <dgm:spPr/>
    </dgm:pt>
    <dgm:pt modelId="{8696913F-A8CF-404D-A833-7A60DC730383}" type="pres">
      <dgm:prSet presAssocID="{61C9D509-1941-441E-A5D8-BEC93B60EE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5AF84773-C8CF-4616-9594-69303644A434}" type="pres">
      <dgm:prSet presAssocID="{61C9D509-1941-441E-A5D8-BEC93B60EEA1}" presName="spaceRect" presStyleCnt="0"/>
      <dgm:spPr/>
    </dgm:pt>
    <dgm:pt modelId="{416E9A88-6350-497F-A9A7-62A9457B89C2}" type="pres">
      <dgm:prSet presAssocID="{61C9D509-1941-441E-A5D8-BEC93B60EEA1}" presName="parTx" presStyleLbl="revTx" presStyleIdx="0" presStyleCnt="3">
        <dgm:presLayoutVars>
          <dgm:chMax val="0"/>
          <dgm:chPref val="0"/>
        </dgm:presLayoutVars>
      </dgm:prSet>
      <dgm:spPr/>
    </dgm:pt>
    <dgm:pt modelId="{E37E144F-63D3-42A4-BE0D-AD7AAF166D58}" type="pres">
      <dgm:prSet presAssocID="{0E4C2E80-DF76-4204-A0EE-DDBF9BC7281B}" presName="sibTrans" presStyleCnt="0"/>
      <dgm:spPr/>
    </dgm:pt>
    <dgm:pt modelId="{64B9A024-7CCD-4C68-A8EE-D561E5152490}" type="pres">
      <dgm:prSet presAssocID="{884B5493-B1F0-499B-B304-EE47EA5DFCB7}" presName="compNode" presStyleCnt="0"/>
      <dgm:spPr/>
    </dgm:pt>
    <dgm:pt modelId="{F4C3DA59-63DF-46A2-B5B9-71316BF8548B}" type="pres">
      <dgm:prSet presAssocID="{884B5493-B1F0-499B-B304-EE47EA5DFCB7}" presName="bgRect" presStyleLbl="bgShp" presStyleIdx="1" presStyleCnt="3"/>
      <dgm:spPr/>
    </dgm:pt>
    <dgm:pt modelId="{07D3CEB5-A1CC-4014-A8BC-655BC47EE10A}" type="pres">
      <dgm:prSet presAssocID="{884B5493-B1F0-499B-B304-EE47EA5DFC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0AF617A7-948D-42BA-B1F3-FE589538F296}" type="pres">
      <dgm:prSet presAssocID="{884B5493-B1F0-499B-B304-EE47EA5DFCB7}" presName="spaceRect" presStyleCnt="0"/>
      <dgm:spPr/>
    </dgm:pt>
    <dgm:pt modelId="{A5349AD6-B114-47AE-A46B-804A02FFA7DE}" type="pres">
      <dgm:prSet presAssocID="{884B5493-B1F0-499B-B304-EE47EA5DFCB7}" presName="parTx" presStyleLbl="revTx" presStyleIdx="1" presStyleCnt="3">
        <dgm:presLayoutVars>
          <dgm:chMax val="0"/>
          <dgm:chPref val="0"/>
        </dgm:presLayoutVars>
      </dgm:prSet>
      <dgm:spPr/>
    </dgm:pt>
    <dgm:pt modelId="{1B0E71BE-0F18-4ECC-B1C6-6C3E9304E14D}" type="pres">
      <dgm:prSet presAssocID="{E223F008-30EE-49BF-B24F-960EA7D565C2}" presName="sibTrans" presStyleCnt="0"/>
      <dgm:spPr/>
    </dgm:pt>
    <dgm:pt modelId="{2B209C67-ACE4-4558-9D3F-60F721EA1272}" type="pres">
      <dgm:prSet presAssocID="{8656A245-6A09-49DA-BE49-12E9212A6154}" presName="compNode" presStyleCnt="0"/>
      <dgm:spPr/>
    </dgm:pt>
    <dgm:pt modelId="{F9A09BEE-F973-4FC5-9D65-0C6BCD2FB97B}" type="pres">
      <dgm:prSet presAssocID="{8656A245-6A09-49DA-BE49-12E9212A6154}" presName="bgRect" presStyleLbl="bgShp" presStyleIdx="2" presStyleCnt="3"/>
      <dgm:spPr/>
    </dgm:pt>
    <dgm:pt modelId="{DEF5865F-FEFF-4855-9271-0EEF477E1502}" type="pres">
      <dgm:prSet presAssocID="{8656A245-6A09-49DA-BE49-12E9212A61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d Face with No Fill"/>
        </a:ext>
      </dgm:extLst>
    </dgm:pt>
    <dgm:pt modelId="{E4B0C197-4D64-413A-89BE-DAC951BA1D72}" type="pres">
      <dgm:prSet presAssocID="{8656A245-6A09-49DA-BE49-12E9212A6154}" presName="spaceRect" presStyleCnt="0"/>
      <dgm:spPr/>
    </dgm:pt>
    <dgm:pt modelId="{D9679AE1-4967-412E-B280-C70BA1737B2A}" type="pres">
      <dgm:prSet presAssocID="{8656A245-6A09-49DA-BE49-12E9212A6154}" presName="parTx" presStyleLbl="revTx" presStyleIdx="2" presStyleCnt="3">
        <dgm:presLayoutVars>
          <dgm:chMax val="0"/>
          <dgm:chPref val="0"/>
        </dgm:presLayoutVars>
      </dgm:prSet>
      <dgm:spPr/>
    </dgm:pt>
  </dgm:ptLst>
  <dgm:cxnLst>
    <dgm:cxn modelId="{49874C0E-22D2-4158-A6D9-3C05A07C185A}" srcId="{F9B6559A-C72D-4B40-8CAF-7A420DD62ADE}" destId="{884B5493-B1F0-499B-B304-EE47EA5DFCB7}" srcOrd="1" destOrd="0" parTransId="{D5D053AE-54B9-4FD0-8B53-95B747AAE98D}" sibTransId="{E223F008-30EE-49BF-B24F-960EA7D565C2}"/>
    <dgm:cxn modelId="{DC53E727-DDAD-4F84-800F-7CB1CB31BB2F}" type="presOf" srcId="{884B5493-B1F0-499B-B304-EE47EA5DFCB7}" destId="{A5349AD6-B114-47AE-A46B-804A02FFA7DE}" srcOrd="0" destOrd="0" presId="urn:microsoft.com/office/officeart/2018/2/layout/IconVerticalSolidList"/>
    <dgm:cxn modelId="{5D7AE781-373D-41BD-922A-AFA284395118}" type="presOf" srcId="{F9B6559A-C72D-4B40-8CAF-7A420DD62ADE}" destId="{20FCFCE9-DC89-4E63-BB06-82E5B65A6A3B}" srcOrd="0" destOrd="0" presId="urn:microsoft.com/office/officeart/2018/2/layout/IconVerticalSolidList"/>
    <dgm:cxn modelId="{A3CDDB83-E4B9-4729-AD53-3F3E82F1FB27}" srcId="{F9B6559A-C72D-4B40-8CAF-7A420DD62ADE}" destId="{61C9D509-1941-441E-A5D8-BEC93B60EEA1}" srcOrd="0" destOrd="0" parTransId="{1161185A-B6FA-43DD-887D-F937A44D945B}" sibTransId="{0E4C2E80-DF76-4204-A0EE-DDBF9BC7281B}"/>
    <dgm:cxn modelId="{67903691-9176-429E-AD8B-448C143A54A6}" type="presOf" srcId="{61C9D509-1941-441E-A5D8-BEC93B60EEA1}" destId="{416E9A88-6350-497F-A9A7-62A9457B89C2}" srcOrd="0" destOrd="0" presId="urn:microsoft.com/office/officeart/2018/2/layout/IconVerticalSolidList"/>
    <dgm:cxn modelId="{BE0369C6-2B16-4333-9834-B88A69708AB4}" srcId="{F9B6559A-C72D-4B40-8CAF-7A420DD62ADE}" destId="{8656A245-6A09-49DA-BE49-12E9212A6154}" srcOrd="2" destOrd="0" parTransId="{84120479-A0AE-4E8E-AD62-91BE05C9DD83}" sibTransId="{4BDFC3B4-DBA5-4731-8EEC-D3E09009EA90}"/>
    <dgm:cxn modelId="{93AED4D8-926A-47AA-A353-166E0FB48204}" type="presOf" srcId="{8656A245-6A09-49DA-BE49-12E9212A6154}" destId="{D9679AE1-4967-412E-B280-C70BA1737B2A}" srcOrd="0" destOrd="0" presId="urn:microsoft.com/office/officeart/2018/2/layout/IconVerticalSolidList"/>
    <dgm:cxn modelId="{62A85A26-B05A-49DB-8111-C2AE8C9470F3}" type="presParOf" srcId="{20FCFCE9-DC89-4E63-BB06-82E5B65A6A3B}" destId="{EAA602A7-7C15-4BDB-A443-871055250E4B}" srcOrd="0" destOrd="0" presId="urn:microsoft.com/office/officeart/2018/2/layout/IconVerticalSolidList"/>
    <dgm:cxn modelId="{BF00DAFB-13A6-4FCB-8C1F-840E455799B7}" type="presParOf" srcId="{EAA602A7-7C15-4BDB-A443-871055250E4B}" destId="{A9B7AF90-1A99-45EC-84EC-D4248AE16538}" srcOrd="0" destOrd="0" presId="urn:microsoft.com/office/officeart/2018/2/layout/IconVerticalSolidList"/>
    <dgm:cxn modelId="{6141E83D-1DF5-4523-BF0D-EA925F47D2E6}" type="presParOf" srcId="{EAA602A7-7C15-4BDB-A443-871055250E4B}" destId="{8696913F-A8CF-404D-A833-7A60DC730383}" srcOrd="1" destOrd="0" presId="urn:microsoft.com/office/officeart/2018/2/layout/IconVerticalSolidList"/>
    <dgm:cxn modelId="{CDB064EE-A128-4037-A5A7-43FE26C4DB13}" type="presParOf" srcId="{EAA602A7-7C15-4BDB-A443-871055250E4B}" destId="{5AF84773-C8CF-4616-9594-69303644A434}" srcOrd="2" destOrd="0" presId="urn:microsoft.com/office/officeart/2018/2/layout/IconVerticalSolidList"/>
    <dgm:cxn modelId="{46733266-B48B-4673-82BB-DD35D478F9B6}" type="presParOf" srcId="{EAA602A7-7C15-4BDB-A443-871055250E4B}" destId="{416E9A88-6350-497F-A9A7-62A9457B89C2}" srcOrd="3" destOrd="0" presId="urn:microsoft.com/office/officeart/2018/2/layout/IconVerticalSolidList"/>
    <dgm:cxn modelId="{D1A88862-2E0A-42C9-9D57-5CACF03076EB}" type="presParOf" srcId="{20FCFCE9-DC89-4E63-BB06-82E5B65A6A3B}" destId="{E37E144F-63D3-42A4-BE0D-AD7AAF166D58}" srcOrd="1" destOrd="0" presId="urn:microsoft.com/office/officeart/2018/2/layout/IconVerticalSolidList"/>
    <dgm:cxn modelId="{9CEDB57B-FC16-4505-AE73-A6643337E1FA}" type="presParOf" srcId="{20FCFCE9-DC89-4E63-BB06-82E5B65A6A3B}" destId="{64B9A024-7CCD-4C68-A8EE-D561E5152490}" srcOrd="2" destOrd="0" presId="urn:microsoft.com/office/officeart/2018/2/layout/IconVerticalSolidList"/>
    <dgm:cxn modelId="{2C2DF9E0-7425-4E7D-A637-6A58BCC72A01}" type="presParOf" srcId="{64B9A024-7CCD-4C68-A8EE-D561E5152490}" destId="{F4C3DA59-63DF-46A2-B5B9-71316BF8548B}" srcOrd="0" destOrd="0" presId="urn:microsoft.com/office/officeart/2018/2/layout/IconVerticalSolidList"/>
    <dgm:cxn modelId="{E87D1D76-9AE3-4C8A-BA8B-DE9CE7F12E17}" type="presParOf" srcId="{64B9A024-7CCD-4C68-A8EE-D561E5152490}" destId="{07D3CEB5-A1CC-4014-A8BC-655BC47EE10A}" srcOrd="1" destOrd="0" presId="urn:microsoft.com/office/officeart/2018/2/layout/IconVerticalSolidList"/>
    <dgm:cxn modelId="{8E895A74-71E1-498F-A424-A0064EF5F0F6}" type="presParOf" srcId="{64B9A024-7CCD-4C68-A8EE-D561E5152490}" destId="{0AF617A7-948D-42BA-B1F3-FE589538F296}" srcOrd="2" destOrd="0" presId="urn:microsoft.com/office/officeart/2018/2/layout/IconVerticalSolidList"/>
    <dgm:cxn modelId="{196C5781-647F-4519-A50C-A3E7C6FFF113}" type="presParOf" srcId="{64B9A024-7CCD-4C68-A8EE-D561E5152490}" destId="{A5349AD6-B114-47AE-A46B-804A02FFA7DE}" srcOrd="3" destOrd="0" presId="urn:microsoft.com/office/officeart/2018/2/layout/IconVerticalSolidList"/>
    <dgm:cxn modelId="{E0B15B9E-02B8-47D9-B491-AC7BDA417D0B}" type="presParOf" srcId="{20FCFCE9-DC89-4E63-BB06-82E5B65A6A3B}" destId="{1B0E71BE-0F18-4ECC-B1C6-6C3E9304E14D}" srcOrd="3" destOrd="0" presId="urn:microsoft.com/office/officeart/2018/2/layout/IconVerticalSolidList"/>
    <dgm:cxn modelId="{F45B0EC7-F124-48A7-913E-CA7D518293AC}" type="presParOf" srcId="{20FCFCE9-DC89-4E63-BB06-82E5B65A6A3B}" destId="{2B209C67-ACE4-4558-9D3F-60F721EA1272}" srcOrd="4" destOrd="0" presId="urn:microsoft.com/office/officeart/2018/2/layout/IconVerticalSolidList"/>
    <dgm:cxn modelId="{F8A9C140-9D3D-43FD-A75C-BEACB5450BBF}" type="presParOf" srcId="{2B209C67-ACE4-4558-9D3F-60F721EA1272}" destId="{F9A09BEE-F973-4FC5-9D65-0C6BCD2FB97B}" srcOrd="0" destOrd="0" presId="urn:microsoft.com/office/officeart/2018/2/layout/IconVerticalSolidList"/>
    <dgm:cxn modelId="{0F835956-C303-4164-9717-D93C9957E7A8}" type="presParOf" srcId="{2B209C67-ACE4-4558-9D3F-60F721EA1272}" destId="{DEF5865F-FEFF-4855-9271-0EEF477E1502}" srcOrd="1" destOrd="0" presId="urn:microsoft.com/office/officeart/2018/2/layout/IconVerticalSolidList"/>
    <dgm:cxn modelId="{FBFB0827-C2C9-41CA-8454-5028307D7045}" type="presParOf" srcId="{2B209C67-ACE4-4558-9D3F-60F721EA1272}" destId="{E4B0C197-4D64-413A-89BE-DAC951BA1D72}" srcOrd="2" destOrd="0" presId="urn:microsoft.com/office/officeart/2018/2/layout/IconVerticalSolidList"/>
    <dgm:cxn modelId="{FFA9D805-D8D4-47DB-97E1-6E0307CCAD8B}" type="presParOf" srcId="{2B209C67-ACE4-4558-9D3F-60F721EA1272}" destId="{D9679AE1-4967-412E-B280-C70BA1737B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7AF90-1A99-45EC-84EC-D4248AE16538}">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6913F-A8CF-404D-A833-7A60DC730383}">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6E9A88-6350-497F-A9A7-62A9457B89C2}">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dirty="0"/>
            <a:t>Many big bank companies maintain a traditional Customer support service – Call centers.</a:t>
          </a:r>
        </a:p>
      </dsp:txBody>
      <dsp:txXfrm>
        <a:off x="1838352" y="680"/>
        <a:ext cx="4430685" cy="1591647"/>
      </dsp:txXfrm>
    </dsp:sp>
    <dsp:sp modelId="{F4C3DA59-63DF-46A2-B5B9-71316BF8548B}">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3CEB5-A1CC-4014-A8BC-655BC47EE10A}">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349AD6-B114-47AE-A46B-804A02FFA7DE}">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At times, it becomes hectic to tackle complaints of customers with various problems and manually connecting them. </a:t>
          </a:r>
        </a:p>
      </dsp:txBody>
      <dsp:txXfrm>
        <a:off x="1838352" y="1990238"/>
        <a:ext cx="4430685" cy="1591647"/>
      </dsp:txXfrm>
    </dsp:sp>
    <dsp:sp modelId="{F9A09BEE-F973-4FC5-9D65-0C6BCD2FB97B}">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5865F-FEFF-4855-9271-0EEF477E1502}">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679AE1-4967-412E-B280-C70BA1737B2A}">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dirty="0"/>
            <a:t>Many systems are working on the sentimental analysis of the complaints but are not feasible to just rely only on sentiment. </a:t>
          </a:r>
        </a:p>
      </dsp:txBody>
      <dsp:txXfrm>
        <a:off x="1838352" y="3979797"/>
        <a:ext cx="4430685" cy="159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49FB-8A51-4239-B264-3C6F1FE92D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F7178B-94BE-4128-8F2F-79A641545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266ADF-9F48-4FB0-81E8-FBF9ABF374AA}"/>
              </a:ext>
            </a:extLst>
          </p:cNvPr>
          <p:cNvSpPr>
            <a:spLocks noGrp="1"/>
          </p:cNvSpPr>
          <p:nvPr>
            <p:ph type="dt" sz="half" idx="10"/>
          </p:nvPr>
        </p:nvSpPr>
        <p:spPr/>
        <p:txBody>
          <a:bodyPr/>
          <a:lstStyle/>
          <a:p>
            <a:fld id="{EAE22D38-CA80-407D-A53F-322CC0437BD2}" type="datetimeFigureOut">
              <a:rPr lang="en-IN" smtClean="0"/>
              <a:t>11-12-2021</a:t>
            </a:fld>
            <a:endParaRPr lang="en-IN"/>
          </a:p>
        </p:txBody>
      </p:sp>
      <p:sp>
        <p:nvSpPr>
          <p:cNvPr id="5" name="Footer Placeholder 4">
            <a:extLst>
              <a:ext uri="{FF2B5EF4-FFF2-40B4-BE49-F238E27FC236}">
                <a16:creationId xmlns:a16="http://schemas.microsoft.com/office/drawing/2014/main" id="{1351CE44-5A63-4BE5-BCB6-64227E44AE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BDBE79-784F-4ED8-B39E-5E9A0DB2F46E}"/>
              </a:ext>
            </a:extLst>
          </p:cNvPr>
          <p:cNvSpPr>
            <a:spLocks noGrp="1"/>
          </p:cNvSpPr>
          <p:nvPr>
            <p:ph type="sldNum" sz="quarter" idx="12"/>
          </p:nvPr>
        </p:nvSpPr>
        <p:spPr/>
        <p:txBody>
          <a:bodyPr/>
          <a:lstStyle/>
          <a:p>
            <a:fld id="{34EADB40-668F-4AC3-ACC2-C4C09DAE2986}" type="slidenum">
              <a:rPr lang="en-IN" smtClean="0"/>
              <a:t>‹#›</a:t>
            </a:fld>
            <a:endParaRPr lang="en-IN"/>
          </a:p>
        </p:txBody>
      </p:sp>
    </p:spTree>
    <p:extLst>
      <p:ext uri="{BB962C8B-B14F-4D97-AF65-F5344CB8AC3E}">
        <p14:creationId xmlns:p14="http://schemas.microsoft.com/office/powerpoint/2010/main" val="119497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31B9-0E0C-409A-AD12-FBB9250EE3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9C5E97-3859-47B6-96A8-2D2AD093E2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8C23F-C082-48E6-8EBB-747FCF2BC1A5}"/>
              </a:ext>
            </a:extLst>
          </p:cNvPr>
          <p:cNvSpPr>
            <a:spLocks noGrp="1"/>
          </p:cNvSpPr>
          <p:nvPr>
            <p:ph type="dt" sz="half" idx="10"/>
          </p:nvPr>
        </p:nvSpPr>
        <p:spPr/>
        <p:txBody>
          <a:bodyPr/>
          <a:lstStyle/>
          <a:p>
            <a:fld id="{EAE22D38-CA80-407D-A53F-322CC0437BD2}" type="datetimeFigureOut">
              <a:rPr lang="en-IN" smtClean="0"/>
              <a:t>11-12-2021</a:t>
            </a:fld>
            <a:endParaRPr lang="en-IN"/>
          </a:p>
        </p:txBody>
      </p:sp>
      <p:sp>
        <p:nvSpPr>
          <p:cNvPr id="5" name="Footer Placeholder 4">
            <a:extLst>
              <a:ext uri="{FF2B5EF4-FFF2-40B4-BE49-F238E27FC236}">
                <a16:creationId xmlns:a16="http://schemas.microsoft.com/office/drawing/2014/main" id="{04644D6E-F799-421D-9CDD-5E78008BD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7EEBA2-CDAC-4CC2-805D-6F2CAF56534B}"/>
              </a:ext>
            </a:extLst>
          </p:cNvPr>
          <p:cNvSpPr>
            <a:spLocks noGrp="1"/>
          </p:cNvSpPr>
          <p:nvPr>
            <p:ph type="sldNum" sz="quarter" idx="12"/>
          </p:nvPr>
        </p:nvSpPr>
        <p:spPr/>
        <p:txBody>
          <a:bodyPr/>
          <a:lstStyle/>
          <a:p>
            <a:fld id="{34EADB40-668F-4AC3-ACC2-C4C09DAE2986}" type="slidenum">
              <a:rPr lang="en-IN" smtClean="0"/>
              <a:t>‹#›</a:t>
            </a:fld>
            <a:endParaRPr lang="en-IN"/>
          </a:p>
        </p:txBody>
      </p:sp>
    </p:spTree>
    <p:extLst>
      <p:ext uri="{BB962C8B-B14F-4D97-AF65-F5344CB8AC3E}">
        <p14:creationId xmlns:p14="http://schemas.microsoft.com/office/powerpoint/2010/main" val="1442079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0B17C8-1159-4343-AE27-6ADB2FAA69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76C849-D136-4D01-B720-60A2734B45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5278F-BF42-42E8-90D0-C3D035FC4163}"/>
              </a:ext>
            </a:extLst>
          </p:cNvPr>
          <p:cNvSpPr>
            <a:spLocks noGrp="1"/>
          </p:cNvSpPr>
          <p:nvPr>
            <p:ph type="dt" sz="half" idx="10"/>
          </p:nvPr>
        </p:nvSpPr>
        <p:spPr/>
        <p:txBody>
          <a:bodyPr/>
          <a:lstStyle/>
          <a:p>
            <a:fld id="{EAE22D38-CA80-407D-A53F-322CC0437BD2}" type="datetimeFigureOut">
              <a:rPr lang="en-IN" smtClean="0"/>
              <a:t>11-12-2021</a:t>
            </a:fld>
            <a:endParaRPr lang="en-IN"/>
          </a:p>
        </p:txBody>
      </p:sp>
      <p:sp>
        <p:nvSpPr>
          <p:cNvPr id="5" name="Footer Placeholder 4">
            <a:extLst>
              <a:ext uri="{FF2B5EF4-FFF2-40B4-BE49-F238E27FC236}">
                <a16:creationId xmlns:a16="http://schemas.microsoft.com/office/drawing/2014/main" id="{ED8EC44C-487F-4408-A8C8-0C22341423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7AFC9-1539-4983-9DE9-F1D65278DF9A}"/>
              </a:ext>
            </a:extLst>
          </p:cNvPr>
          <p:cNvSpPr>
            <a:spLocks noGrp="1"/>
          </p:cNvSpPr>
          <p:nvPr>
            <p:ph type="sldNum" sz="quarter" idx="12"/>
          </p:nvPr>
        </p:nvSpPr>
        <p:spPr/>
        <p:txBody>
          <a:bodyPr/>
          <a:lstStyle/>
          <a:p>
            <a:fld id="{34EADB40-668F-4AC3-ACC2-C4C09DAE2986}" type="slidenum">
              <a:rPr lang="en-IN" smtClean="0"/>
              <a:t>‹#›</a:t>
            </a:fld>
            <a:endParaRPr lang="en-IN"/>
          </a:p>
        </p:txBody>
      </p:sp>
    </p:spTree>
    <p:extLst>
      <p:ext uri="{BB962C8B-B14F-4D97-AF65-F5344CB8AC3E}">
        <p14:creationId xmlns:p14="http://schemas.microsoft.com/office/powerpoint/2010/main" val="400749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E7CC-E05B-496C-A4D6-A307F654D3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707BBC-DE9D-4ED4-AD43-C9B95A639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B44A1C-90FA-488A-83AC-87A2B566617C}"/>
              </a:ext>
            </a:extLst>
          </p:cNvPr>
          <p:cNvSpPr>
            <a:spLocks noGrp="1"/>
          </p:cNvSpPr>
          <p:nvPr>
            <p:ph type="dt" sz="half" idx="10"/>
          </p:nvPr>
        </p:nvSpPr>
        <p:spPr/>
        <p:txBody>
          <a:bodyPr/>
          <a:lstStyle/>
          <a:p>
            <a:fld id="{EAE22D38-CA80-407D-A53F-322CC0437BD2}" type="datetimeFigureOut">
              <a:rPr lang="en-IN" smtClean="0"/>
              <a:t>11-12-2021</a:t>
            </a:fld>
            <a:endParaRPr lang="en-IN"/>
          </a:p>
        </p:txBody>
      </p:sp>
      <p:sp>
        <p:nvSpPr>
          <p:cNvPr id="5" name="Footer Placeholder 4">
            <a:extLst>
              <a:ext uri="{FF2B5EF4-FFF2-40B4-BE49-F238E27FC236}">
                <a16:creationId xmlns:a16="http://schemas.microsoft.com/office/drawing/2014/main" id="{EA00EF2E-1A56-4E9A-8D0B-69959D7B7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1C114-EB72-42CE-8282-E29931451DDB}"/>
              </a:ext>
            </a:extLst>
          </p:cNvPr>
          <p:cNvSpPr>
            <a:spLocks noGrp="1"/>
          </p:cNvSpPr>
          <p:nvPr>
            <p:ph type="sldNum" sz="quarter" idx="12"/>
          </p:nvPr>
        </p:nvSpPr>
        <p:spPr/>
        <p:txBody>
          <a:bodyPr/>
          <a:lstStyle/>
          <a:p>
            <a:fld id="{34EADB40-668F-4AC3-ACC2-C4C09DAE2986}" type="slidenum">
              <a:rPr lang="en-IN" smtClean="0"/>
              <a:t>‹#›</a:t>
            </a:fld>
            <a:endParaRPr lang="en-IN"/>
          </a:p>
        </p:txBody>
      </p:sp>
    </p:spTree>
    <p:extLst>
      <p:ext uri="{BB962C8B-B14F-4D97-AF65-F5344CB8AC3E}">
        <p14:creationId xmlns:p14="http://schemas.microsoft.com/office/powerpoint/2010/main" val="103243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39393-7797-43ED-8DAD-531CBF6BAC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1FA89F-8FC4-4111-B590-3E4AE939AA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47A80C-007A-4DEA-89F5-EE5B4AB52546}"/>
              </a:ext>
            </a:extLst>
          </p:cNvPr>
          <p:cNvSpPr>
            <a:spLocks noGrp="1"/>
          </p:cNvSpPr>
          <p:nvPr>
            <p:ph type="dt" sz="half" idx="10"/>
          </p:nvPr>
        </p:nvSpPr>
        <p:spPr/>
        <p:txBody>
          <a:bodyPr/>
          <a:lstStyle/>
          <a:p>
            <a:fld id="{EAE22D38-CA80-407D-A53F-322CC0437BD2}" type="datetimeFigureOut">
              <a:rPr lang="en-IN" smtClean="0"/>
              <a:t>11-12-2021</a:t>
            </a:fld>
            <a:endParaRPr lang="en-IN"/>
          </a:p>
        </p:txBody>
      </p:sp>
      <p:sp>
        <p:nvSpPr>
          <p:cNvPr id="5" name="Footer Placeholder 4">
            <a:extLst>
              <a:ext uri="{FF2B5EF4-FFF2-40B4-BE49-F238E27FC236}">
                <a16:creationId xmlns:a16="http://schemas.microsoft.com/office/drawing/2014/main" id="{F28173D7-7C5E-4768-8E6A-B8F0AD678C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5195B-6705-4915-8F66-085E7A422229}"/>
              </a:ext>
            </a:extLst>
          </p:cNvPr>
          <p:cNvSpPr>
            <a:spLocks noGrp="1"/>
          </p:cNvSpPr>
          <p:nvPr>
            <p:ph type="sldNum" sz="quarter" idx="12"/>
          </p:nvPr>
        </p:nvSpPr>
        <p:spPr/>
        <p:txBody>
          <a:bodyPr/>
          <a:lstStyle/>
          <a:p>
            <a:fld id="{34EADB40-668F-4AC3-ACC2-C4C09DAE2986}" type="slidenum">
              <a:rPr lang="en-IN" smtClean="0"/>
              <a:t>‹#›</a:t>
            </a:fld>
            <a:endParaRPr lang="en-IN"/>
          </a:p>
        </p:txBody>
      </p:sp>
    </p:spTree>
    <p:extLst>
      <p:ext uri="{BB962C8B-B14F-4D97-AF65-F5344CB8AC3E}">
        <p14:creationId xmlns:p14="http://schemas.microsoft.com/office/powerpoint/2010/main" val="257339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EEFD-F764-4959-A9B8-1E6B4D5B1A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A24D7B-5D05-45CD-92AA-6FA9DEC479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CD43B1-4E1D-4E44-AE45-BAC737E13A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BE1FA3-0B87-49AD-B421-2AF2461E581A}"/>
              </a:ext>
            </a:extLst>
          </p:cNvPr>
          <p:cNvSpPr>
            <a:spLocks noGrp="1"/>
          </p:cNvSpPr>
          <p:nvPr>
            <p:ph type="dt" sz="half" idx="10"/>
          </p:nvPr>
        </p:nvSpPr>
        <p:spPr/>
        <p:txBody>
          <a:bodyPr/>
          <a:lstStyle/>
          <a:p>
            <a:fld id="{EAE22D38-CA80-407D-A53F-322CC0437BD2}" type="datetimeFigureOut">
              <a:rPr lang="en-IN" smtClean="0"/>
              <a:t>11-12-2021</a:t>
            </a:fld>
            <a:endParaRPr lang="en-IN"/>
          </a:p>
        </p:txBody>
      </p:sp>
      <p:sp>
        <p:nvSpPr>
          <p:cNvPr id="6" name="Footer Placeholder 5">
            <a:extLst>
              <a:ext uri="{FF2B5EF4-FFF2-40B4-BE49-F238E27FC236}">
                <a16:creationId xmlns:a16="http://schemas.microsoft.com/office/drawing/2014/main" id="{7C182B5F-A96B-4A6C-A0B8-F12E441D1F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939653-DF07-4B75-9AB0-381245A7F4C3}"/>
              </a:ext>
            </a:extLst>
          </p:cNvPr>
          <p:cNvSpPr>
            <a:spLocks noGrp="1"/>
          </p:cNvSpPr>
          <p:nvPr>
            <p:ph type="sldNum" sz="quarter" idx="12"/>
          </p:nvPr>
        </p:nvSpPr>
        <p:spPr/>
        <p:txBody>
          <a:bodyPr/>
          <a:lstStyle/>
          <a:p>
            <a:fld id="{34EADB40-668F-4AC3-ACC2-C4C09DAE2986}" type="slidenum">
              <a:rPr lang="en-IN" smtClean="0"/>
              <a:t>‹#›</a:t>
            </a:fld>
            <a:endParaRPr lang="en-IN"/>
          </a:p>
        </p:txBody>
      </p:sp>
    </p:spTree>
    <p:extLst>
      <p:ext uri="{BB962C8B-B14F-4D97-AF65-F5344CB8AC3E}">
        <p14:creationId xmlns:p14="http://schemas.microsoft.com/office/powerpoint/2010/main" val="191309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EE0-467A-411F-B369-805A69CDD6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16A5E0-CE96-4056-9262-0B816F45A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6F35C-9119-4B3D-A594-495B40465F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341B52-7F78-4981-AFC8-06DA79732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EFAF2-A23F-4E04-A2EB-B9EFBD7C89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459B4E-B054-4244-B524-A74F2675F4B7}"/>
              </a:ext>
            </a:extLst>
          </p:cNvPr>
          <p:cNvSpPr>
            <a:spLocks noGrp="1"/>
          </p:cNvSpPr>
          <p:nvPr>
            <p:ph type="dt" sz="half" idx="10"/>
          </p:nvPr>
        </p:nvSpPr>
        <p:spPr/>
        <p:txBody>
          <a:bodyPr/>
          <a:lstStyle/>
          <a:p>
            <a:fld id="{EAE22D38-CA80-407D-A53F-322CC0437BD2}" type="datetimeFigureOut">
              <a:rPr lang="en-IN" smtClean="0"/>
              <a:t>11-12-2021</a:t>
            </a:fld>
            <a:endParaRPr lang="en-IN"/>
          </a:p>
        </p:txBody>
      </p:sp>
      <p:sp>
        <p:nvSpPr>
          <p:cNvPr id="8" name="Footer Placeholder 7">
            <a:extLst>
              <a:ext uri="{FF2B5EF4-FFF2-40B4-BE49-F238E27FC236}">
                <a16:creationId xmlns:a16="http://schemas.microsoft.com/office/drawing/2014/main" id="{18A6D44A-280D-461D-ACBC-A2223AD41F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158F7-4316-4E68-9179-23573909D5AE}"/>
              </a:ext>
            </a:extLst>
          </p:cNvPr>
          <p:cNvSpPr>
            <a:spLocks noGrp="1"/>
          </p:cNvSpPr>
          <p:nvPr>
            <p:ph type="sldNum" sz="quarter" idx="12"/>
          </p:nvPr>
        </p:nvSpPr>
        <p:spPr/>
        <p:txBody>
          <a:bodyPr/>
          <a:lstStyle/>
          <a:p>
            <a:fld id="{34EADB40-668F-4AC3-ACC2-C4C09DAE2986}" type="slidenum">
              <a:rPr lang="en-IN" smtClean="0"/>
              <a:t>‹#›</a:t>
            </a:fld>
            <a:endParaRPr lang="en-IN"/>
          </a:p>
        </p:txBody>
      </p:sp>
    </p:spTree>
    <p:extLst>
      <p:ext uri="{BB962C8B-B14F-4D97-AF65-F5344CB8AC3E}">
        <p14:creationId xmlns:p14="http://schemas.microsoft.com/office/powerpoint/2010/main" val="184471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8B8B-B5B0-40B9-877B-7CB0EC438D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566128-5AA1-40A4-AC11-86DE9AD2655D}"/>
              </a:ext>
            </a:extLst>
          </p:cNvPr>
          <p:cNvSpPr>
            <a:spLocks noGrp="1"/>
          </p:cNvSpPr>
          <p:nvPr>
            <p:ph type="dt" sz="half" idx="10"/>
          </p:nvPr>
        </p:nvSpPr>
        <p:spPr/>
        <p:txBody>
          <a:bodyPr/>
          <a:lstStyle/>
          <a:p>
            <a:fld id="{EAE22D38-CA80-407D-A53F-322CC0437BD2}" type="datetimeFigureOut">
              <a:rPr lang="en-IN" smtClean="0"/>
              <a:t>11-12-2021</a:t>
            </a:fld>
            <a:endParaRPr lang="en-IN"/>
          </a:p>
        </p:txBody>
      </p:sp>
      <p:sp>
        <p:nvSpPr>
          <p:cNvPr id="4" name="Footer Placeholder 3">
            <a:extLst>
              <a:ext uri="{FF2B5EF4-FFF2-40B4-BE49-F238E27FC236}">
                <a16:creationId xmlns:a16="http://schemas.microsoft.com/office/drawing/2014/main" id="{4525A116-3F1B-45DD-812E-AA8ADB10D0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810197-9678-4469-BF88-1D850C2F2DCE}"/>
              </a:ext>
            </a:extLst>
          </p:cNvPr>
          <p:cNvSpPr>
            <a:spLocks noGrp="1"/>
          </p:cNvSpPr>
          <p:nvPr>
            <p:ph type="sldNum" sz="quarter" idx="12"/>
          </p:nvPr>
        </p:nvSpPr>
        <p:spPr/>
        <p:txBody>
          <a:bodyPr/>
          <a:lstStyle/>
          <a:p>
            <a:fld id="{34EADB40-668F-4AC3-ACC2-C4C09DAE2986}" type="slidenum">
              <a:rPr lang="en-IN" smtClean="0"/>
              <a:t>‹#›</a:t>
            </a:fld>
            <a:endParaRPr lang="en-IN"/>
          </a:p>
        </p:txBody>
      </p:sp>
    </p:spTree>
    <p:extLst>
      <p:ext uri="{BB962C8B-B14F-4D97-AF65-F5344CB8AC3E}">
        <p14:creationId xmlns:p14="http://schemas.microsoft.com/office/powerpoint/2010/main" val="269746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5A62D-B370-4C86-BD83-1B5BD717A990}"/>
              </a:ext>
            </a:extLst>
          </p:cNvPr>
          <p:cNvSpPr>
            <a:spLocks noGrp="1"/>
          </p:cNvSpPr>
          <p:nvPr>
            <p:ph type="dt" sz="half" idx="10"/>
          </p:nvPr>
        </p:nvSpPr>
        <p:spPr/>
        <p:txBody>
          <a:bodyPr/>
          <a:lstStyle/>
          <a:p>
            <a:fld id="{EAE22D38-CA80-407D-A53F-322CC0437BD2}" type="datetimeFigureOut">
              <a:rPr lang="en-IN" smtClean="0"/>
              <a:t>11-12-2021</a:t>
            </a:fld>
            <a:endParaRPr lang="en-IN"/>
          </a:p>
        </p:txBody>
      </p:sp>
      <p:sp>
        <p:nvSpPr>
          <p:cNvPr id="3" name="Footer Placeholder 2">
            <a:extLst>
              <a:ext uri="{FF2B5EF4-FFF2-40B4-BE49-F238E27FC236}">
                <a16:creationId xmlns:a16="http://schemas.microsoft.com/office/drawing/2014/main" id="{3550E887-287C-4B54-B5E7-EE3C57B8BB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E2E512-017C-45D9-AE38-736EC8201A02}"/>
              </a:ext>
            </a:extLst>
          </p:cNvPr>
          <p:cNvSpPr>
            <a:spLocks noGrp="1"/>
          </p:cNvSpPr>
          <p:nvPr>
            <p:ph type="sldNum" sz="quarter" idx="12"/>
          </p:nvPr>
        </p:nvSpPr>
        <p:spPr/>
        <p:txBody>
          <a:bodyPr/>
          <a:lstStyle/>
          <a:p>
            <a:fld id="{34EADB40-668F-4AC3-ACC2-C4C09DAE2986}" type="slidenum">
              <a:rPr lang="en-IN" smtClean="0"/>
              <a:t>‹#›</a:t>
            </a:fld>
            <a:endParaRPr lang="en-IN"/>
          </a:p>
        </p:txBody>
      </p:sp>
    </p:spTree>
    <p:extLst>
      <p:ext uri="{BB962C8B-B14F-4D97-AF65-F5344CB8AC3E}">
        <p14:creationId xmlns:p14="http://schemas.microsoft.com/office/powerpoint/2010/main" val="162534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F802-E715-457C-9A30-9828E4F0D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C024A3-45F6-4D5C-BAFB-A8B08C751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6D66D0-9524-4805-9C6D-DCD6B5661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E7982-3DF5-4521-9881-EAC4D65E8391}"/>
              </a:ext>
            </a:extLst>
          </p:cNvPr>
          <p:cNvSpPr>
            <a:spLocks noGrp="1"/>
          </p:cNvSpPr>
          <p:nvPr>
            <p:ph type="dt" sz="half" idx="10"/>
          </p:nvPr>
        </p:nvSpPr>
        <p:spPr/>
        <p:txBody>
          <a:bodyPr/>
          <a:lstStyle/>
          <a:p>
            <a:fld id="{EAE22D38-CA80-407D-A53F-322CC0437BD2}" type="datetimeFigureOut">
              <a:rPr lang="en-IN" smtClean="0"/>
              <a:t>11-12-2021</a:t>
            </a:fld>
            <a:endParaRPr lang="en-IN"/>
          </a:p>
        </p:txBody>
      </p:sp>
      <p:sp>
        <p:nvSpPr>
          <p:cNvPr id="6" name="Footer Placeholder 5">
            <a:extLst>
              <a:ext uri="{FF2B5EF4-FFF2-40B4-BE49-F238E27FC236}">
                <a16:creationId xmlns:a16="http://schemas.microsoft.com/office/drawing/2014/main" id="{69FC5946-CE3C-4389-9E0D-920767B03D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F6B3B7-AB23-4618-89A9-36B44269127E}"/>
              </a:ext>
            </a:extLst>
          </p:cNvPr>
          <p:cNvSpPr>
            <a:spLocks noGrp="1"/>
          </p:cNvSpPr>
          <p:nvPr>
            <p:ph type="sldNum" sz="quarter" idx="12"/>
          </p:nvPr>
        </p:nvSpPr>
        <p:spPr/>
        <p:txBody>
          <a:bodyPr/>
          <a:lstStyle/>
          <a:p>
            <a:fld id="{34EADB40-668F-4AC3-ACC2-C4C09DAE2986}" type="slidenum">
              <a:rPr lang="en-IN" smtClean="0"/>
              <a:t>‹#›</a:t>
            </a:fld>
            <a:endParaRPr lang="en-IN"/>
          </a:p>
        </p:txBody>
      </p:sp>
    </p:spTree>
    <p:extLst>
      <p:ext uri="{BB962C8B-B14F-4D97-AF65-F5344CB8AC3E}">
        <p14:creationId xmlns:p14="http://schemas.microsoft.com/office/powerpoint/2010/main" val="337872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8438-8DC3-47AA-88A4-4FD92D183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FD1888-23F4-4610-A591-DFA3893EB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721325-9865-4A53-9BB7-044DEF5FC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BE165-AA2F-4142-AAA1-5858003913A9}"/>
              </a:ext>
            </a:extLst>
          </p:cNvPr>
          <p:cNvSpPr>
            <a:spLocks noGrp="1"/>
          </p:cNvSpPr>
          <p:nvPr>
            <p:ph type="dt" sz="half" idx="10"/>
          </p:nvPr>
        </p:nvSpPr>
        <p:spPr/>
        <p:txBody>
          <a:bodyPr/>
          <a:lstStyle/>
          <a:p>
            <a:fld id="{EAE22D38-CA80-407D-A53F-322CC0437BD2}" type="datetimeFigureOut">
              <a:rPr lang="en-IN" smtClean="0"/>
              <a:t>11-12-2021</a:t>
            </a:fld>
            <a:endParaRPr lang="en-IN"/>
          </a:p>
        </p:txBody>
      </p:sp>
      <p:sp>
        <p:nvSpPr>
          <p:cNvPr id="6" name="Footer Placeholder 5">
            <a:extLst>
              <a:ext uri="{FF2B5EF4-FFF2-40B4-BE49-F238E27FC236}">
                <a16:creationId xmlns:a16="http://schemas.microsoft.com/office/drawing/2014/main" id="{CDA90F97-DDFE-42AF-9475-A99B872490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AA8E1B-2C9D-4FEA-AC3D-28F14B6D5E15}"/>
              </a:ext>
            </a:extLst>
          </p:cNvPr>
          <p:cNvSpPr>
            <a:spLocks noGrp="1"/>
          </p:cNvSpPr>
          <p:nvPr>
            <p:ph type="sldNum" sz="quarter" idx="12"/>
          </p:nvPr>
        </p:nvSpPr>
        <p:spPr/>
        <p:txBody>
          <a:bodyPr/>
          <a:lstStyle/>
          <a:p>
            <a:fld id="{34EADB40-668F-4AC3-ACC2-C4C09DAE2986}" type="slidenum">
              <a:rPr lang="en-IN" smtClean="0"/>
              <a:t>‹#›</a:t>
            </a:fld>
            <a:endParaRPr lang="en-IN"/>
          </a:p>
        </p:txBody>
      </p:sp>
    </p:spTree>
    <p:extLst>
      <p:ext uri="{BB962C8B-B14F-4D97-AF65-F5344CB8AC3E}">
        <p14:creationId xmlns:p14="http://schemas.microsoft.com/office/powerpoint/2010/main" val="3600294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92975-B7E8-4C98-957D-5D156C608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99E897-7E63-4BF6-8AEA-3BCFEDF07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8D5B1-AF4F-44B4-9BD1-56CCE3DD6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22D38-CA80-407D-A53F-322CC0437BD2}" type="datetimeFigureOut">
              <a:rPr lang="en-IN" smtClean="0"/>
              <a:t>11-12-2021</a:t>
            </a:fld>
            <a:endParaRPr lang="en-IN"/>
          </a:p>
        </p:txBody>
      </p:sp>
      <p:sp>
        <p:nvSpPr>
          <p:cNvPr id="5" name="Footer Placeholder 4">
            <a:extLst>
              <a:ext uri="{FF2B5EF4-FFF2-40B4-BE49-F238E27FC236}">
                <a16:creationId xmlns:a16="http://schemas.microsoft.com/office/drawing/2014/main" id="{474A9576-45B1-4AE6-9AF2-ADC0D26E4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EEEBBF-E09E-40F8-8C32-0D329A6B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ADB40-668F-4AC3-ACC2-C4C09DAE2986}" type="slidenum">
              <a:rPr lang="en-IN" smtClean="0"/>
              <a:t>‹#›</a:t>
            </a:fld>
            <a:endParaRPr lang="en-IN"/>
          </a:p>
        </p:txBody>
      </p:sp>
    </p:spTree>
    <p:extLst>
      <p:ext uri="{BB962C8B-B14F-4D97-AF65-F5344CB8AC3E}">
        <p14:creationId xmlns:p14="http://schemas.microsoft.com/office/powerpoint/2010/main" val="137835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lab.research.google.com/drive/1Xl7aN7zCYxTXHTeRLsW2PHSvQmZTwQLB#scrollTo=JJQuY90GTq0C" TargetMode="External"/><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0" descr="Customer Experience Guide: How to Put your Customers First? | Paldesk">
            <a:extLst>
              <a:ext uri="{FF2B5EF4-FFF2-40B4-BE49-F238E27FC236}">
                <a16:creationId xmlns:a16="http://schemas.microsoft.com/office/drawing/2014/main" id="{99A40043-A67F-43AD-A514-F34A4B45D8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00" t="6484" r="34368"/>
          <a:stretch/>
        </p:blipFill>
        <p:spPr bwMode="auto">
          <a:xfrm>
            <a:off x="3523488" y="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1D0797-4564-40AF-891A-6ED2C9A6E05E}"/>
              </a:ext>
            </a:extLst>
          </p:cNvPr>
          <p:cNvSpPr>
            <a:spLocks noGrp="1"/>
          </p:cNvSpPr>
          <p:nvPr>
            <p:ph type="ctrTitle"/>
          </p:nvPr>
        </p:nvSpPr>
        <p:spPr>
          <a:xfrm>
            <a:off x="112979" y="625683"/>
            <a:ext cx="6687316" cy="1329940"/>
          </a:xfrm>
        </p:spPr>
        <p:txBody>
          <a:bodyPr anchor="b">
            <a:normAutofit/>
          </a:bodyPr>
          <a:lstStyle/>
          <a:p>
            <a:pPr algn="l"/>
            <a:r>
              <a:rPr lang="en-US" sz="4000" b="1" dirty="0">
                <a:solidFill>
                  <a:srgbClr val="002060"/>
                </a:solidFill>
              </a:rPr>
              <a:t>TACKLING CUSTOMER SUPPORT THROUGH NLP</a:t>
            </a:r>
            <a:endParaRPr lang="en-IN" sz="4000" b="1" dirty="0">
              <a:solidFill>
                <a:srgbClr val="002060"/>
              </a:solidFill>
            </a:endParaRPr>
          </a:p>
        </p:txBody>
      </p:sp>
      <p:sp>
        <p:nvSpPr>
          <p:cNvPr id="3" name="Subtitle 2">
            <a:extLst>
              <a:ext uri="{FF2B5EF4-FFF2-40B4-BE49-F238E27FC236}">
                <a16:creationId xmlns:a16="http://schemas.microsoft.com/office/drawing/2014/main" id="{CD583897-FE2F-4120-BE00-11CB69E535B2}"/>
              </a:ext>
            </a:extLst>
          </p:cNvPr>
          <p:cNvSpPr>
            <a:spLocks noGrp="1"/>
          </p:cNvSpPr>
          <p:nvPr>
            <p:ph type="subTitle" idx="1"/>
          </p:nvPr>
        </p:nvSpPr>
        <p:spPr>
          <a:xfrm>
            <a:off x="375960" y="2722341"/>
            <a:ext cx="4346959" cy="1955658"/>
          </a:xfrm>
        </p:spPr>
        <p:txBody>
          <a:bodyPr>
            <a:normAutofit lnSpcReduction="10000"/>
          </a:bodyPr>
          <a:lstStyle/>
          <a:p>
            <a:pPr algn="l"/>
            <a:r>
              <a:rPr lang="en-US" sz="2000" dirty="0"/>
              <a:t>18K41A0505	AREEFA</a:t>
            </a:r>
          </a:p>
          <a:p>
            <a:pPr algn="l"/>
            <a:r>
              <a:rPr lang="en-US" sz="2000" dirty="0"/>
              <a:t>18K41A0528 	K. PRAGATHI</a:t>
            </a:r>
          </a:p>
          <a:p>
            <a:pPr algn="l"/>
            <a:r>
              <a:rPr lang="en-US" sz="2000" dirty="0"/>
              <a:t>18K41A0529	K. RISHITHA</a:t>
            </a:r>
          </a:p>
          <a:p>
            <a:pPr algn="l"/>
            <a:r>
              <a:rPr lang="en-US" sz="2000" dirty="0"/>
              <a:t>18K41A0556	KUSUMA SRI ABHINAY</a:t>
            </a:r>
          </a:p>
          <a:p>
            <a:pPr algn="l"/>
            <a:r>
              <a:rPr lang="en-US" sz="2000" dirty="0"/>
              <a:t>18K41A0415	G. LEENA</a:t>
            </a:r>
            <a:endParaRPr lang="en-IN" sz="2000" dirty="0"/>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F1CE575-DBE4-4E1C-A943-8D2B97B2DDF7}"/>
              </a:ext>
            </a:extLst>
          </p:cNvPr>
          <p:cNvSpPr txBox="1"/>
          <p:nvPr/>
        </p:nvSpPr>
        <p:spPr>
          <a:xfrm>
            <a:off x="550416" y="5015883"/>
            <a:ext cx="3817398" cy="369332"/>
          </a:xfrm>
          <a:prstGeom prst="rect">
            <a:avLst/>
          </a:prstGeom>
          <a:noFill/>
        </p:spPr>
        <p:txBody>
          <a:bodyPr wrap="square" rtlCol="0">
            <a:spAutoFit/>
          </a:bodyPr>
          <a:lstStyle/>
          <a:p>
            <a:r>
              <a:rPr lang="en-US" dirty="0">
                <a:solidFill>
                  <a:srgbClr val="C00000"/>
                </a:solidFill>
              </a:rPr>
              <a:t>MENTOR</a:t>
            </a:r>
            <a:r>
              <a:rPr lang="en-US" dirty="0"/>
              <a:t>: VENKATRAMANA V</a:t>
            </a:r>
            <a:endParaRPr lang="en-IN" dirty="0"/>
          </a:p>
        </p:txBody>
      </p:sp>
      <p:sp>
        <p:nvSpPr>
          <p:cNvPr id="6" name="TextBox 5">
            <a:extLst>
              <a:ext uri="{FF2B5EF4-FFF2-40B4-BE49-F238E27FC236}">
                <a16:creationId xmlns:a16="http://schemas.microsoft.com/office/drawing/2014/main" id="{5034674A-CA82-47C5-8582-9D7BB52E9696}"/>
              </a:ext>
            </a:extLst>
          </p:cNvPr>
          <p:cNvSpPr txBox="1"/>
          <p:nvPr/>
        </p:nvSpPr>
        <p:spPr>
          <a:xfrm>
            <a:off x="1383820" y="2132665"/>
            <a:ext cx="1603759" cy="461665"/>
          </a:xfrm>
          <a:prstGeom prst="rect">
            <a:avLst/>
          </a:prstGeom>
          <a:noFill/>
        </p:spPr>
        <p:txBody>
          <a:bodyPr wrap="square" rtlCol="0">
            <a:spAutoFit/>
          </a:bodyPr>
          <a:lstStyle/>
          <a:p>
            <a:r>
              <a:rPr lang="en-US" sz="2400" b="1" dirty="0">
                <a:solidFill>
                  <a:srgbClr val="C00000"/>
                </a:solidFill>
              </a:rPr>
              <a:t>TEAM 17</a:t>
            </a:r>
            <a:endParaRPr lang="en-IN" sz="2400" b="1" dirty="0">
              <a:solidFill>
                <a:srgbClr val="C00000"/>
              </a:solidFill>
            </a:endParaRPr>
          </a:p>
        </p:txBody>
      </p:sp>
    </p:spTree>
    <p:extLst>
      <p:ext uri="{BB962C8B-B14F-4D97-AF65-F5344CB8AC3E}">
        <p14:creationId xmlns:p14="http://schemas.microsoft.com/office/powerpoint/2010/main" val="41249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1B6B-A257-4B7F-9024-1B682C7B535D}"/>
              </a:ext>
            </a:extLst>
          </p:cNvPr>
          <p:cNvSpPr>
            <a:spLocks noGrp="1"/>
          </p:cNvSpPr>
          <p:nvPr>
            <p:ph type="title"/>
          </p:nvPr>
        </p:nvSpPr>
        <p:spPr/>
        <p:txBody>
          <a:bodyPr/>
          <a:lstStyle/>
          <a:p>
            <a:r>
              <a:rPr lang="en-US" dirty="0"/>
              <a:t>Consumer Complaint Database</a:t>
            </a:r>
            <a:endParaRPr lang="en-IN" dirty="0"/>
          </a:p>
        </p:txBody>
      </p:sp>
      <p:sp>
        <p:nvSpPr>
          <p:cNvPr id="5" name="Content Placeholder 4">
            <a:extLst>
              <a:ext uri="{FF2B5EF4-FFF2-40B4-BE49-F238E27FC236}">
                <a16:creationId xmlns:a16="http://schemas.microsoft.com/office/drawing/2014/main" id="{46B037A6-E5CE-4C3A-B7F9-F4DA4EB55522}"/>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C7695EB5-4B63-49DD-8E82-453AFADD20C3}"/>
              </a:ext>
            </a:extLst>
          </p:cNvPr>
          <p:cNvPicPr>
            <a:picLocks noChangeAspect="1"/>
          </p:cNvPicPr>
          <p:nvPr/>
        </p:nvPicPr>
        <p:blipFill rotWithShape="1">
          <a:blip r:embed="rId2"/>
          <a:srcRect t="14166" b="5158"/>
          <a:stretch/>
        </p:blipFill>
        <p:spPr>
          <a:xfrm>
            <a:off x="-1574402" y="1661430"/>
            <a:ext cx="10312246" cy="4679728"/>
          </a:xfrm>
          <a:prstGeom prst="rect">
            <a:avLst/>
          </a:prstGeom>
        </p:spPr>
      </p:pic>
      <p:pic>
        <p:nvPicPr>
          <p:cNvPr id="10" name="Picture 9">
            <a:extLst>
              <a:ext uri="{FF2B5EF4-FFF2-40B4-BE49-F238E27FC236}">
                <a16:creationId xmlns:a16="http://schemas.microsoft.com/office/drawing/2014/main" id="{4BE4D900-4CD1-49C5-8F21-2A599D07D4DD}"/>
              </a:ext>
            </a:extLst>
          </p:cNvPr>
          <p:cNvPicPr>
            <a:picLocks noChangeAspect="1"/>
          </p:cNvPicPr>
          <p:nvPr/>
        </p:nvPicPr>
        <p:blipFill rotWithShape="1">
          <a:blip r:embed="rId3"/>
          <a:srcRect l="34531" t="26620" r="17969" b="9931"/>
          <a:stretch/>
        </p:blipFill>
        <p:spPr>
          <a:xfrm>
            <a:off x="7069954" y="2183907"/>
            <a:ext cx="5493949" cy="4127993"/>
          </a:xfrm>
          <a:prstGeom prst="rect">
            <a:avLst/>
          </a:prstGeom>
        </p:spPr>
      </p:pic>
    </p:spTree>
    <p:extLst>
      <p:ext uri="{BB962C8B-B14F-4D97-AF65-F5344CB8AC3E}">
        <p14:creationId xmlns:p14="http://schemas.microsoft.com/office/powerpoint/2010/main" val="47750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4176D-0264-41A2-922C-9A8448F5C620}"/>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rPr>
              <a:t>Next Steps done!</a:t>
            </a:r>
          </a:p>
        </p:txBody>
      </p:sp>
      <p:pic>
        <p:nvPicPr>
          <p:cNvPr id="5" name="Content Placeholder 4">
            <a:extLst>
              <a:ext uri="{FF2B5EF4-FFF2-40B4-BE49-F238E27FC236}">
                <a16:creationId xmlns:a16="http://schemas.microsoft.com/office/drawing/2014/main" id="{4AEB13E5-A364-4162-8099-EADA4CF7E27C}"/>
              </a:ext>
            </a:extLst>
          </p:cNvPr>
          <p:cNvPicPr>
            <a:picLocks noGrp="1" noChangeAspect="1"/>
          </p:cNvPicPr>
          <p:nvPr>
            <p:ph idx="1"/>
          </p:nvPr>
        </p:nvPicPr>
        <p:blipFill rotWithShape="1">
          <a:blip r:embed="rId2"/>
          <a:srcRect r="3738" b="3"/>
          <a:stretch/>
        </p:blipFill>
        <p:spPr>
          <a:xfrm>
            <a:off x="841248" y="2516777"/>
            <a:ext cx="6236208" cy="3660185"/>
          </a:xfrm>
          <a:prstGeom prst="rect">
            <a:avLst/>
          </a:prstGeom>
        </p:spPr>
      </p:pic>
      <p:sp>
        <p:nvSpPr>
          <p:cNvPr id="6" name="TextBox 5">
            <a:extLst>
              <a:ext uri="{FF2B5EF4-FFF2-40B4-BE49-F238E27FC236}">
                <a16:creationId xmlns:a16="http://schemas.microsoft.com/office/drawing/2014/main" id="{B7B2B3D9-E1C6-4FD1-BF4B-20306E26BB45}"/>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i="0" dirty="0">
                <a:effectLst/>
              </a:rPr>
              <a:t>Dropping all rows that do not have Customer Complaint entries in them. – NULL values</a:t>
            </a:r>
          </a:p>
          <a:p>
            <a:pPr marL="285750" indent="-228600">
              <a:lnSpc>
                <a:spcPct val="90000"/>
              </a:lnSpc>
              <a:spcAft>
                <a:spcPts val="600"/>
              </a:spcAft>
              <a:buFont typeface="Arial" panose="020B0604020202020204" pitchFamily="34" charset="0"/>
              <a:buChar char="•"/>
            </a:pPr>
            <a:r>
              <a:rPr lang="en-US" sz="2000" i="0" dirty="0" err="1">
                <a:effectLst/>
              </a:rPr>
              <a:t>Subsetting</a:t>
            </a:r>
            <a:r>
              <a:rPr lang="en-US" sz="2000" i="0" dirty="0">
                <a:effectLst/>
              </a:rPr>
              <a:t> </a:t>
            </a:r>
            <a:r>
              <a:rPr lang="en-US" sz="2000" i="0" dirty="0" err="1">
                <a:effectLst/>
              </a:rPr>
              <a:t>Dataframe</a:t>
            </a:r>
            <a:r>
              <a:rPr lang="en-US" sz="2000" i="0" dirty="0">
                <a:effectLst/>
              </a:rPr>
              <a:t> for Text Multi-Classification Problem</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i="0" dirty="0">
                <a:effectLst/>
              </a:rPr>
              <a:t>Understanding/Cleaning Our Data</a:t>
            </a:r>
          </a:p>
          <a:p>
            <a:pPr marL="285750" indent="-228600">
              <a:lnSpc>
                <a:spcPct val="90000"/>
              </a:lnSpc>
              <a:spcAft>
                <a:spcPts val="600"/>
              </a:spcAft>
              <a:buFont typeface="Arial" panose="020B0604020202020204" pitchFamily="34" charset="0"/>
              <a:buChar char="•"/>
            </a:pPr>
            <a:r>
              <a:rPr lang="en-US" sz="2000" i="0" dirty="0">
                <a:effectLst/>
              </a:rPr>
              <a:t>Dropping the columns not needed.</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50674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1F9B-0863-4EF3-AC69-CA2A54A66CF4}"/>
              </a:ext>
            </a:extLst>
          </p:cNvPr>
          <p:cNvSpPr>
            <a:spLocks noGrp="1"/>
          </p:cNvSpPr>
          <p:nvPr>
            <p:ph type="title"/>
          </p:nvPr>
        </p:nvSpPr>
        <p:spPr/>
        <p:txBody>
          <a:bodyPr/>
          <a:lstStyle/>
          <a:p>
            <a:r>
              <a:rPr lang="en-US" dirty="0"/>
              <a:t>After dropping unnecessary columns</a:t>
            </a:r>
            <a:endParaRPr lang="en-IN" dirty="0"/>
          </a:p>
        </p:txBody>
      </p:sp>
      <p:pic>
        <p:nvPicPr>
          <p:cNvPr id="5" name="Content Placeholder 4">
            <a:extLst>
              <a:ext uri="{FF2B5EF4-FFF2-40B4-BE49-F238E27FC236}">
                <a16:creationId xmlns:a16="http://schemas.microsoft.com/office/drawing/2014/main" id="{65B0FB0C-9266-4D72-83A2-355DA1FE2454}"/>
              </a:ext>
            </a:extLst>
          </p:cNvPr>
          <p:cNvPicPr>
            <a:picLocks noGrp="1" noChangeAspect="1"/>
          </p:cNvPicPr>
          <p:nvPr>
            <p:ph idx="1"/>
          </p:nvPr>
        </p:nvPicPr>
        <p:blipFill>
          <a:blip r:embed="rId2"/>
          <a:stretch>
            <a:fillRect/>
          </a:stretch>
        </p:blipFill>
        <p:spPr>
          <a:xfrm>
            <a:off x="1743075" y="2410619"/>
            <a:ext cx="8705850" cy="3181350"/>
          </a:xfrm>
        </p:spPr>
      </p:pic>
    </p:spTree>
    <p:extLst>
      <p:ext uri="{BB962C8B-B14F-4D97-AF65-F5344CB8AC3E}">
        <p14:creationId xmlns:p14="http://schemas.microsoft.com/office/powerpoint/2010/main" val="367939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E8F28-D914-4860-A973-12184F8AD629}"/>
              </a:ext>
            </a:extLst>
          </p:cNvPr>
          <p:cNvSpPr>
            <a:spLocks noGrp="1"/>
          </p:cNvSpPr>
          <p:nvPr>
            <p:ph type="title"/>
          </p:nvPr>
        </p:nvSpPr>
        <p:spPr>
          <a:xfrm>
            <a:off x="1028700" y="1967266"/>
            <a:ext cx="2628900" cy="2547257"/>
          </a:xfrm>
          <a:noFill/>
        </p:spPr>
        <p:txBody>
          <a:bodyPr anchor="ctr">
            <a:normAutofit/>
          </a:bodyPr>
          <a:lstStyle/>
          <a:p>
            <a:pPr algn="ctr"/>
            <a:r>
              <a:rPr lang="en-US" sz="3100">
                <a:solidFill>
                  <a:srgbClr val="FFFFFF"/>
                </a:solidFill>
              </a:rPr>
              <a:t>PART 2: VISUALIZATION</a:t>
            </a:r>
            <a:endParaRPr lang="en-IN" sz="3100">
              <a:solidFill>
                <a:srgbClr val="FFFFFF"/>
              </a:solidFill>
            </a:endParaRPr>
          </a:p>
        </p:txBody>
      </p:sp>
      <p:pic>
        <p:nvPicPr>
          <p:cNvPr id="4" name="Picture 3">
            <a:extLst>
              <a:ext uri="{FF2B5EF4-FFF2-40B4-BE49-F238E27FC236}">
                <a16:creationId xmlns:a16="http://schemas.microsoft.com/office/drawing/2014/main" id="{A99C1CB7-12BD-4719-8133-CD24F3B8D848}"/>
              </a:ext>
            </a:extLst>
          </p:cNvPr>
          <p:cNvPicPr>
            <a:picLocks noChangeAspect="1"/>
          </p:cNvPicPr>
          <p:nvPr/>
        </p:nvPicPr>
        <p:blipFill>
          <a:blip r:embed="rId2"/>
          <a:stretch>
            <a:fillRect/>
          </a:stretch>
        </p:blipFill>
        <p:spPr>
          <a:xfrm>
            <a:off x="4852941" y="643466"/>
            <a:ext cx="6629450" cy="5568739"/>
          </a:xfrm>
          <a:prstGeom prst="rect">
            <a:avLst/>
          </a:prstGeom>
        </p:spPr>
      </p:pic>
    </p:spTree>
    <p:extLst>
      <p:ext uri="{BB962C8B-B14F-4D97-AF65-F5344CB8AC3E}">
        <p14:creationId xmlns:p14="http://schemas.microsoft.com/office/powerpoint/2010/main" val="1667751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35FD8-0239-44C8-A07B-9BF048B029B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endParaRPr lang="en-US" sz="3200" kern="1200">
              <a:solidFill>
                <a:schemeClr val="bg1"/>
              </a:solidFill>
              <a:latin typeface="+mj-lt"/>
              <a:ea typeface="+mj-ea"/>
              <a:cs typeface="+mj-cs"/>
            </a:endParaRPr>
          </a:p>
        </p:txBody>
      </p:sp>
      <p:pic>
        <p:nvPicPr>
          <p:cNvPr id="4" name="Content Placeholder 3">
            <a:extLst>
              <a:ext uri="{FF2B5EF4-FFF2-40B4-BE49-F238E27FC236}">
                <a16:creationId xmlns:a16="http://schemas.microsoft.com/office/drawing/2014/main" id="{EBA86D1E-5F1D-457A-84B9-A4345EADF864}"/>
              </a:ext>
            </a:extLst>
          </p:cNvPr>
          <p:cNvPicPr>
            <a:picLocks noGrp="1" noChangeAspect="1"/>
          </p:cNvPicPr>
          <p:nvPr>
            <p:ph idx="1"/>
          </p:nvPr>
        </p:nvPicPr>
        <p:blipFill>
          <a:blip r:embed="rId2"/>
          <a:stretch>
            <a:fillRect/>
          </a:stretch>
        </p:blipFill>
        <p:spPr>
          <a:xfrm>
            <a:off x="-12700" y="-115423"/>
            <a:ext cx="10905066" cy="2617216"/>
          </a:xfrm>
          <a:prstGeom prst="rect">
            <a:avLst/>
          </a:prstGeom>
        </p:spPr>
      </p:pic>
      <p:pic>
        <p:nvPicPr>
          <p:cNvPr id="6" name="Picture 5">
            <a:extLst>
              <a:ext uri="{FF2B5EF4-FFF2-40B4-BE49-F238E27FC236}">
                <a16:creationId xmlns:a16="http://schemas.microsoft.com/office/drawing/2014/main" id="{4FA369D0-81A1-44B0-BD81-26BE7BE600B3}"/>
              </a:ext>
            </a:extLst>
          </p:cNvPr>
          <p:cNvPicPr>
            <a:picLocks noChangeAspect="1"/>
          </p:cNvPicPr>
          <p:nvPr/>
        </p:nvPicPr>
        <p:blipFill>
          <a:blip r:embed="rId3"/>
          <a:stretch>
            <a:fillRect/>
          </a:stretch>
        </p:blipFill>
        <p:spPr>
          <a:xfrm>
            <a:off x="-108505" y="3002293"/>
            <a:ext cx="7528264" cy="3691240"/>
          </a:xfrm>
          <a:prstGeom prst="rect">
            <a:avLst/>
          </a:prstGeom>
        </p:spPr>
      </p:pic>
      <p:pic>
        <p:nvPicPr>
          <p:cNvPr id="5" name="Picture 4">
            <a:extLst>
              <a:ext uri="{FF2B5EF4-FFF2-40B4-BE49-F238E27FC236}">
                <a16:creationId xmlns:a16="http://schemas.microsoft.com/office/drawing/2014/main" id="{C325A2D9-2F4A-4D5C-9272-027996409745}"/>
              </a:ext>
            </a:extLst>
          </p:cNvPr>
          <p:cNvPicPr>
            <a:picLocks noChangeAspect="1"/>
          </p:cNvPicPr>
          <p:nvPr/>
        </p:nvPicPr>
        <p:blipFill>
          <a:blip r:embed="rId4"/>
          <a:stretch>
            <a:fillRect/>
          </a:stretch>
        </p:blipFill>
        <p:spPr>
          <a:xfrm>
            <a:off x="6860788" y="3367756"/>
            <a:ext cx="5331212" cy="2960313"/>
          </a:xfrm>
          <a:prstGeom prst="rect">
            <a:avLst/>
          </a:prstGeom>
        </p:spPr>
      </p:pic>
    </p:spTree>
    <p:extLst>
      <p:ext uri="{BB962C8B-B14F-4D97-AF65-F5344CB8AC3E}">
        <p14:creationId xmlns:p14="http://schemas.microsoft.com/office/powerpoint/2010/main" val="60769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7971077F-E755-45F5-8827-C9A10D5E371B}"/>
              </a:ext>
            </a:extLst>
          </p:cNvPr>
          <p:cNvPicPr>
            <a:picLocks noGrp="1" noChangeAspect="1"/>
          </p:cNvPicPr>
          <p:nvPr>
            <p:ph idx="1"/>
          </p:nvPr>
        </p:nvPicPr>
        <p:blipFill>
          <a:blip r:embed="rId2"/>
          <a:stretch>
            <a:fillRect/>
          </a:stretch>
        </p:blipFill>
        <p:spPr>
          <a:xfrm>
            <a:off x="-19050" y="238125"/>
            <a:ext cx="7090557" cy="3476625"/>
          </a:xfrm>
          <a:prstGeom prst="rect">
            <a:avLst/>
          </a:prstGeom>
        </p:spPr>
      </p:pic>
      <p:sp>
        <p:nvSpPr>
          <p:cNvPr id="8" name="TextBox 7">
            <a:extLst>
              <a:ext uri="{FF2B5EF4-FFF2-40B4-BE49-F238E27FC236}">
                <a16:creationId xmlns:a16="http://schemas.microsoft.com/office/drawing/2014/main" id="{C9312C7F-419E-46EE-BCC0-A3C7D3095A0F}"/>
              </a:ext>
            </a:extLst>
          </p:cNvPr>
          <p:cNvSpPr txBox="1"/>
          <p:nvPr/>
        </p:nvSpPr>
        <p:spPr>
          <a:xfrm>
            <a:off x="674703" y="4358936"/>
            <a:ext cx="4820575" cy="1200329"/>
          </a:xfrm>
          <a:prstGeom prst="rect">
            <a:avLst/>
          </a:prstGeom>
          <a:noFill/>
        </p:spPr>
        <p:txBody>
          <a:bodyPr wrap="square" rtlCol="0">
            <a:spAutoFit/>
          </a:bodyPr>
          <a:lstStyle/>
          <a:p>
            <a:r>
              <a:rPr lang="en-US" dirty="0"/>
              <a:t>EDA – Exploratory Data Analysis</a:t>
            </a:r>
          </a:p>
          <a:p>
            <a:endParaRPr lang="en-US" dirty="0"/>
          </a:p>
          <a:p>
            <a:r>
              <a:rPr lang="en-US" dirty="0"/>
              <a:t>After reducing the categories that are overlapping:</a:t>
            </a:r>
            <a:endParaRPr lang="en-IN" dirty="0"/>
          </a:p>
        </p:txBody>
      </p:sp>
      <p:pic>
        <p:nvPicPr>
          <p:cNvPr id="11" name="Picture 10">
            <a:extLst>
              <a:ext uri="{FF2B5EF4-FFF2-40B4-BE49-F238E27FC236}">
                <a16:creationId xmlns:a16="http://schemas.microsoft.com/office/drawing/2014/main" id="{861D6888-18BA-4590-BFD2-516F40A32CF8}"/>
              </a:ext>
            </a:extLst>
          </p:cNvPr>
          <p:cNvPicPr>
            <a:picLocks noChangeAspect="1"/>
          </p:cNvPicPr>
          <p:nvPr/>
        </p:nvPicPr>
        <p:blipFill>
          <a:blip r:embed="rId3"/>
          <a:stretch>
            <a:fillRect/>
          </a:stretch>
        </p:blipFill>
        <p:spPr>
          <a:xfrm>
            <a:off x="4777654" y="2214144"/>
            <a:ext cx="8951278" cy="4521935"/>
          </a:xfrm>
          <a:prstGeom prst="rect">
            <a:avLst/>
          </a:prstGeom>
        </p:spPr>
      </p:pic>
    </p:spTree>
    <p:extLst>
      <p:ext uri="{BB962C8B-B14F-4D97-AF65-F5344CB8AC3E}">
        <p14:creationId xmlns:p14="http://schemas.microsoft.com/office/powerpoint/2010/main" val="2409691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56CE-5744-477C-8A53-F5FD790C66CB}"/>
              </a:ext>
            </a:extLst>
          </p:cNvPr>
          <p:cNvSpPr>
            <a:spLocks noGrp="1"/>
          </p:cNvSpPr>
          <p:nvPr>
            <p:ph type="title"/>
          </p:nvPr>
        </p:nvSpPr>
        <p:spPr/>
        <p:txBody>
          <a:bodyPr/>
          <a:lstStyle/>
          <a:p>
            <a:r>
              <a:rPr lang="en-US" dirty="0"/>
              <a:t>Reduced Dataset:</a:t>
            </a:r>
            <a:endParaRPr lang="en-IN" dirty="0"/>
          </a:p>
        </p:txBody>
      </p:sp>
      <p:pic>
        <p:nvPicPr>
          <p:cNvPr id="5" name="Content Placeholder 4">
            <a:extLst>
              <a:ext uri="{FF2B5EF4-FFF2-40B4-BE49-F238E27FC236}">
                <a16:creationId xmlns:a16="http://schemas.microsoft.com/office/drawing/2014/main" id="{E9FD7B64-CAE7-45EB-8271-C143DDE0C6E8}"/>
              </a:ext>
            </a:extLst>
          </p:cNvPr>
          <p:cNvPicPr>
            <a:picLocks noGrp="1" noChangeAspect="1"/>
          </p:cNvPicPr>
          <p:nvPr>
            <p:ph idx="1"/>
          </p:nvPr>
        </p:nvPicPr>
        <p:blipFill>
          <a:blip r:embed="rId2"/>
          <a:stretch>
            <a:fillRect/>
          </a:stretch>
        </p:blipFill>
        <p:spPr>
          <a:xfrm>
            <a:off x="838200" y="1581785"/>
            <a:ext cx="7926229" cy="4351338"/>
          </a:xfrm>
        </p:spPr>
      </p:pic>
      <p:sp>
        <p:nvSpPr>
          <p:cNvPr id="6" name="TextBox 5">
            <a:extLst>
              <a:ext uri="{FF2B5EF4-FFF2-40B4-BE49-F238E27FC236}">
                <a16:creationId xmlns:a16="http://schemas.microsoft.com/office/drawing/2014/main" id="{840CFBDB-678A-4EB9-BD58-D5EDCF3E684A}"/>
              </a:ext>
            </a:extLst>
          </p:cNvPr>
          <p:cNvSpPr txBox="1"/>
          <p:nvPr/>
        </p:nvSpPr>
        <p:spPr>
          <a:xfrm>
            <a:off x="6664960" y="704740"/>
            <a:ext cx="3058160" cy="646331"/>
          </a:xfrm>
          <a:prstGeom prst="rect">
            <a:avLst/>
          </a:prstGeom>
          <a:noFill/>
        </p:spPr>
        <p:txBody>
          <a:bodyPr wrap="square" rtlCol="0">
            <a:spAutoFit/>
          </a:bodyPr>
          <a:lstStyle/>
          <a:p>
            <a:r>
              <a:rPr lang="en-US" b="1" dirty="0"/>
              <a:t>15196 rows, 3 columns and 10 categories (result)</a:t>
            </a:r>
            <a:endParaRPr lang="en-IN" b="1" dirty="0"/>
          </a:p>
        </p:txBody>
      </p:sp>
    </p:spTree>
    <p:extLst>
      <p:ext uri="{BB962C8B-B14F-4D97-AF65-F5344CB8AC3E}">
        <p14:creationId xmlns:p14="http://schemas.microsoft.com/office/powerpoint/2010/main" val="217194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F66A-8280-4178-BC8C-D20DD05BE8D8}"/>
              </a:ext>
            </a:extLst>
          </p:cNvPr>
          <p:cNvSpPr>
            <a:spLocks noGrp="1"/>
          </p:cNvSpPr>
          <p:nvPr>
            <p:ph type="title"/>
          </p:nvPr>
        </p:nvSpPr>
        <p:spPr/>
        <p:txBody>
          <a:bodyPr/>
          <a:lstStyle/>
          <a:p>
            <a:r>
              <a:rPr lang="en-US" b="1" dirty="0">
                <a:solidFill>
                  <a:schemeClr val="accent1">
                    <a:lumMod val="50000"/>
                  </a:schemeClr>
                </a:solidFill>
              </a:rPr>
              <a:t>PART 3 – Text Pre Processing</a:t>
            </a:r>
            <a:endParaRPr lang="en-IN" b="1" dirty="0">
              <a:solidFill>
                <a:schemeClr val="accent1">
                  <a:lumMod val="50000"/>
                </a:schemeClr>
              </a:solidFill>
            </a:endParaRPr>
          </a:p>
        </p:txBody>
      </p:sp>
      <p:pic>
        <p:nvPicPr>
          <p:cNvPr id="5" name="Content Placeholder 4">
            <a:extLst>
              <a:ext uri="{FF2B5EF4-FFF2-40B4-BE49-F238E27FC236}">
                <a16:creationId xmlns:a16="http://schemas.microsoft.com/office/drawing/2014/main" id="{26B1A71C-359F-4239-A9B4-0D93C11ECAA0}"/>
              </a:ext>
            </a:extLst>
          </p:cNvPr>
          <p:cNvPicPr>
            <a:picLocks noGrp="1" noChangeAspect="1"/>
          </p:cNvPicPr>
          <p:nvPr>
            <p:ph idx="1"/>
          </p:nvPr>
        </p:nvPicPr>
        <p:blipFill>
          <a:blip r:embed="rId2"/>
          <a:stretch>
            <a:fillRect/>
          </a:stretch>
        </p:blipFill>
        <p:spPr>
          <a:xfrm>
            <a:off x="10145395" y="80804"/>
            <a:ext cx="1833245" cy="2132795"/>
          </a:xfrm>
        </p:spPr>
      </p:pic>
      <p:sp>
        <p:nvSpPr>
          <p:cNvPr id="8" name="TextBox 7">
            <a:extLst>
              <a:ext uri="{FF2B5EF4-FFF2-40B4-BE49-F238E27FC236}">
                <a16:creationId xmlns:a16="http://schemas.microsoft.com/office/drawing/2014/main" id="{E7CDF1FB-9A20-47EF-942A-81229270E9A4}"/>
              </a:ext>
            </a:extLst>
          </p:cNvPr>
          <p:cNvSpPr txBox="1"/>
          <p:nvPr/>
        </p:nvSpPr>
        <p:spPr>
          <a:xfrm>
            <a:off x="985520" y="2082800"/>
            <a:ext cx="8026400" cy="4154984"/>
          </a:xfrm>
          <a:prstGeom prst="rect">
            <a:avLst/>
          </a:prstGeom>
          <a:noFill/>
        </p:spPr>
        <p:txBody>
          <a:bodyPr wrap="square" rtlCol="0">
            <a:spAutoFit/>
          </a:bodyPr>
          <a:lstStyle/>
          <a:p>
            <a:r>
              <a:rPr lang="en-US" sz="2400" b="1" dirty="0"/>
              <a:t>VECTORIZATION:</a:t>
            </a:r>
            <a:br>
              <a:rPr lang="en-US" dirty="0"/>
            </a:br>
            <a:endParaRPr lang="en-US" dirty="0"/>
          </a:p>
          <a:p>
            <a:r>
              <a:rPr lang="en-US" sz="2400" b="1" dirty="0">
                <a:solidFill>
                  <a:srgbClr val="C00000"/>
                </a:solidFill>
              </a:rPr>
              <a:t>TF-IDF: </a:t>
            </a:r>
          </a:p>
          <a:p>
            <a:r>
              <a:rPr lang="en-IN" dirty="0"/>
              <a:t>Context-based Vectorization</a:t>
            </a:r>
          </a:p>
          <a:p>
            <a:pPr algn="l"/>
            <a:r>
              <a:rPr lang="en-US" b="0" i="0" dirty="0">
                <a:solidFill>
                  <a:srgbClr val="292929"/>
                </a:solidFill>
                <a:effectLst/>
                <a:latin typeface="charter"/>
              </a:rPr>
              <a:t>This is where Term frequency inverse document frequency vectorization comes in (TF-IDF). This vectorization method looks at the number of times a word appears in a comment relative to the number of times it appears in other comments. </a:t>
            </a:r>
          </a:p>
          <a:p>
            <a:pPr algn="l"/>
            <a:endParaRPr lang="en-US" dirty="0">
              <a:solidFill>
                <a:srgbClr val="292929"/>
              </a:solidFill>
              <a:latin typeface="charter"/>
            </a:endParaRPr>
          </a:p>
          <a:p>
            <a:pPr algn="l"/>
            <a:endParaRPr lang="en-US" b="0" i="0" dirty="0">
              <a:solidFill>
                <a:srgbClr val="292929"/>
              </a:solidFill>
              <a:effectLst/>
              <a:latin typeface="charter"/>
            </a:endParaRPr>
          </a:p>
          <a:p>
            <a:pPr algn="l"/>
            <a:endParaRPr lang="en-US" dirty="0">
              <a:solidFill>
                <a:srgbClr val="292929"/>
              </a:solidFill>
              <a:latin typeface="charter"/>
            </a:endParaRPr>
          </a:p>
          <a:p>
            <a:pPr algn="l"/>
            <a:r>
              <a:rPr lang="en-US" b="1" i="0" dirty="0">
                <a:solidFill>
                  <a:srgbClr val="292929"/>
                </a:solidFill>
                <a:effectLst/>
                <a:latin typeface="charter"/>
              </a:rPr>
              <a:t>Two things result in a higher TF-IDF score:</a:t>
            </a:r>
            <a:endParaRPr lang="en-US" b="0" i="0" dirty="0">
              <a:solidFill>
                <a:srgbClr val="292929"/>
              </a:solidFill>
              <a:effectLst/>
              <a:latin typeface="charter"/>
            </a:endParaRPr>
          </a:p>
          <a:p>
            <a:pPr algn="l">
              <a:buFont typeface="+mj-lt"/>
              <a:buAutoNum type="arabicPeriod"/>
            </a:pPr>
            <a:r>
              <a:rPr lang="en-US" b="1" i="0" dirty="0">
                <a:solidFill>
                  <a:srgbClr val="292929"/>
                </a:solidFill>
                <a:effectLst/>
                <a:latin typeface="charter"/>
              </a:rPr>
              <a:t>Higher frequency of the word within the specific complaint being scored.</a:t>
            </a:r>
            <a:endParaRPr lang="en-US" b="0" i="0" dirty="0">
              <a:solidFill>
                <a:srgbClr val="292929"/>
              </a:solidFill>
              <a:effectLst/>
              <a:latin typeface="charter"/>
            </a:endParaRPr>
          </a:p>
          <a:p>
            <a:pPr algn="l">
              <a:buFont typeface="+mj-lt"/>
              <a:buAutoNum type="arabicPeriod"/>
            </a:pPr>
            <a:r>
              <a:rPr lang="en-US" b="1" i="0" dirty="0">
                <a:solidFill>
                  <a:srgbClr val="292929"/>
                </a:solidFill>
                <a:effectLst/>
                <a:latin typeface="charter"/>
              </a:rPr>
              <a:t>Lower frequency of the word across all other complaints.</a:t>
            </a:r>
            <a:endParaRPr lang="en-US"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320220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F034-9972-4FB5-B3B9-AAF00909654D}"/>
              </a:ext>
            </a:extLst>
          </p:cNvPr>
          <p:cNvSpPr>
            <a:spLocks noGrp="1"/>
          </p:cNvSpPr>
          <p:nvPr>
            <p:ph type="title"/>
          </p:nvPr>
        </p:nvSpPr>
        <p:spPr>
          <a:xfrm>
            <a:off x="648928" y="338328"/>
            <a:ext cx="3685032" cy="1608328"/>
          </a:xfrm>
        </p:spPr>
        <p:txBody>
          <a:bodyPr>
            <a:normAutofit/>
          </a:bodyPr>
          <a:lstStyle/>
          <a:p>
            <a:r>
              <a:rPr lang="en-US" sz="3600" b="1" dirty="0">
                <a:solidFill>
                  <a:srgbClr val="C00000"/>
                </a:solidFill>
              </a:rPr>
              <a:t>N-Grams:</a:t>
            </a:r>
            <a:endParaRPr lang="en-IN" sz="3600" b="1" dirty="0">
              <a:solidFill>
                <a:srgbClr val="C00000"/>
              </a:solidFill>
            </a:endParaRPr>
          </a:p>
        </p:txBody>
      </p:sp>
      <p:sp>
        <p:nvSpPr>
          <p:cNvPr id="3" name="Content Placeholder 2">
            <a:extLst>
              <a:ext uri="{FF2B5EF4-FFF2-40B4-BE49-F238E27FC236}">
                <a16:creationId xmlns:a16="http://schemas.microsoft.com/office/drawing/2014/main" id="{DA1B4B3A-EF4E-4042-88D1-5D932E223572}"/>
              </a:ext>
            </a:extLst>
          </p:cNvPr>
          <p:cNvSpPr>
            <a:spLocks noGrp="1"/>
          </p:cNvSpPr>
          <p:nvPr>
            <p:ph idx="1"/>
          </p:nvPr>
        </p:nvSpPr>
        <p:spPr>
          <a:xfrm>
            <a:off x="4867445" y="61527"/>
            <a:ext cx="6675627" cy="2162691"/>
          </a:xfrm>
        </p:spPr>
        <p:txBody>
          <a:bodyPr anchor="ctr">
            <a:normAutofit/>
          </a:bodyPr>
          <a:lstStyle/>
          <a:p>
            <a:r>
              <a:rPr lang="en-US" sz="1400" dirty="0" err="1"/>
              <a:t>Neighbouring</a:t>
            </a:r>
            <a:r>
              <a:rPr lang="en-US" sz="1400" dirty="0"/>
              <a:t> sequences of items (words, letters or symbols) in a document.</a:t>
            </a:r>
          </a:p>
          <a:p>
            <a:r>
              <a:rPr lang="en-US" sz="1400" dirty="0" err="1"/>
              <a:t>E.g</a:t>
            </a:r>
            <a:r>
              <a:rPr lang="en-US" sz="1400" dirty="0"/>
              <a:t>: Not satisfied with loan system.</a:t>
            </a:r>
          </a:p>
          <a:p>
            <a:r>
              <a:rPr lang="en-US" sz="1400" dirty="0"/>
              <a:t>Unigram: would be a list created of following:</a:t>
            </a:r>
          </a:p>
          <a:p>
            <a:pPr marL="0" indent="0">
              <a:buNone/>
            </a:pPr>
            <a:r>
              <a:rPr lang="en-US" sz="1400" dirty="0"/>
              <a:t>    [‘</a:t>
            </a:r>
            <a:r>
              <a:rPr lang="en-US" sz="1400" dirty="0" err="1"/>
              <a:t>Not’,’satisfied’,’with’,’loan’,’system</a:t>
            </a:r>
            <a:r>
              <a:rPr lang="en-US" sz="1400" dirty="0"/>
              <a:t>’] --- (5 elements in list)</a:t>
            </a:r>
          </a:p>
          <a:p>
            <a:r>
              <a:rPr lang="en-US" sz="1400" dirty="0"/>
              <a:t>Bigram (2-gram)  [‘Not </a:t>
            </a:r>
            <a:r>
              <a:rPr lang="en-US" sz="1400" dirty="0" err="1"/>
              <a:t>satisfied’,’satisfied</a:t>
            </a:r>
            <a:r>
              <a:rPr lang="en-US" sz="1400" dirty="0"/>
              <a:t> </a:t>
            </a:r>
            <a:r>
              <a:rPr lang="en-US" sz="1400" dirty="0" err="1"/>
              <a:t>with’,’with</a:t>
            </a:r>
            <a:r>
              <a:rPr lang="en-US" sz="1400" dirty="0"/>
              <a:t> </a:t>
            </a:r>
            <a:r>
              <a:rPr lang="en-US" sz="1400" dirty="0" err="1"/>
              <a:t>loan’,’loan</a:t>
            </a:r>
            <a:r>
              <a:rPr lang="en-US" sz="1400" dirty="0"/>
              <a:t> system’]   --- (4 elements in list)</a:t>
            </a:r>
          </a:p>
          <a:p>
            <a:r>
              <a:rPr lang="en-IN" sz="1400" dirty="0"/>
              <a:t>Stop words: frequent words in English that doesn’t provide any useful info.</a:t>
            </a:r>
          </a:p>
        </p:txBody>
      </p:sp>
      <p:sp>
        <p:nvSpPr>
          <p:cNvPr id="34" name="Rectangle 3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6035"/>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872549E-4340-4CE0-9345-03196459BF28}"/>
              </a:ext>
            </a:extLst>
          </p:cNvPr>
          <p:cNvPicPr>
            <a:picLocks noChangeAspect="1"/>
          </p:cNvPicPr>
          <p:nvPr/>
        </p:nvPicPr>
        <p:blipFill>
          <a:blip r:embed="rId2"/>
          <a:stretch>
            <a:fillRect/>
          </a:stretch>
        </p:blipFill>
        <p:spPr>
          <a:xfrm>
            <a:off x="7809684" y="2624155"/>
            <a:ext cx="4026715" cy="3291840"/>
          </a:xfrm>
          <a:prstGeom prst="rect">
            <a:avLst/>
          </a:prstGeom>
        </p:spPr>
      </p:pic>
      <p:pic>
        <p:nvPicPr>
          <p:cNvPr id="5" name="Picture 4">
            <a:extLst>
              <a:ext uri="{FF2B5EF4-FFF2-40B4-BE49-F238E27FC236}">
                <a16:creationId xmlns:a16="http://schemas.microsoft.com/office/drawing/2014/main" id="{9D6A0D03-0F8D-4BCA-BC35-2936EDBA285D}"/>
              </a:ext>
            </a:extLst>
          </p:cNvPr>
          <p:cNvPicPr>
            <a:picLocks noChangeAspect="1"/>
          </p:cNvPicPr>
          <p:nvPr/>
        </p:nvPicPr>
        <p:blipFill>
          <a:blip r:embed="rId3"/>
          <a:stretch>
            <a:fillRect/>
          </a:stretch>
        </p:blipFill>
        <p:spPr>
          <a:xfrm>
            <a:off x="535430" y="2556437"/>
            <a:ext cx="7041187" cy="3414975"/>
          </a:xfrm>
          <a:prstGeom prst="rect">
            <a:avLst/>
          </a:prstGeom>
        </p:spPr>
      </p:pic>
      <p:sp>
        <p:nvSpPr>
          <p:cNvPr id="8" name="TextBox 7">
            <a:extLst>
              <a:ext uri="{FF2B5EF4-FFF2-40B4-BE49-F238E27FC236}">
                <a16:creationId xmlns:a16="http://schemas.microsoft.com/office/drawing/2014/main" id="{CB0C4057-10D1-4DCB-A1D7-E781B2F2BDBC}"/>
              </a:ext>
            </a:extLst>
          </p:cNvPr>
          <p:cNvSpPr txBox="1"/>
          <p:nvPr/>
        </p:nvSpPr>
        <p:spPr>
          <a:xfrm>
            <a:off x="1036320" y="6356350"/>
            <a:ext cx="9936480" cy="369332"/>
          </a:xfrm>
          <a:prstGeom prst="rect">
            <a:avLst/>
          </a:prstGeom>
          <a:noFill/>
        </p:spPr>
        <p:txBody>
          <a:bodyPr wrap="square" rtlCol="0">
            <a:spAutoFit/>
          </a:bodyPr>
          <a:lstStyle/>
          <a:p>
            <a:r>
              <a:rPr lang="en-US" b="1" dirty="0"/>
              <a:t>TIP</a:t>
            </a:r>
            <a:r>
              <a:rPr lang="en-US" dirty="0"/>
              <a:t>: Analyze multiple N-grams and see which works best for your particular data science project.</a:t>
            </a:r>
            <a:endParaRPr lang="en-IN" dirty="0"/>
          </a:p>
        </p:txBody>
      </p:sp>
    </p:spTree>
    <p:extLst>
      <p:ext uri="{BB962C8B-B14F-4D97-AF65-F5344CB8AC3E}">
        <p14:creationId xmlns:p14="http://schemas.microsoft.com/office/powerpoint/2010/main" val="2149949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603D-E169-471A-BC37-ED1D717C8C79}"/>
              </a:ext>
            </a:extLst>
          </p:cNvPr>
          <p:cNvSpPr>
            <a:spLocks noGrp="1"/>
          </p:cNvSpPr>
          <p:nvPr>
            <p:ph type="title"/>
          </p:nvPr>
        </p:nvSpPr>
        <p:spPr/>
        <p:txBody>
          <a:bodyPr>
            <a:normAutofit/>
          </a:bodyPr>
          <a:lstStyle/>
          <a:p>
            <a:r>
              <a:rPr lang="en-IN" sz="3200" b="1" i="0" dirty="0">
                <a:solidFill>
                  <a:srgbClr val="212121"/>
                </a:solidFill>
                <a:effectLst/>
                <a:latin typeface="Times New Roman" panose="02020603050405020304" pitchFamily="18" charset="0"/>
                <a:cs typeface="Times New Roman" panose="02020603050405020304" pitchFamily="18" charset="0"/>
              </a:rPr>
              <a:t>Using </a:t>
            </a:r>
            <a:r>
              <a:rPr lang="en-IN" sz="3200" b="1" i="0" dirty="0" err="1">
                <a:solidFill>
                  <a:srgbClr val="212121"/>
                </a:solidFill>
                <a:effectLst/>
                <a:latin typeface="Times New Roman" panose="02020603050405020304" pitchFamily="18" charset="0"/>
                <a:cs typeface="Times New Roman" panose="02020603050405020304" pitchFamily="18" charset="0"/>
              </a:rPr>
              <a:t>GoogleNews</a:t>
            </a:r>
            <a:r>
              <a:rPr lang="en-IN" sz="3200" b="1" i="0" dirty="0">
                <a:solidFill>
                  <a:srgbClr val="212121"/>
                </a:solidFill>
                <a:effectLst/>
                <a:latin typeface="Times New Roman" panose="02020603050405020304" pitchFamily="18" charset="0"/>
                <a:cs typeface="Times New Roman" panose="02020603050405020304" pitchFamily="18" charset="0"/>
              </a:rPr>
              <a:t> Word2Vec300d</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AC53C6-63FB-424A-91E0-13F44EA159D7}"/>
              </a:ext>
            </a:extLst>
          </p:cNvPr>
          <p:cNvSpPr>
            <a:spLocks noGrp="1"/>
          </p:cNvSpPr>
          <p:nvPr>
            <p:ph idx="1"/>
          </p:nvPr>
        </p:nvSpPr>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The </a:t>
            </a:r>
            <a:r>
              <a:rPr lang="en-US" sz="1800" b="1" i="0" dirty="0">
                <a:effectLst/>
                <a:latin typeface="Times New Roman" panose="02020603050405020304" pitchFamily="18" charset="0"/>
                <a:cs typeface="Times New Roman" panose="02020603050405020304" pitchFamily="18" charset="0"/>
              </a:rPr>
              <a:t>word2vec</a:t>
            </a:r>
            <a:r>
              <a:rPr lang="en-US" sz="1800" b="0" i="0" dirty="0">
                <a:effectLst/>
                <a:latin typeface="Times New Roman" panose="02020603050405020304" pitchFamily="18" charset="0"/>
                <a:cs typeface="Times New Roman" panose="02020603050405020304" pitchFamily="18" charset="0"/>
              </a:rPr>
              <a:t> tool takes a text corpus as input and produces the word vectors as output. </a:t>
            </a:r>
          </a:p>
          <a:p>
            <a:pPr algn="just"/>
            <a:r>
              <a:rPr lang="en-US" sz="1800" b="0" i="0" dirty="0">
                <a:effectLst/>
                <a:latin typeface="Times New Roman" panose="02020603050405020304" pitchFamily="18" charset="0"/>
                <a:cs typeface="Times New Roman" panose="02020603050405020304" pitchFamily="18" charset="0"/>
              </a:rPr>
              <a:t>It first constructs a vocabulary from the training text data and then learns vector representation of words. The resulting word vector file can be used as features in many natural language processing and machine learning applications.</a:t>
            </a:r>
          </a:p>
          <a:p>
            <a:pPr marL="0" indent="0" algn="just">
              <a:buNone/>
            </a:pPr>
            <a:r>
              <a:rPr lang="en-US" sz="1800" b="1" i="0" dirty="0">
                <a:effectLst/>
                <a:latin typeface="Times New Roman" panose="02020603050405020304" pitchFamily="18" charset="0"/>
                <a:cs typeface="Times New Roman" panose="02020603050405020304" pitchFamily="18" charset="0"/>
              </a:rPr>
              <a:t>Pre-trained word and phrase vectors</a:t>
            </a:r>
          </a:p>
          <a:p>
            <a:pPr algn="just"/>
            <a:r>
              <a:rPr lang="en-US" sz="1800" i="0" dirty="0">
                <a:effectLst/>
                <a:latin typeface="Times New Roman" panose="02020603050405020304" pitchFamily="18" charset="0"/>
                <a:cs typeface="Times New Roman" panose="02020603050405020304" pitchFamily="18" charset="0"/>
              </a:rPr>
              <a:t>We are using pre-trained vectors trained on part of Google News dataset (about 100 billion words). The model contains 300-dimensional vectors for 3 million words and phrases. </a:t>
            </a:r>
          </a:p>
          <a:p>
            <a:pPr algn="just"/>
            <a:r>
              <a:rPr lang="en-US" sz="1800" dirty="0">
                <a:latin typeface="Times New Roman" panose="02020603050405020304" pitchFamily="18" charset="0"/>
                <a:cs typeface="Times New Roman" panose="02020603050405020304" pitchFamily="18" charset="0"/>
              </a:rPr>
              <a:t>Hence, we can say we are using </a:t>
            </a:r>
            <a:r>
              <a:rPr lang="en-US" sz="1800" dirty="0" err="1">
                <a:latin typeface="Times New Roman" panose="02020603050405020304" pitchFamily="18" charset="0"/>
                <a:cs typeface="Times New Roman" panose="02020603050405020304" pitchFamily="18" charset="0"/>
              </a:rPr>
              <a:t>GoogleNews</a:t>
            </a:r>
            <a:r>
              <a:rPr lang="en-US" sz="1800" dirty="0">
                <a:latin typeface="Times New Roman" panose="02020603050405020304" pitchFamily="18" charset="0"/>
                <a:cs typeface="Times New Roman" panose="02020603050405020304" pitchFamily="18" charset="0"/>
              </a:rPr>
              <a:t> Word2Vec200d for text pre processing method.</a:t>
            </a:r>
            <a:endParaRPr lang="en-US" sz="1800" i="0" dirty="0">
              <a:effectLst/>
              <a:latin typeface="Times New Roman" panose="02020603050405020304" pitchFamily="18" charset="0"/>
              <a:cs typeface="Times New Roman" panose="02020603050405020304" pitchFamily="18" charset="0"/>
            </a:endParaRPr>
          </a:p>
          <a:p>
            <a:pPr algn="just"/>
            <a:endParaRPr lang="en-US" sz="180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D8748A-C537-4D1F-980F-39B06E72D321}"/>
              </a:ext>
            </a:extLst>
          </p:cNvPr>
          <p:cNvPicPr>
            <a:picLocks noChangeAspect="1"/>
          </p:cNvPicPr>
          <p:nvPr/>
        </p:nvPicPr>
        <p:blipFill>
          <a:blip r:embed="rId2"/>
          <a:stretch>
            <a:fillRect/>
          </a:stretch>
        </p:blipFill>
        <p:spPr>
          <a:xfrm>
            <a:off x="4267200" y="4455717"/>
            <a:ext cx="7302500" cy="2164316"/>
          </a:xfrm>
          <a:prstGeom prst="rect">
            <a:avLst/>
          </a:prstGeom>
        </p:spPr>
      </p:pic>
    </p:spTree>
    <p:extLst>
      <p:ext uri="{BB962C8B-B14F-4D97-AF65-F5344CB8AC3E}">
        <p14:creationId xmlns:p14="http://schemas.microsoft.com/office/powerpoint/2010/main" val="147815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 name="Rectangle 12">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17" name="Freeform: Shape 16">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BC32B55-C217-40D0-9C30-E541015C88B5}"/>
              </a:ext>
            </a:extLst>
          </p:cNvPr>
          <p:cNvPicPr>
            <a:picLocks noGrp="1" noChangeAspect="1"/>
          </p:cNvPicPr>
          <p:nvPr>
            <p:ph idx="1"/>
          </p:nvPr>
        </p:nvPicPr>
        <p:blipFill>
          <a:blip r:embed="rId2"/>
          <a:stretch>
            <a:fillRect/>
          </a:stretch>
        </p:blipFill>
        <p:spPr>
          <a:xfrm>
            <a:off x="168224" y="-19902"/>
            <a:ext cx="6015897" cy="4256246"/>
          </a:xfrm>
          <a:prstGeom prst="rect">
            <a:avLst/>
          </a:prstGeom>
        </p:spPr>
      </p:pic>
      <p:sp>
        <p:nvSpPr>
          <p:cNvPr id="7" name="TextBox 6">
            <a:extLst>
              <a:ext uri="{FF2B5EF4-FFF2-40B4-BE49-F238E27FC236}">
                <a16:creationId xmlns:a16="http://schemas.microsoft.com/office/drawing/2014/main" id="{4349656B-3A66-4141-827D-CAFFF4A6AC06}"/>
              </a:ext>
            </a:extLst>
          </p:cNvPr>
          <p:cNvSpPr txBox="1"/>
          <p:nvPr/>
        </p:nvSpPr>
        <p:spPr>
          <a:xfrm>
            <a:off x="6166966" y="200116"/>
            <a:ext cx="5504607" cy="369332"/>
          </a:xfrm>
          <a:prstGeom prst="rect">
            <a:avLst/>
          </a:prstGeom>
          <a:noFill/>
        </p:spPr>
        <p:txBody>
          <a:bodyPr wrap="square" rtlCol="0">
            <a:spAutoFit/>
          </a:bodyPr>
          <a:lstStyle/>
          <a:p>
            <a:r>
              <a:rPr lang="en-US" b="1" dirty="0">
                <a:solidFill>
                  <a:srgbClr val="C00000"/>
                </a:solidFill>
              </a:rPr>
              <a:t>Who has time to read a whole chunk of text? </a:t>
            </a:r>
            <a:endParaRPr lang="en-IN" b="1" dirty="0">
              <a:solidFill>
                <a:srgbClr val="C00000"/>
              </a:solidFill>
            </a:endParaRPr>
          </a:p>
        </p:txBody>
      </p:sp>
      <p:sp>
        <p:nvSpPr>
          <p:cNvPr id="8" name="TextBox 7">
            <a:extLst>
              <a:ext uri="{FF2B5EF4-FFF2-40B4-BE49-F238E27FC236}">
                <a16:creationId xmlns:a16="http://schemas.microsoft.com/office/drawing/2014/main" id="{3E8CEAF3-8FC9-435E-9B06-DFC20B39AA1E}"/>
              </a:ext>
            </a:extLst>
          </p:cNvPr>
          <p:cNvSpPr txBox="1"/>
          <p:nvPr/>
        </p:nvSpPr>
        <p:spPr>
          <a:xfrm>
            <a:off x="6180112" y="684816"/>
            <a:ext cx="6015897" cy="646331"/>
          </a:xfrm>
          <a:prstGeom prst="rect">
            <a:avLst/>
          </a:prstGeom>
          <a:noFill/>
        </p:spPr>
        <p:txBody>
          <a:bodyPr wrap="square" rtlCol="0">
            <a:spAutoFit/>
          </a:bodyPr>
          <a:lstStyle/>
          <a:p>
            <a:r>
              <a:rPr lang="en-US" sz="1800" b="0" i="0" dirty="0">
                <a:solidFill>
                  <a:schemeClr val="tx1">
                    <a:alpha val="60000"/>
                  </a:schemeClr>
                </a:solidFill>
                <a:effectLst/>
              </a:rPr>
              <a:t>with no headers, no summary and terrible formatting (bold, spacing, etc.) that potentially holds no relevance to you</a:t>
            </a:r>
            <a:endParaRPr lang="en-IN" dirty="0"/>
          </a:p>
        </p:txBody>
      </p:sp>
      <p:pic>
        <p:nvPicPr>
          <p:cNvPr id="10" name="Picture 9">
            <a:extLst>
              <a:ext uri="{FF2B5EF4-FFF2-40B4-BE49-F238E27FC236}">
                <a16:creationId xmlns:a16="http://schemas.microsoft.com/office/drawing/2014/main" id="{9C57A4C9-D95C-44FC-953F-E3D83BF7500F}"/>
              </a:ext>
            </a:extLst>
          </p:cNvPr>
          <p:cNvPicPr>
            <a:picLocks noChangeAspect="1"/>
          </p:cNvPicPr>
          <p:nvPr/>
        </p:nvPicPr>
        <p:blipFill>
          <a:blip r:embed="rId3"/>
          <a:stretch>
            <a:fillRect/>
          </a:stretch>
        </p:blipFill>
        <p:spPr>
          <a:xfrm>
            <a:off x="7918987" y="1939698"/>
            <a:ext cx="3765473" cy="2520885"/>
          </a:xfrm>
          <a:prstGeom prst="rect">
            <a:avLst/>
          </a:prstGeom>
        </p:spPr>
      </p:pic>
      <p:sp>
        <p:nvSpPr>
          <p:cNvPr id="12" name="TextBox 11">
            <a:extLst>
              <a:ext uri="{FF2B5EF4-FFF2-40B4-BE49-F238E27FC236}">
                <a16:creationId xmlns:a16="http://schemas.microsoft.com/office/drawing/2014/main" id="{6367CE16-2C6F-4543-90B6-92F8AD5C95C3}"/>
              </a:ext>
            </a:extLst>
          </p:cNvPr>
          <p:cNvSpPr txBox="1"/>
          <p:nvPr/>
        </p:nvSpPr>
        <p:spPr>
          <a:xfrm>
            <a:off x="262054" y="5350403"/>
            <a:ext cx="9054449" cy="1200329"/>
          </a:xfrm>
          <a:prstGeom prst="rect">
            <a:avLst/>
          </a:prstGeom>
          <a:noFill/>
        </p:spPr>
        <p:txBody>
          <a:bodyPr wrap="square" rtlCol="0">
            <a:spAutoFit/>
          </a:bodyPr>
          <a:lstStyle/>
          <a:p>
            <a:r>
              <a:rPr lang="en-US" b="0" i="0" dirty="0">
                <a:solidFill>
                  <a:srgbClr val="292929"/>
                </a:solidFill>
                <a:effectLst/>
                <a:latin typeface="charter"/>
              </a:rPr>
              <a:t>Typically, in banks (or any customer service department of large companies), they see thousands of complaints like these on a daily basis and they’re not exactly going to be as pleasantly phrased and formatted as the ones above.</a:t>
            </a:r>
          </a:p>
          <a:p>
            <a:r>
              <a:rPr lang="en-US" dirty="0">
                <a:solidFill>
                  <a:srgbClr val="292929"/>
                </a:solidFill>
                <a:latin typeface="charter"/>
              </a:rPr>
              <a:t>There is a need to automate this with the help of ML model with NLP support!</a:t>
            </a:r>
            <a:endParaRPr lang="en-IN" dirty="0"/>
          </a:p>
        </p:txBody>
      </p:sp>
      <p:sp>
        <p:nvSpPr>
          <p:cNvPr id="14" name="TextBox 13">
            <a:extLst>
              <a:ext uri="{FF2B5EF4-FFF2-40B4-BE49-F238E27FC236}">
                <a16:creationId xmlns:a16="http://schemas.microsoft.com/office/drawing/2014/main" id="{7B008479-6B97-4AD8-BAC7-A0DDEEC29692}"/>
              </a:ext>
            </a:extLst>
          </p:cNvPr>
          <p:cNvSpPr txBox="1"/>
          <p:nvPr/>
        </p:nvSpPr>
        <p:spPr>
          <a:xfrm>
            <a:off x="262054" y="4864964"/>
            <a:ext cx="5023988" cy="369332"/>
          </a:xfrm>
          <a:prstGeom prst="rect">
            <a:avLst/>
          </a:prstGeom>
          <a:noFill/>
        </p:spPr>
        <p:txBody>
          <a:bodyPr wrap="square" rtlCol="0">
            <a:spAutoFit/>
          </a:bodyPr>
          <a:lstStyle/>
          <a:p>
            <a:r>
              <a:rPr lang="en-US" b="1" dirty="0">
                <a:solidFill>
                  <a:srgbClr val="C00000"/>
                </a:solidFill>
              </a:rPr>
              <a:t>NEED STATEMENT:</a:t>
            </a:r>
            <a:endParaRPr lang="en-IN" b="1" dirty="0">
              <a:solidFill>
                <a:srgbClr val="C00000"/>
              </a:solidFill>
            </a:endParaRPr>
          </a:p>
        </p:txBody>
      </p:sp>
    </p:spTree>
    <p:extLst>
      <p:ext uri="{BB962C8B-B14F-4D97-AF65-F5344CB8AC3E}">
        <p14:creationId xmlns:p14="http://schemas.microsoft.com/office/powerpoint/2010/main" val="274404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B69122A4-F327-49FA-B739-6C8024E33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075" y="642938"/>
            <a:ext cx="6751638" cy="1373188"/>
          </a:xfrm>
          <a:prstGeom prst="rect">
            <a:avLst/>
          </a:prstGeom>
        </p:spPr>
      </p:pic>
      <p:pic>
        <p:nvPicPr>
          <p:cNvPr id="5" name="Picture 4" descr="Chart, bar chart&#10;&#10;Description automatically generated">
            <a:extLst>
              <a:ext uri="{FF2B5EF4-FFF2-40B4-BE49-F238E27FC236}">
                <a16:creationId xmlns:a16="http://schemas.microsoft.com/office/drawing/2014/main" id="{4CEACAE3-27F5-4334-9FA4-36AEB1A6B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75" y="2179638"/>
            <a:ext cx="6751638" cy="4125913"/>
          </a:xfrm>
          <a:prstGeom prst="rect">
            <a:avLst/>
          </a:prstGeom>
        </p:spPr>
      </p:pic>
      <p:sp>
        <p:nvSpPr>
          <p:cNvPr id="2" name="Title 1">
            <a:extLst>
              <a:ext uri="{FF2B5EF4-FFF2-40B4-BE49-F238E27FC236}">
                <a16:creationId xmlns:a16="http://schemas.microsoft.com/office/drawing/2014/main" id="{8E01C21D-5158-4003-9685-345AFAA88DD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Cross Validation &amp; RESULTS</a:t>
            </a:r>
          </a:p>
        </p:txBody>
      </p:sp>
      <p:sp>
        <p:nvSpPr>
          <p:cNvPr id="6" name="TextBox 5">
            <a:extLst>
              <a:ext uri="{FF2B5EF4-FFF2-40B4-BE49-F238E27FC236}">
                <a16:creationId xmlns:a16="http://schemas.microsoft.com/office/drawing/2014/main" id="{99537091-C109-41AC-B602-045FB0724D36}"/>
              </a:ext>
            </a:extLst>
          </p:cNvPr>
          <p:cNvSpPr txBox="1"/>
          <p:nvPr/>
        </p:nvSpPr>
        <p:spPr>
          <a:xfrm>
            <a:off x="803564" y="5163127"/>
            <a:ext cx="3629891" cy="369332"/>
          </a:xfrm>
          <a:prstGeom prst="rect">
            <a:avLst/>
          </a:prstGeom>
          <a:noFill/>
        </p:spPr>
        <p:txBody>
          <a:bodyPr wrap="square" rtlCol="0">
            <a:spAutoFit/>
          </a:bodyPr>
          <a:lstStyle/>
          <a:p>
            <a:r>
              <a:rPr lang="en-US" b="1" dirty="0"/>
              <a:t>Using TF-IDF Vectorization</a:t>
            </a:r>
            <a:endParaRPr lang="en-IN" b="1" dirty="0"/>
          </a:p>
        </p:txBody>
      </p:sp>
    </p:spTree>
    <p:extLst>
      <p:ext uri="{BB962C8B-B14F-4D97-AF65-F5344CB8AC3E}">
        <p14:creationId xmlns:p14="http://schemas.microsoft.com/office/powerpoint/2010/main" val="3233151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3">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01C21D-5158-4003-9685-345AFAA88DD9}"/>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RESULTS</a:t>
            </a:r>
          </a:p>
        </p:txBody>
      </p:sp>
      <p:cxnSp>
        <p:nvCxnSpPr>
          <p:cNvPr id="31" name="Straight Connector 25">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9537091-C109-41AC-B602-045FB0724D36}"/>
              </a:ext>
            </a:extLst>
          </p:cNvPr>
          <p:cNvSpPr txBox="1"/>
          <p:nvPr/>
        </p:nvSpPr>
        <p:spPr>
          <a:xfrm>
            <a:off x="4945336" y="506727"/>
            <a:ext cx="6609921" cy="152674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dirty="0">
                <a:solidFill>
                  <a:schemeClr val="bg2"/>
                </a:solidFill>
              </a:rPr>
              <a:t>Using </a:t>
            </a:r>
            <a:r>
              <a:rPr lang="en-IN" sz="1800" b="1" dirty="0">
                <a:solidFill>
                  <a:schemeClr val="bg2"/>
                </a:solidFill>
                <a:effectLst/>
                <a:latin typeface="Times New Roman" panose="02020603050405020304" pitchFamily="18" charset="0"/>
                <a:ea typeface="Calibri" panose="020F0502020204030204" pitchFamily="34" charset="0"/>
              </a:rPr>
              <a:t>GOOGLENEWS WORD2VEC300D</a:t>
            </a:r>
            <a:endParaRPr lang="en-US" sz="2200" b="1" dirty="0">
              <a:solidFill>
                <a:schemeClr val="bg2"/>
              </a:solidFill>
            </a:endParaRPr>
          </a:p>
        </p:txBody>
      </p:sp>
      <p:pic>
        <p:nvPicPr>
          <p:cNvPr id="7" name="Picture 6" descr="Graphical user interface&#10;&#10;Description automatically generated">
            <a:extLst>
              <a:ext uri="{FF2B5EF4-FFF2-40B4-BE49-F238E27FC236}">
                <a16:creationId xmlns:a16="http://schemas.microsoft.com/office/drawing/2014/main" id="{284C184B-FE63-41E8-AF8E-E2DB46160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2033468"/>
            <a:ext cx="11010488" cy="1844255"/>
          </a:xfrm>
          <a:prstGeom prst="rect">
            <a:avLst/>
          </a:prstGeom>
        </p:spPr>
      </p:pic>
      <p:pic>
        <p:nvPicPr>
          <p:cNvPr id="8" name="Picture 7" descr="Chart, bar chart&#10;&#10;Description automatically generated">
            <a:extLst>
              <a:ext uri="{FF2B5EF4-FFF2-40B4-BE49-F238E27FC236}">
                <a16:creationId xmlns:a16="http://schemas.microsoft.com/office/drawing/2014/main" id="{7C1F8E98-F75D-4C83-A168-4ADBB7F9F47B}"/>
              </a:ext>
            </a:extLst>
          </p:cNvPr>
          <p:cNvPicPr>
            <a:picLocks noChangeAspect="1"/>
          </p:cNvPicPr>
          <p:nvPr/>
        </p:nvPicPr>
        <p:blipFill rotWithShape="1">
          <a:blip r:embed="rId3">
            <a:extLst>
              <a:ext uri="{28A0092B-C50C-407E-A947-70E740481C1C}">
                <a14:useLocalDpi xmlns:a14="http://schemas.microsoft.com/office/drawing/2010/main" val="0"/>
              </a:ext>
            </a:extLst>
          </a:blip>
          <a:srcRect r="16052"/>
          <a:stretch/>
        </p:blipFill>
        <p:spPr bwMode="auto">
          <a:xfrm>
            <a:off x="4388022" y="3697113"/>
            <a:ext cx="4575003" cy="316088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31360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E0D2-9D69-4BB7-8489-9B0E0D16E078}"/>
              </a:ext>
            </a:extLst>
          </p:cNvPr>
          <p:cNvSpPr>
            <a:spLocks noGrp="1"/>
          </p:cNvSpPr>
          <p:nvPr>
            <p:ph type="title"/>
          </p:nvPr>
        </p:nvSpPr>
        <p:spPr/>
        <p:txBody>
          <a:bodyPr/>
          <a:lstStyle/>
          <a:p>
            <a:r>
              <a:rPr lang="en-US"/>
              <a:t>Prediction on new sample</a:t>
            </a:r>
            <a:endParaRPr lang="en-IN" dirty="0"/>
          </a:p>
        </p:txBody>
      </p:sp>
      <p:pic>
        <p:nvPicPr>
          <p:cNvPr id="4" name="Content Placeholder 3" descr="A picture containing graphical user interface&#10;&#10;Description automatically generated">
            <a:extLst>
              <a:ext uri="{FF2B5EF4-FFF2-40B4-BE49-F238E27FC236}">
                <a16:creationId xmlns:a16="http://schemas.microsoft.com/office/drawing/2014/main" id="{E521EC53-A079-488C-AD80-C66415F45A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84581"/>
            <a:ext cx="10871064" cy="2561733"/>
          </a:xfrm>
          <a:prstGeom prst="rect">
            <a:avLst/>
          </a:prstGeom>
        </p:spPr>
      </p:pic>
    </p:spTree>
    <p:extLst>
      <p:ext uri="{BB962C8B-B14F-4D97-AF65-F5344CB8AC3E}">
        <p14:creationId xmlns:p14="http://schemas.microsoft.com/office/powerpoint/2010/main" val="2498489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1CF7CE-092F-4823-86CC-269730C78B78}"/>
              </a:ext>
            </a:extLst>
          </p:cNvPr>
          <p:cNvSpPr>
            <a:spLocks noGrp="1"/>
          </p:cNvSpPr>
          <p:nvPr>
            <p:ph type="title"/>
          </p:nvPr>
        </p:nvSpPr>
        <p:spPr>
          <a:xfrm>
            <a:off x="630936" y="640823"/>
            <a:ext cx="3419856" cy="5583148"/>
          </a:xfrm>
        </p:spPr>
        <p:txBody>
          <a:bodyPr anchor="ctr">
            <a:normAutofit/>
          </a:bodyPr>
          <a:lstStyle/>
          <a:p>
            <a:r>
              <a:rPr lang="en-US" sz="5400" dirty="0"/>
              <a:t>Conclusion:</a:t>
            </a:r>
            <a:endParaRPr lang="en-IN" sz="5400" dirty="0"/>
          </a:p>
        </p:txBody>
      </p:sp>
      <p:sp>
        <p:nvSpPr>
          <p:cNvPr id="4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You May Be Thinking about Customer Experience All Wrong - Salesforce Canada  Blog">
            <a:extLst>
              <a:ext uri="{FF2B5EF4-FFF2-40B4-BE49-F238E27FC236}">
                <a16:creationId xmlns:a16="http://schemas.microsoft.com/office/drawing/2014/main" id="{70C30EB0-E5E1-4E6C-8C05-DE71C3C7D9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792059"/>
            <a:ext cx="5505704" cy="286792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B5A485D-454F-4C55-B468-2DDD36FCB8B9}"/>
              </a:ext>
            </a:extLst>
          </p:cNvPr>
          <p:cNvSpPr>
            <a:spLocks noGrp="1"/>
          </p:cNvSpPr>
          <p:nvPr>
            <p:ph idx="1"/>
          </p:nvPr>
        </p:nvSpPr>
        <p:spPr>
          <a:xfrm>
            <a:off x="4601464" y="3875247"/>
            <a:ext cx="6894576" cy="1428487"/>
          </a:xfrm>
        </p:spPr>
        <p:txBody>
          <a:bodyPr anchor="t">
            <a:noAutofit/>
          </a:bodyPr>
          <a:lstStyle/>
          <a:p>
            <a:pPr algn="just"/>
            <a:r>
              <a:rPr lang="en-US" sz="2000" b="0" i="0" dirty="0">
                <a:effectLst/>
                <a:latin typeface="charter"/>
              </a:rPr>
              <a:t>The utilization of this app can bring about a plethora of benefits, from freeing up manpower to increasing efficiency of sifting through customer complaints.</a:t>
            </a:r>
          </a:p>
          <a:p>
            <a:pPr algn="just"/>
            <a:r>
              <a:rPr lang="en-US" sz="2000" dirty="0">
                <a:latin typeface="charter"/>
              </a:rPr>
              <a:t>Tackling Customer support efficiently!</a:t>
            </a:r>
          </a:p>
          <a:p>
            <a:pPr marL="0" indent="0" algn="just">
              <a:buNone/>
            </a:pPr>
            <a:r>
              <a:rPr lang="en-US" sz="2000" b="1" dirty="0">
                <a:latin typeface="charter"/>
              </a:rPr>
              <a:t>Scope: </a:t>
            </a:r>
            <a:r>
              <a:rPr lang="en-US" sz="2000" dirty="0">
                <a:latin typeface="charter"/>
              </a:rPr>
              <a:t>This model can be run in backend of the bank applications – customer support. Can be used to train a audio bot.</a:t>
            </a:r>
          </a:p>
          <a:p>
            <a:pPr algn="just"/>
            <a:endParaRPr lang="en-US" sz="2000" b="0" i="0" dirty="0">
              <a:effectLst/>
              <a:latin typeface="charter"/>
            </a:endParaRPr>
          </a:p>
          <a:p>
            <a:pPr algn="just"/>
            <a:endParaRPr lang="en-US" sz="2000" b="0" i="0" dirty="0">
              <a:effectLst/>
              <a:latin typeface="charter"/>
            </a:endParaRPr>
          </a:p>
          <a:p>
            <a:pPr algn="just"/>
            <a:endParaRPr lang="en-IN" sz="2000" dirty="0"/>
          </a:p>
        </p:txBody>
      </p:sp>
      <p:sp>
        <p:nvSpPr>
          <p:cNvPr id="6" name="TextBox 5">
            <a:extLst>
              <a:ext uri="{FF2B5EF4-FFF2-40B4-BE49-F238E27FC236}">
                <a16:creationId xmlns:a16="http://schemas.microsoft.com/office/drawing/2014/main" id="{61C0B9D6-7864-4AC9-ABB5-484A9EC6FC3B}"/>
              </a:ext>
            </a:extLst>
          </p:cNvPr>
          <p:cNvSpPr txBox="1"/>
          <p:nvPr/>
        </p:nvSpPr>
        <p:spPr>
          <a:xfrm>
            <a:off x="4817872" y="261328"/>
            <a:ext cx="6841744" cy="923330"/>
          </a:xfrm>
          <a:prstGeom prst="rect">
            <a:avLst/>
          </a:prstGeom>
          <a:noFill/>
        </p:spPr>
        <p:txBody>
          <a:bodyPr wrap="square" rtlCol="0">
            <a:spAutoFit/>
          </a:bodyPr>
          <a:lstStyle/>
          <a:p>
            <a:r>
              <a:rPr lang="en-IN" dirty="0">
                <a:hlinkClick r:id="rId3"/>
              </a:rPr>
              <a:t>https://colab.research.google.com/drive/1Xl7aN7zCYxTXHTeRLsW2PHSvQmZTwQLB#scrollTo=JJQuY90GTq0C</a:t>
            </a:r>
            <a:endParaRPr lang="en-IN" dirty="0"/>
          </a:p>
          <a:p>
            <a:endParaRPr lang="en-IN" dirty="0"/>
          </a:p>
        </p:txBody>
      </p:sp>
      <p:pic>
        <p:nvPicPr>
          <p:cNvPr id="31" name="Picture 6" descr="How to Use Predictive Analytics (The Right Way) to Improve Customer  Experience - 3 Expert Tips | CommBox">
            <a:extLst>
              <a:ext uri="{FF2B5EF4-FFF2-40B4-BE49-F238E27FC236}">
                <a16:creationId xmlns:a16="http://schemas.microsoft.com/office/drawing/2014/main" id="{C207750D-B7A1-4372-9699-C0369359D3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936" y="4288451"/>
            <a:ext cx="2927694" cy="171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35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302EE-07A3-4C8A-B932-3924002E0287}"/>
              </a:ext>
            </a:extLst>
          </p:cNvPr>
          <p:cNvSpPr>
            <a:spLocks noGrp="1"/>
          </p:cNvSpPr>
          <p:nvPr>
            <p:ph type="title"/>
          </p:nvPr>
        </p:nvSpPr>
        <p:spPr>
          <a:xfrm>
            <a:off x="943277" y="712269"/>
            <a:ext cx="3370998" cy="5502264"/>
          </a:xfrm>
        </p:spPr>
        <p:txBody>
          <a:bodyPr>
            <a:normAutofit/>
          </a:bodyPr>
          <a:lstStyle/>
          <a:p>
            <a:r>
              <a:rPr lang="en-US">
                <a:solidFill>
                  <a:srgbClr val="FFFFFF"/>
                </a:solidFill>
              </a:rPr>
              <a:t>Survey</a:t>
            </a:r>
            <a:endParaRPr lang="en-IN">
              <a:solidFill>
                <a:srgbClr val="FFFFFF"/>
              </a:solidFill>
            </a:endParaRPr>
          </a:p>
        </p:txBody>
      </p:sp>
      <p:cxnSp>
        <p:nvCxnSpPr>
          <p:cNvPr id="7"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FDDF21B0-1B51-4BBA-B628-D2310ADF7281}"/>
              </a:ext>
            </a:extLst>
          </p:cNvPr>
          <p:cNvGraphicFramePr>
            <a:graphicFrameLocks noGrp="1"/>
          </p:cNvGraphicFramePr>
          <p:nvPr>
            <p:ph idx="1"/>
            <p:extLst>
              <p:ext uri="{D42A27DB-BD31-4B8C-83A1-F6EECF244321}">
                <p14:modId xmlns:p14="http://schemas.microsoft.com/office/powerpoint/2010/main" val="161506053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43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77A6-F0E3-4AD8-93AC-DBD1F75126F4}"/>
              </a:ext>
            </a:extLst>
          </p:cNvPr>
          <p:cNvSpPr>
            <a:spLocks noGrp="1"/>
          </p:cNvSpPr>
          <p:nvPr>
            <p:ph type="ctrTitle"/>
          </p:nvPr>
        </p:nvSpPr>
        <p:spPr>
          <a:xfrm>
            <a:off x="356382" y="464232"/>
            <a:ext cx="9144000" cy="970671"/>
          </a:xfrm>
        </p:spPr>
        <p:txBody>
          <a:bodyPr>
            <a:normAutofit/>
          </a:bodyPr>
          <a:lstStyle/>
          <a:p>
            <a:pPr algn="just"/>
            <a:r>
              <a:rPr lang="en-US" sz="4400" dirty="0">
                <a:latin typeface="Times New Roman" panose="02020603050405020304" pitchFamily="18" charset="0"/>
                <a:cs typeface="Times New Roman" panose="02020603050405020304" pitchFamily="18" charset="0"/>
              </a:rPr>
              <a:t>LITERATURE SURVEY:</a:t>
            </a:r>
          </a:p>
        </p:txBody>
      </p:sp>
      <p:sp>
        <p:nvSpPr>
          <p:cNvPr id="3" name="Subtitle 2">
            <a:extLst>
              <a:ext uri="{FF2B5EF4-FFF2-40B4-BE49-F238E27FC236}">
                <a16:creationId xmlns:a16="http://schemas.microsoft.com/office/drawing/2014/main" id="{87E0BC73-00AB-4B8A-BBF6-A9AB37CAAA59}"/>
              </a:ext>
            </a:extLst>
          </p:cNvPr>
          <p:cNvSpPr>
            <a:spLocks noGrp="1"/>
          </p:cNvSpPr>
          <p:nvPr>
            <p:ph type="subTitle" idx="1"/>
          </p:nvPr>
        </p:nvSpPr>
        <p:spPr>
          <a:xfrm>
            <a:off x="492369" y="1842867"/>
            <a:ext cx="10175631" cy="4431323"/>
          </a:xfrm>
        </p:spPr>
        <p:txBody>
          <a:bodyPr/>
          <a:lstStyle/>
          <a:p>
            <a:pPr marL="342900" indent="-34290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Banks that accept client complaints will examine the data to see where the most grumbling is stored, what objects / organizations are generating the most problems, and other pertinent information. The methodology could aid banks in gaining a better understanding of the region and types of target mix-ups, as well as encouraging widespread buyer participation to enhance wages and profitability.</a:t>
            </a:r>
          </a:p>
          <a:p>
            <a:pPr marL="342900" indent="-342900" algn="just">
              <a:buFont typeface="Arial" panose="020B0604020202020204" pitchFamily="34" charset="0"/>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In today's world of information management technologies, processing client complaints is a huge difficulty. Anon et al[6] developed a model approach for improving automated customer complaint processing. They've demonstrated how communicative acts and attack links may be effectively described using the graph-based representation supplied by the complaint scenario. They've also demonstrated that their proposal for classifying complaint scenarios using supervised learning.</a:t>
            </a:r>
            <a:endParaRPr lang="en-US" sz="2000" dirty="0"/>
          </a:p>
        </p:txBody>
      </p:sp>
    </p:spTree>
    <p:extLst>
      <p:ext uri="{BB962C8B-B14F-4D97-AF65-F5344CB8AC3E}">
        <p14:creationId xmlns:p14="http://schemas.microsoft.com/office/powerpoint/2010/main" val="273687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CEC13-550E-42C8-B48F-7B775CEEEA48}"/>
              </a:ext>
            </a:extLst>
          </p:cNvPr>
          <p:cNvSpPr>
            <a:spLocks noGrp="1"/>
          </p:cNvSpPr>
          <p:nvPr>
            <p:ph idx="1"/>
          </p:nvPr>
        </p:nvSpPr>
        <p:spPr>
          <a:xfrm>
            <a:off x="838200" y="928468"/>
            <a:ext cx="10515600" cy="5248495"/>
          </a:xfrm>
        </p:spPr>
        <p:txBody>
          <a:bodyPr>
            <a:normAutofit/>
          </a:bodyPr>
          <a:lstStyle/>
          <a:p>
            <a:pPr algn="just"/>
            <a:r>
              <a:rPr lang="en-US" sz="2000" dirty="0">
                <a:effectLst/>
                <a:latin typeface="Times New Roman" panose="02020603050405020304" pitchFamily="18" charset="0"/>
                <a:ea typeface="Calibri" panose="020F0502020204030204" pitchFamily="34" charset="0"/>
              </a:rPr>
              <a:t>In another study, Xu et al [1] clustered customer complaints from mobile service providers using the K-means cluster analysis algorithm. The research focused on the creation of explanatory notes for complaint orders and the subsequent design of these orders. The study also performed statistical analysis on the complaints group, which is beneficial to the customer complaints group and clustering.</a:t>
            </a:r>
            <a:endParaRPr lang="en-US" sz="2200" dirty="0">
              <a:effectLst/>
              <a:latin typeface="Times New Roman" panose="02020603050405020304" pitchFamily="18" charset="0"/>
              <a:ea typeface="Calibri" panose="020F0502020204030204" pitchFamily="34" charset="0"/>
            </a:endParaRPr>
          </a:p>
          <a:p>
            <a:pPr algn="just"/>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According to Hsiao et al [2], an experimental study was carried out for a group of restaurants in Taiwan. The aim of the study is to analyze and process customer complaints as well as to forecast and improve service quality. The decision tree methodology was integrated into Six Sigma analysis tools in this study and the results indicate a decrease in customer complaints.</a:t>
            </a:r>
            <a:endParaRPr lang="en-US" sz="2200" dirty="0">
              <a:latin typeface="Times New Roman" panose="02020603050405020304" pitchFamily="18" charset="0"/>
            </a:endParaRPr>
          </a:p>
          <a:p>
            <a:pPr algn="just">
              <a:lnSpc>
                <a:spcPct val="115000"/>
              </a:lnSpc>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Yang et al [3] presented a model for classifying customer complaints at a telecommunications company. Previous research has focused on decision support systems for handling complaints, while this study suggested the use of decision support systems based on (ER) conclusive arguments. The proposed model offers high performance in improving customer complaint handling.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792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1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54ACF-BE2D-4693-A8F1-16874AD533A7}"/>
              </a:ext>
            </a:extLst>
          </p:cNvPr>
          <p:cNvSpPr>
            <a:spLocks noGrp="1"/>
          </p:cNvSpPr>
          <p:nvPr>
            <p:ph type="title"/>
          </p:nvPr>
        </p:nvSpPr>
        <p:spPr>
          <a:xfrm>
            <a:off x="1136397" y="502021"/>
            <a:ext cx="4959603" cy="1642969"/>
          </a:xfrm>
        </p:spPr>
        <p:txBody>
          <a:bodyPr anchor="b">
            <a:normAutofit/>
          </a:bodyPr>
          <a:lstStyle/>
          <a:p>
            <a:r>
              <a:rPr lang="en-US" sz="4000" b="1"/>
              <a:t>Analysis of  Research papers:</a:t>
            </a:r>
            <a:endParaRPr lang="en-IN" sz="4000" b="1"/>
          </a:p>
        </p:txBody>
      </p:sp>
      <p:sp>
        <p:nvSpPr>
          <p:cNvPr id="49" name="Content Placeholder 2">
            <a:extLst>
              <a:ext uri="{FF2B5EF4-FFF2-40B4-BE49-F238E27FC236}">
                <a16:creationId xmlns:a16="http://schemas.microsoft.com/office/drawing/2014/main" id="{80DA4312-3809-4E50-BE6B-4524E76BB5EE}"/>
              </a:ext>
            </a:extLst>
          </p:cNvPr>
          <p:cNvSpPr>
            <a:spLocks noGrp="1"/>
          </p:cNvSpPr>
          <p:nvPr>
            <p:ph idx="1"/>
          </p:nvPr>
        </p:nvSpPr>
        <p:spPr>
          <a:xfrm>
            <a:off x="1136397" y="2418408"/>
            <a:ext cx="4959603" cy="3522569"/>
          </a:xfrm>
        </p:spPr>
        <p:txBody>
          <a:bodyPr anchor="t">
            <a:normAutofit/>
          </a:bodyPr>
          <a:lstStyle/>
          <a:p>
            <a:r>
              <a:rPr lang="en-US" sz="2000"/>
              <a:t>According to a research paper dealing with a ML model with Customer perception analysis told of need to connect the customers with right customer care is a leading problem to decrease the response or waiting time. </a:t>
            </a:r>
          </a:p>
          <a:p>
            <a:r>
              <a:rPr lang="en-US" sz="2000"/>
              <a:t>Hence, NLP plays an important role in tackling this problem.</a:t>
            </a:r>
            <a:endParaRPr lang="en-IN" sz="2000"/>
          </a:p>
        </p:txBody>
      </p:sp>
      <p:pic>
        <p:nvPicPr>
          <p:cNvPr id="4" name="Picture 2" descr="Create a Unique Customer Experience with Business Intelligence">
            <a:extLst>
              <a:ext uri="{FF2B5EF4-FFF2-40B4-BE49-F238E27FC236}">
                <a16:creationId xmlns:a16="http://schemas.microsoft.com/office/drawing/2014/main" id="{FB4C88D7-9525-40A5-9BAC-95C9CC03AE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1694321"/>
            <a:ext cx="5201023" cy="3055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3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F34929-A987-4C48-A97B-29CEC3C41C61}"/>
              </a:ext>
            </a:extLst>
          </p:cNvPr>
          <p:cNvSpPr txBox="1"/>
          <p:nvPr/>
        </p:nvSpPr>
        <p:spPr>
          <a:xfrm>
            <a:off x="707011" y="365760"/>
            <a:ext cx="10765410" cy="120726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kern="1200" dirty="0">
                <a:solidFill>
                  <a:srgbClr val="FFFFFF"/>
                </a:solidFill>
                <a:latin typeface="+mj-lt"/>
                <a:ea typeface="+mj-ea"/>
                <a:cs typeface="+mj-cs"/>
              </a:rPr>
              <a:t>PROPOSED MECHANISM</a:t>
            </a:r>
          </a:p>
        </p:txBody>
      </p:sp>
      <p:pic>
        <p:nvPicPr>
          <p:cNvPr id="6" name="Picture 5" descr="Diagram&#10;&#10;Description automatically generated">
            <a:extLst>
              <a:ext uri="{FF2B5EF4-FFF2-40B4-BE49-F238E27FC236}">
                <a16:creationId xmlns:a16="http://schemas.microsoft.com/office/drawing/2014/main" id="{5E1B22C6-74B8-4C92-82F8-9E5FE1B9A7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6210" y="2943847"/>
            <a:ext cx="8189949" cy="3275978"/>
          </a:xfrm>
          <a:prstGeom prst="rect">
            <a:avLst/>
          </a:prstGeom>
        </p:spPr>
      </p:pic>
    </p:spTree>
    <p:extLst>
      <p:ext uri="{BB962C8B-B14F-4D97-AF65-F5344CB8AC3E}">
        <p14:creationId xmlns:p14="http://schemas.microsoft.com/office/powerpoint/2010/main" val="19298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DA863F-416F-4380-BDFA-D926C39599AC}"/>
              </a:ext>
            </a:extLst>
          </p:cNvPr>
          <p:cNvPicPr>
            <a:picLocks noGrp="1" noChangeAspect="1"/>
          </p:cNvPicPr>
          <p:nvPr>
            <p:ph idx="1"/>
          </p:nvPr>
        </p:nvPicPr>
        <p:blipFill>
          <a:blip r:embed="rId2"/>
          <a:stretch>
            <a:fillRect/>
          </a:stretch>
        </p:blipFill>
        <p:spPr>
          <a:xfrm>
            <a:off x="7929710" y="309707"/>
            <a:ext cx="3942231" cy="5965344"/>
          </a:xfrm>
        </p:spPr>
      </p:pic>
      <p:sp>
        <p:nvSpPr>
          <p:cNvPr id="6" name="Cylinder 5">
            <a:extLst>
              <a:ext uri="{FF2B5EF4-FFF2-40B4-BE49-F238E27FC236}">
                <a16:creationId xmlns:a16="http://schemas.microsoft.com/office/drawing/2014/main" id="{CE5D1CBB-1A38-4239-B47C-FCD0050EE0DB}"/>
              </a:ext>
            </a:extLst>
          </p:cNvPr>
          <p:cNvSpPr/>
          <p:nvPr/>
        </p:nvSpPr>
        <p:spPr>
          <a:xfrm>
            <a:off x="124908" y="1924697"/>
            <a:ext cx="2003672" cy="26117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Complaints</a:t>
            </a:r>
            <a:endParaRPr lang="en-IN" dirty="0"/>
          </a:p>
        </p:txBody>
      </p:sp>
      <p:sp>
        <p:nvSpPr>
          <p:cNvPr id="7" name="Callout: Right Arrow 6">
            <a:extLst>
              <a:ext uri="{FF2B5EF4-FFF2-40B4-BE49-F238E27FC236}">
                <a16:creationId xmlns:a16="http://schemas.microsoft.com/office/drawing/2014/main" id="{19C53C6A-6CD1-48AC-919C-7FDD933C92FF}"/>
              </a:ext>
            </a:extLst>
          </p:cNvPr>
          <p:cNvSpPr/>
          <p:nvPr/>
        </p:nvSpPr>
        <p:spPr>
          <a:xfrm>
            <a:off x="5610687" y="1512256"/>
            <a:ext cx="2424614" cy="2611792"/>
          </a:xfrm>
          <a:prstGeom prst="right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Pre-Processing</a:t>
            </a:r>
          </a:p>
          <a:p>
            <a:pPr algn="ctr"/>
            <a:r>
              <a:rPr lang="en-US" dirty="0"/>
              <a:t>NLTK</a:t>
            </a:r>
            <a:endParaRPr lang="en-IN" dirty="0"/>
          </a:p>
        </p:txBody>
      </p:sp>
      <p:pic>
        <p:nvPicPr>
          <p:cNvPr id="9" name="Picture 8">
            <a:extLst>
              <a:ext uri="{FF2B5EF4-FFF2-40B4-BE49-F238E27FC236}">
                <a16:creationId xmlns:a16="http://schemas.microsoft.com/office/drawing/2014/main" id="{5103C3AC-0DE2-4C60-919E-D34FBC9F0250}"/>
              </a:ext>
            </a:extLst>
          </p:cNvPr>
          <p:cNvPicPr>
            <a:picLocks noChangeAspect="1"/>
          </p:cNvPicPr>
          <p:nvPr/>
        </p:nvPicPr>
        <p:blipFill rotWithShape="1">
          <a:blip r:embed="rId3"/>
          <a:srcRect r="17509"/>
          <a:stretch/>
        </p:blipFill>
        <p:spPr>
          <a:xfrm>
            <a:off x="2128580" y="3713655"/>
            <a:ext cx="3148914" cy="2835275"/>
          </a:xfrm>
          <a:prstGeom prst="rect">
            <a:avLst/>
          </a:prstGeom>
        </p:spPr>
      </p:pic>
      <p:sp>
        <p:nvSpPr>
          <p:cNvPr id="10" name="Rectangle 9">
            <a:extLst>
              <a:ext uri="{FF2B5EF4-FFF2-40B4-BE49-F238E27FC236}">
                <a16:creationId xmlns:a16="http://schemas.microsoft.com/office/drawing/2014/main" id="{30315A4A-87CC-4155-9409-F63791DBAE51}"/>
              </a:ext>
            </a:extLst>
          </p:cNvPr>
          <p:cNvSpPr/>
          <p:nvPr/>
        </p:nvSpPr>
        <p:spPr>
          <a:xfrm>
            <a:off x="2128580" y="4838330"/>
            <a:ext cx="907583" cy="5859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PART 2</a:t>
            </a:r>
            <a:endParaRPr lang="en-IN" dirty="0"/>
          </a:p>
        </p:txBody>
      </p:sp>
      <p:sp>
        <p:nvSpPr>
          <p:cNvPr id="11" name="Rectangle 10">
            <a:extLst>
              <a:ext uri="{FF2B5EF4-FFF2-40B4-BE49-F238E27FC236}">
                <a16:creationId xmlns:a16="http://schemas.microsoft.com/office/drawing/2014/main" id="{ABBD82AF-F283-4073-9573-D05DBFCCC0C5}"/>
              </a:ext>
            </a:extLst>
          </p:cNvPr>
          <p:cNvSpPr/>
          <p:nvPr/>
        </p:nvSpPr>
        <p:spPr>
          <a:xfrm>
            <a:off x="5841506" y="1184168"/>
            <a:ext cx="1091953" cy="5554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PART 3</a:t>
            </a:r>
            <a:endParaRPr lang="en-IN" dirty="0"/>
          </a:p>
        </p:txBody>
      </p:sp>
      <p:sp>
        <p:nvSpPr>
          <p:cNvPr id="12" name="Rectangle 11">
            <a:extLst>
              <a:ext uri="{FF2B5EF4-FFF2-40B4-BE49-F238E27FC236}">
                <a16:creationId xmlns:a16="http://schemas.microsoft.com/office/drawing/2014/main" id="{A406DFF8-EF7E-4D2B-A2BB-4D769E56F6D2}"/>
              </a:ext>
            </a:extLst>
          </p:cNvPr>
          <p:cNvSpPr/>
          <p:nvPr/>
        </p:nvSpPr>
        <p:spPr>
          <a:xfrm>
            <a:off x="8398276" y="-31805"/>
            <a:ext cx="1047565" cy="4565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PART 4</a:t>
            </a:r>
            <a:endParaRPr lang="en-IN" dirty="0"/>
          </a:p>
        </p:txBody>
      </p:sp>
      <p:sp>
        <p:nvSpPr>
          <p:cNvPr id="13" name="Rectangle 12">
            <a:extLst>
              <a:ext uri="{FF2B5EF4-FFF2-40B4-BE49-F238E27FC236}">
                <a16:creationId xmlns:a16="http://schemas.microsoft.com/office/drawing/2014/main" id="{DD11EEE9-2C38-41E1-AA39-6B8DAE9086AE}"/>
              </a:ext>
            </a:extLst>
          </p:cNvPr>
          <p:cNvSpPr/>
          <p:nvPr/>
        </p:nvSpPr>
        <p:spPr>
          <a:xfrm>
            <a:off x="674703" y="1461903"/>
            <a:ext cx="843379" cy="4627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PART 1</a:t>
            </a:r>
            <a:endParaRPr lang="en-IN" dirty="0"/>
          </a:p>
        </p:txBody>
      </p:sp>
      <p:cxnSp>
        <p:nvCxnSpPr>
          <p:cNvPr id="17" name="Connector: Elbow 16">
            <a:extLst>
              <a:ext uri="{FF2B5EF4-FFF2-40B4-BE49-F238E27FC236}">
                <a16:creationId xmlns:a16="http://schemas.microsoft.com/office/drawing/2014/main" id="{7F719E22-646F-47A1-8F65-B2311ED778F2}"/>
              </a:ext>
            </a:extLst>
          </p:cNvPr>
          <p:cNvCxnSpPr>
            <a:stCxn id="6" idx="3"/>
            <a:endCxn id="10" idx="1"/>
          </p:cNvCxnSpPr>
          <p:nvPr/>
        </p:nvCxnSpPr>
        <p:spPr>
          <a:xfrm rot="16200000" flipH="1">
            <a:off x="1330260" y="4332973"/>
            <a:ext cx="594804" cy="1001836"/>
          </a:xfrm>
          <a:prstGeom prst="bentConnector2">
            <a:avLst/>
          </a:prstGeom>
          <a:ln>
            <a:solidFill>
              <a:schemeClr val="accent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EE958C32-F7A8-4BB0-AA9C-437AA37C6555}"/>
              </a:ext>
            </a:extLst>
          </p:cNvPr>
          <p:cNvCxnSpPr>
            <a:stCxn id="9" idx="0"/>
            <a:endCxn id="7" idx="1"/>
          </p:cNvCxnSpPr>
          <p:nvPr/>
        </p:nvCxnSpPr>
        <p:spPr>
          <a:xfrm rot="5400000" flipH="1" flipV="1">
            <a:off x="4209111" y="2312079"/>
            <a:ext cx="895503" cy="190765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F478A06-9EDB-4400-9974-D5BFE45DDAB3}"/>
              </a:ext>
            </a:extLst>
          </p:cNvPr>
          <p:cNvSpPr txBox="1"/>
          <p:nvPr/>
        </p:nvSpPr>
        <p:spPr>
          <a:xfrm>
            <a:off x="1775534" y="1512256"/>
            <a:ext cx="1605607" cy="369332"/>
          </a:xfrm>
          <a:prstGeom prst="rect">
            <a:avLst/>
          </a:prstGeom>
          <a:noFill/>
        </p:spPr>
        <p:txBody>
          <a:bodyPr wrap="square" rtlCol="0">
            <a:spAutoFit/>
          </a:bodyPr>
          <a:lstStyle/>
          <a:p>
            <a:r>
              <a:rPr lang="en-US" dirty="0"/>
              <a:t>Gathering Data</a:t>
            </a:r>
            <a:endParaRPr lang="en-IN" dirty="0"/>
          </a:p>
        </p:txBody>
      </p:sp>
    </p:spTree>
    <p:extLst>
      <p:ext uri="{BB962C8B-B14F-4D97-AF65-F5344CB8AC3E}">
        <p14:creationId xmlns:p14="http://schemas.microsoft.com/office/powerpoint/2010/main" val="257533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16D0-F824-45B4-871E-88B0F0EBDB94}"/>
              </a:ext>
            </a:extLst>
          </p:cNvPr>
          <p:cNvSpPr>
            <a:spLocks noGrp="1"/>
          </p:cNvSpPr>
          <p:nvPr>
            <p:ph type="title"/>
          </p:nvPr>
        </p:nvSpPr>
        <p:spPr/>
        <p:txBody>
          <a:bodyPr/>
          <a:lstStyle/>
          <a:p>
            <a:r>
              <a:rPr lang="en-US" b="1" dirty="0">
                <a:solidFill>
                  <a:schemeClr val="accent1">
                    <a:lumMod val="50000"/>
                  </a:schemeClr>
                </a:solidFill>
              </a:rPr>
              <a:t>PART 1: Gathering Data</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F587A0AF-C3FF-48B7-BAD0-17540017B4E9}"/>
              </a:ext>
            </a:extLst>
          </p:cNvPr>
          <p:cNvSpPr>
            <a:spLocks noGrp="1"/>
          </p:cNvSpPr>
          <p:nvPr>
            <p:ph idx="1"/>
          </p:nvPr>
        </p:nvSpPr>
        <p:spPr/>
        <p:txBody>
          <a:bodyPr/>
          <a:lstStyle/>
          <a:p>
            <a:r>
              <a:rPr lang="en-US" dirty="0"/>
              <a:t>Labelled Dataset is provided by Consumer Financial Protection Bureau (CFPB).</a:t>
            </a:r>
            <a:endParaRPr lang="en-IN" dirty="0"/>
          </a:p>
        </p:txBody>
      </p:sp>
      <p:pic>
        <p:nvPicPr>
          <p:cNvPr id="5" name="Picture 4">
            <a:extLst>
              <a:ext uri="{FF2B5EF4-FFF2-40B4-BE49-F238E27FC236}">
                <a16:creationId xmlns:a16="http://schemas.microsoft.com/office/drawing/2014/main" id="{43CD86E4-AFBD-4F72-89A7-67873461CAFA}"/>
              </a:ext>
            </a:extLst>
          </p:cNvPr>
          <p:cNvPicPr>
            <a:picLocks noChangeAspect="1"/>
          </p:cNvPicPr>
          <p:nvPr/>
        </p:nvPicPr>
        <p:blipFill>
          <a:blip r:embed="rId2"/>
          <a:stretch>
            <a:fillRect/>
          </a:stretch>
        </p:blipFill>
        <p:spPr>
          <a:xfrm>
            <a:off x="3890657" y="2393580"/>
            <a:ext cx="6815443" cy="4099295"/>
          </a:xfrm>
          <a:prstGeom prst="rect">
            <a:avLst/>
          </a:prstGeom>
        </p:spPr>
      </p:pic>
      <p:sp>
        <p:nvSpPr>
          <p:cNvPr id="6" name="TextBox 5">
            <a:extLst>
              <a:ext uri="{FF2B5EF4-FFF2-40B4-BE49-F238E27FC236}">
                <a16:creationId xmlns:a16="http://schemas.microsoft.com/office/drawing/2014/main" id="{49A11A4D-0E64-4E7B-88D9-584C41C60C65}"/>
              </a:ext>
            </a:extLst>
          </p:cNvPr>
          <p:cNvSpPr txBox="1"/>
          <p:nvPr/>
        </p:nvSpPr>
        <p:spPr>
          <a:xfrm>
            <a:off x="690880" y="3230880"/>
            <a:ext cx="2552077" cy="646331"/>
          </a:xfrm>
          <a:prstGeom prst="rect">
            <a:avLst/>
          </a:prstGeom>
          <a:noFill/>
        </p:spPr>
        <p:txBody>
          <a:bodyPr wrap="square" rtlCol="0">
            <a:spAutoFit/>
          </a:bodyPr>
          <a:lstStyle/>
          <a:p>
            <a:r>
              <a:rPr lang="en-US" b="1" dirty="0"/>
              <a:t>Initially, 1,437,716 rows</a:t>
            </a:r>
          </a:p>
          <a:p>
            <a:r>
              <a:rPr lang="en-US" b="1" dirty="0"/>
              <a:t>18 columns</a:t>
            </a:r>
            <a:endParaRPr lang="en-IN" b="1" dirty="0"/>
          </a:p>
        </p:txBody>
      </p:sp>
    </p:spTree>
    <p:extLst>
      <p:ext uri="{BB962C8B-B14F-4D97-AF65-F5344CB8AC3E}">
        <p14:creationId xmlns:p14="http://schemas.microsoft.com/office/powerpoint/2010/main" val="3832742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1081</Words>
  <Application>Microsoft Office PowerPoint</Application>
  <PresentationFormat>Widescreen</PresentationFormat>
  <Paragraphs>90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charter</vt:lpstr>
      <vt:lpstr>Times New Roman</vt:lpstr>
      <vt:lpstr>Office Theme</vt:lpstr>
      <vt:lpstr>TACKLING CUSTOMER SUPPORT THROUGH NLP</vt:lpstr>
      <vt:lpstr>PowerPoint Presentation</vt:lpstr>
      <vt:lpstr>Survey</vt:lpstr>
      <vt:lpstr>LITERATURE SURVEY:</vt:lpstr>
      <vt:lpstr>PowerPoint Presentation</vt:lpstr>
      <vt:lpstr>Analysis of  Research papers:</vt:lpstr>
      <vt:lpstr>PowerPoint Presentation</vt:lpstr>
      <vt:lpstr>PowerPoint Presentation</vt:lpstr>
      <vt:lpstr>PART 1: Gathering Data</vt:lpstr>
      <vt:lpstr>Consumer Complaint Database</vt:lpstr>
      <vt:lpstr>Next Steps done!</vt:lpstr>
      <vt:lpstr>After dropping unnecessary columns</vt:lpstr>
      <vt:lpstr>PART 2: VISUALIZATION</vt:lpstr>
      <vt:lpstr>PowerPoint Presentation</vt:lpstr>
      <vt:lpstr>PowerPoint Presentation</vt:lpstr>
      <vt:lpstr>Reduced Dataset:</vt:lpstr>
      <vt:lpstr>PART 3 – Text Pre Processing</vt:lpstr>
      <vt:lpstr>N-Grams:</vt:lpstr>
      <vt:lpstr>Using GoogleNews Word2Vec300d</vt:lpstr>
      <vt:lpstr>Cross Validation &amp; RESULTS</vt:lpstr>
      <vt:lpstr>RESULTS</vt:lpstr>
      <vt:lpstr>Prediction on new sample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18K41A0505</dc:creator>
  <cp:lastModifiedBy>18K41A0505</cp:lastModifiedBy>
  <cp:revision>6</cp:revision>
  <dcterms:created xsi:type="dcterms:W3CDTF">2021-10-30T17:07:34Z</dcterms:created>
  <dcterms:modified xsi:type="dcterms:W3CDTF">2021-12-11T09:45:22Z</dcterms:modified>
</cp:coreProperties>
</file>