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Fraunces Semi-Bold" charset="1" panose="00000000000000000000"/>
      <p:regular r:id="rId21"/>
    </p:embeddedFont>
    <p:embeddedFont>
      <p:font typeface="The Youngest Serif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8640">
            <a:off x="-459305" y="649149"/>
            <a:ext cx="10020529" cy="11946980"/>
          </a:xfrm>
          <a:custGeom>
            <a:avLst/>
            <a:gdLst/>
            <a:ahLst/>
            <a:cxnLst/>
            <a:rect r="r" b="b" t="t" l="l"/>
            <a:pathLst>
              <a:path h="11946980" w="10020529">
                <a:moveTo>
                  <a:pt x="0" y="0"/>
                </a:moveTo>
                <a:lnTo>
                  <a:pt x="10020530" y="0"/>
                </a:lnTo>
                <a:lnTo>
                  <a:pt x="10020530" y="11946979"/>
                </a:lnTo>
                <a:lnTo>
                  <a:pt x="0" y="11946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8487972" y="4934387"/>
            <a:ext cx="12192577" cy="9662617"/>
          </a:xfrm>
          <a:custGeom>
            <a:avLst/>
            <a:gdLst/>
            <a:ahLst/>
            <a:cxnLst/>
            <a:rect r="r" b="b" t="t" l="l"/>
            <a:pathLst>
              <a:path h="9662617" w="12192577">
                <a:moveTo>
                  <a:pt x="0" y="0"/>
                </a:moveTo>
                <a:lnTo>
                  <a:pt x="12192577" y="0"/>
                </a:lnTo>
                <a:lnTo>
                  <a:pt x="12192577" y="9662617"/>
                </a:lnTo>
                <a:lnTo>
                  <a:pt x="0" y="9662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41525">
            <a:off x="9436739" y="-2586692"/>
            <a:ext cx="8311246" cy="7230784"/>
          </a:xfrm>
          <a:custGeom>
            <a:avLst/>
            <a:gdLst/>
            <a:ahLst/>
            <a:cxnLst/>
            <a:rect r="r" b="b" t="t" l="l"/>
            <a:pathLst>
              <a:path h="7230784" w="8311246">
                <a:moveTo>
                  <a:pt x="0" y="0"/>
                </a:moveTo>
                <a:lnTo>
                  <a:pt x="8311246" y="0"/>
                </a:lnTo>
                <a:lnTo>
                  <a:pt x="8311246" y="7230784"/>
                </a:lnTo>
                <a:lnTo>
                  <a:pt x="0" y="7230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9804" y="1511190"/>
            <a:ext cx="13554457" cy="619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379"/>
              </a:lnSpc>
            </a:pPr>
            <a:r>
              <a:rPr lang="en-US" b="true" sz="12999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Vulnerability Scanner and Remediation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9804" y="7631955"/>
            <a:ext cx="12727346" cy="131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4B35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Areej Zeb     22i-1561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4B35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Muhammad Ahmad Mustafa     22i-1591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39674" y="5785204"/>
            <a:ext cx="11301259" cy="4223846"/>
          </a:xfrm>
          <a:custGeom>
            <a:avLst/>
            <a:gdLst/>
            <a:ahLst/>
            <a:cxnLst/>
            <a:rect r="r" b="b" t="t" l="l"/>
            <a:pathLst>
              <a:path h="4223846" w="11301259">
                <a:moveTo>
                  <a:pt x="0" y="0"/>
                </a:moveTo>
                <a:lnTo>
                  <a:pt x="11301259" y="0"/>
                </a:lnTo>
                <a:lnTo>
                  <a:pt x="11301259" y="4223845"/>
                </a:lnTo>
                <a:lnTo>
                  <a:pt x="0" y="42238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94499" y="2152050"/>
            <a:ext cx="8599901" cy="4155740"/>
            <a:chOff x="0" y="0"/>
            <a:chExt cx="11466534" cy="554098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1466534" cy="715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9"/>
                </a:lnSpc>
                <a:spcBef>
                  <a:spcPct val="0"/>
                </a:spcBef>
              </a:pPr>
              <a:r>
                <a:rPr lang="en-US" b="true" sz="3533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Environment &amp; Model Initialization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7431"/>
              <a:ext cx="11466534" cy="4443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Loaded pre‑trained severity classifier, vectorizer, and T5 remediation model (safetensors)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Verified Nmap installation at C:\Program Files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(x86)\Nmap\nmap.exe (v7.95)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System now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primed to scan, classify, and remediate in one seamless pipeline</a:t>
              </a:r>
            </a:p>
            <a:p>
              <a:pPr algn="l" marL="0" indent="0" lvl="0">
                <a:lnSpc>
                  <a:spcPts val="38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9168" y="2585662"/>
            <a:ext cx="7470132" cy="5551141"/>
          </a:xfrm>
          <a:custGeom>
            <a:avLst/>
            <a:gdLst/>
            <a:ahLst/>
            <a:cxnLst/>
            <a:rect r="r" b="b" t="t" l="l"/>
            <a:pathLst>
              <a:path h="5551141" w="7470132">
                <a:moveTo>
                  <a:pt x="0" y="0"/>
                </a:moveTo>
                <a:lnTo>
                  <a:pt x="7470132" y="0"/>
                </a:lnTo>
                <a:lnTo>
                  <a:pt x="7470132" y="5551141"/>
                </a:lnTo>
                <a:lnTo>
                  <a:pt x="0" y="5551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7920" t="0" r="-58608" b="-4423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94499" y="2803394"/>
            <a:ext cx="8599901" cy="5115676"/>
            <a:chOff x="0" y="0"/>
            <a:chExt cx="11466534" cy="682090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1466534" cy="715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9"/>
                </a:lnSpc>
                <a:spcBef>
                  <a:spcPct val="0"/>
                </a:spcBef>
              </a:pPr>
              <a:r>
                <a:rPr lang="en-US" b="true" sz="3533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Web UI – Runtime Scan Interface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7431"/>
              <a:ext cx="11466534" cy="572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Input form for Target IP/Network, scan type, and port range</a:t>
              </a:r>
            </a:p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“Start Scan” button triggers live Nmap scan via backend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Real‑time progress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spinner (0 % → 100 %) di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played below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Results area (ports &amp; services → CVE table) appears upon completion</a:t>
              </a:r>
            </a:p>
            <a:p>
              <a:pPr algn="l" marL="0" indent="0" lvl="0">
                <a:lnSpc>
                  <a:spcPts val="38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43910" y="5143500"/>
            <a:ext cx="9600180" cy="4752089"/>
          </a:xfrm>
          <a:custGeom>
            <a:avLst/>
            <a:gdLst/>
            <a:ahLst/>
            <a:cxnLst/>
            <a:rect r="r" b="b" t="t" l="l"/>
            <a:pathLst>
              <a:path h="4752089" w="9600180">
                <a:moveTo>
                  <a:pt x="0" y="0"/>
                </a:moveTo>
                <a:lnTo>
                  <a:pt x="9600180" y="0"/>
                </a:lnTo>
                <a:lnTo>
                  <a:pt x="9600180" y="4752089"/>
                </a:lnTo>
                <a:lnTo>
                  <a:pt x="0" y="4752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86592" y="1947695"/>
            <a:ext cx="14714816" cy="3195805"/>
            <a:chOff x="0" y="0"/>
            <a:chExt cx="19619755" cy="42610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9619755" cy="715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9"/>
                </a:lnSpc>
                <a:spcBef>
                  <a:spcPct val="0"/>
                </a:spcBef>
              </a:pPr>
              <a:r>
                <a:rPr lang="en-US" b="true" sz="3533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In Progress – Usage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7431"/>
              <a:ext cx="19619755" cy="316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Shows runtime scan feedback after clicking “Start Scan”</a:t>
              </a:r>
            </a:p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Displays a dismissible alert: “Scan started for 45.33.32.156”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Progress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bar updating under “Scan Status: SCANNING”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Indicates target and dynamic feedback while Nmap and AI mappings run</a:t>
              </a:r>
            </a:p>
            <a:p>
              <a:pPr algn="l" marL="0" indent="0" lvl="0">
                <a:lnSpc>
                  <a:spcPts val="38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24182" y="2980039"/>
            <a:ext cx="10147634" cy="4985025"/>
          </a:xfrm>
          <a:custGeom>
            <a:avLst/>
            <a:gdLst/>
            <a:ahLst/>
            <a:cxnLst/>
            <a:rect r="r" b="b" t="t" l="l"/>
            <a:pathLst>
              <a:path h="4985025" w="10147634">
                <a:moveTo>
                  <a:pt x="0" y="0"/>
                </a:moveTo>
                <a:lnTo>
                  <a:pt x="10147634" y="0"/>
                </a:lnTo>
                <a:lnTo>
                  <a:pt x="10147634" y="4985026"/>
                </a:lnTo>
                <a:lnTo>
                  <a:pt x="0" y="4985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63379" y="2194762"/>
            <a:ext cx="7196956" cy="6867142"/>
            <a:chOff x="0" y="0"/>
            <a:chExt cx="9595942" cy="915619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9595942" cy="74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41"/>
                </a:lnSpc>
                <a:spcBef>
                  <a:spcPct val="0"/>
                </a:spcBef>
              </a:pPr>
              <a:r>
                <a:rPr lang="en-US" b="true" sz="3700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Vulnerability Analysis Report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52305"/>
              <a:ext cx="9595942" cy="8003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23012" indent="-311506" lvl="1">
                <a:lnSpc>
                  <a:spcPts val="4039"/>
                </a:lnSpc>
                <a:buFont typeface="Arial"/>
                <a:buChar char="•"/>
              </a:pP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High‑level counts: Critical 1, High 2, Medium 2, Low 0</a:t>
              </a:r>
            </a:p>
            <a:p>
              <a:pPr algn="l" marL="623012" indent="-311506" lvl="1">
                <a:lnSpc>
                  <a:spcPts val="4039"/>
                </a:lnSpc>
                <a:buFont typeface="Arial"/>
                <a:buChar char="•"/>
              </a:pP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Severity distribution: Pie chart visualization of findings</a:t>
              </a:r>
            </a:p>
            <a:p>
              <a:pPr algn="l" marL="623012" indent="-311506" lvl="1">
                <a:lnSpc>
                  <a:spcPts val="4039"/>
                </a:lnSpc>
                <a:buFont typeface="Arial"/>
                <a:buChar char="•"/>
              </a:pP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Detailed Findings table:</a:t>
              </a:r>
            </a:p>
            <a:p>
              <a:pPr algn="l" marL="623012" indent="-311506" lvl="1">
                <a:lnSpc>
                  <a:spcPts val="4039"/>
                </a:lnSpc>
                <a:buFont typeface="Arial"/>
                <a:buChar char="•"/>
              </a:pP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Host &amp; port (e.g. 45.33.32.156:80)</a:t>
              </a:r>
            </a:p>
            <a:p>
              <a:pPr algn="l" marL="623012" indent="-311506" lvl="1">
                <a:lnSpc>
                  <a:spcPts val="40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Se</a:t>
              </a:r>
              <a:r>
                <a:rPr lang="en-US" sz="2885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rvice</a:t>
              </a:r>
              <a:r>
                <a:rPr lang="en-US" sz="2885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and detected issue description</a:t>
              </a:r>
            </a:p>
            <a:p>
              <a:pPr algn="l" marL="623012" indent="-311506" lvl="1">
                <a:lnSpc>
                  <a:spcPts val="40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85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Severity level &amp; CVSS score</a:t>
              </a:r>
            </a:p>
            <a:p>
              <a:pPr algn="l" marL="623012" indent="-311506" lvl="1">
                <a:lnSpc>
                  <a:spcPts val="40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85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Associated CVE IDs</a:t>
              </a:r>
            </a:p>
            <a:p>
              <a:pPr algn="l" marL="623012" indent="-311506" lvl="1">
                <a:lnSpc>
                  <a:spcPts val="40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85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Recommended remediation steps (patch, configuration, firewall rules)</a:t>
              </a:r>
            </a:p>
            <a:p>
              <a:pPr algn="l" marL="0" indent="0" lvl="0">
                <a:lnSpc>
                  <a:spcPts val="403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4741">
            <a:off x="10642574" y="4904714"/>
            <a:ext cx="11266628" cy="7379642"/>
          </a:xfrm>
          <a:custGeom>
            <a:avLst/>
            <a:gdLst/>
            <a:ahLst/>
            <a:cxnLst/>
            <a:rect r="r" b="b" t="t" l="l"/>
            <a:pathLst>
              <a:path h="7379642" w="11266628">
                <a:moveTo>
                  <a:pt x="0" y="0"/>
                </a:moveTo>
                <a:lnTo>
                  <a:pt x="11266628" y="0"/>
                </a:lnTo>
                <a:lnTo>
                  <a:pt x="11266628" y="7379642"/>
                </a:lnTo>
                <a:lnTo>
                  <a:pt x="0" y="7379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58649">
            <a:off x="-1643620" y="-718332"/>
            <a:ext cx="10406380" cy="11234959"/>
          </a:xfrm>
          <a:custGeom>
            <a:avLst/>
            <a:gdLst/>
            <a:ahLst/>
            <a:cxnLst/>
            <a:rect r="r" b="b" t="t" l="l"/>
            <a:pathLst>
              <a:path h="11234959" w="10406380">
                <a:moveTo>
                  <a:pt x="0" y="0"/>
                </a:moveTo>
                <a:lnTo>
                  <a:pt x="10406381" y="0"/>
                </a:lnTo>
                <a:lnTo>
                  <a:pt x="10406381" y="11234958"/>
                </a:lnTo>
                <a:lnTo>
                  <a:pt x="0" y="11234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31141" y="342131"/>
            <a:ext cx="10028159" cy="9602739"/>
            <a:chOff x="0" y="0"/>
            <a:chExt cx="13370878" cy="128036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3370878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59"/>
                </a:lnSpc>
                <a:spcBef>
                  <a:spcPct val="0"/>
                </a:spcBef>
              </a:pPr>
              <a:r>
                <a:rPr lang="en-US" b="true" sz="8799">
                  <a:solidFill>
                    <a:srgbClr val="F87E60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Conclusion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70577"/>
              <a:ext cx="13370878" cy="1063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Fully </a:t>
              </a: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Automated Pipeline: From live Nmap scan to AI‑driven CVE mapping, severity ranking, and remediation suggestions.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Rapid Prioritization: Semantic similarity + RandomForest delivers top‑vulnerabilities in seconds.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Actionable Fixes: T5‑generated remediation steps tailored to each CVE.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Scalable &amp; Extensible: Modular Python/FastAPI backend and web UI, easily integrates new data sources or threat feeds.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Future Directions: Asset‑based risk scoring, UDP scanning, MITRE ATT&amp;CK integration, and conversational remediation assistant.</a:t>
              </a:r>
            </a:p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408995">
            <a:off x="13543205" y="-1971339"/>
            <a:ext cx="5136647" cy="4468883"/>
          </a:xfrm>
          <a:custGeom>
            <a:avLst/>
            <a:gdLst/>
            <a:ahLst/>
            <a:cxnLst/>
            <a:rect r="r" b="b" t="t" l="l"/>
            <a:pathLst>
              <a:path h="4468883" w="5136647">
                <a:moveTo>
                  <a:pt x="0" y="0"/>
                </a:moveTo>
                <a:lnTo>
                  <a:pt x="5136647" y="0"/>
                </a:lnTo>
                <a:lnTo>
                  <a:pt x="5136647" y="4468883"/>
                </a:lnTo>
                <a:lnTo>
                  <a:pt x="0" y="4468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7E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77796">
            <a:off x="13828018" y="4174422"/>
            <a:ext cx="9908599" cy="7852564"/>
          </a:xfrm>
          <a:custGeom>
            <a:avLst/>
            <a:gdLst/>
            <a:ahLst/>
            <a:cxnLst/>
            <a:rect r="r" b="b" t="t" l="l"/>
            <a:pathLst>
              <a:path h="7852564" w="9908599">
                <a:moveTo>
                  <a:pt x="0" y="0"/>
                </a:moveTo>
                <a:lnTo>
                  <a:pt x="9908599" y="0"/>
                </a:lnTo>
                <a:lnTo>
                  <a:pt x="9908599" y="7852564"/>
                </a:lnTo>
                <a:lnTo>
                  <a:pt x="0" y="7852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37900" y="-1301193"/>
            <a:ext cx="13612199" cy="10787668"/>
          </a:xfrm>
          <a:custGeom>
            <a:avLst/>
            <a:gdLst/>
            <a:ahLst/>
            <a:cxnLst/>
            <a:rect r="r" b="b" t="t" l="l"/>
            <a:pathLst>
              <a:path h="10787668" w="13612199">
                <a:moveTo>
                  <a:pt x="0" y="0"/>
                </a:moveTo>
                <a:lnTo>
                  <a:pt x="13612200" y="0"/>
                </a:lnTo>
                <a:lnTo>
                  <a:pt x="13612200" y="10787668"/>
                </a:lnTo>
                <a:lnTo>
                  <a:pt x="0" y="10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62838">
            <a:off x="13477581" y="-525729"/>
            <a:ext cx="3811334" cy="4114800"/>
          </a:xfrm>
          <a:custGeom>
            <a:avLst/>
            <a:gdLst/>
            <a:ahLst/>
            <a:cxnLst/>
            <a:rect r="r" b="b" t="t" l="l"/>
            <a:pathLst>
              <a:path h="4114800" w="3811334">
                <a:moveTo>
                  <a:pt x="0" y="0"/>
                </a:moveTo>
                <a:lnTo>
                  <a:pt x="3811333" y="0"/>
                </a:lnTo>
                <a:lnTo>
                  <a:pt x="38113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50550" y="4486275"/>
            <a:ext cx="10986899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Thank 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288773">
            <a:off x="-7925611" y="-5224754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B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88773">
            <a:off x="-1315261" y="-6604434"/>
            <a:ext cx="10688096" cy="11539105"/>
          </a:xfrm>
          <a:custGeom>
            <a:avLst/>
            <a:gdLst/>
            <a:ahLst/>
            <a:cxnLst/>
            <a:rect r="r" b="b" t="t" l="l"/>
            <a:pathLst>
              <a:path h="11539105" w="10688096">
                <a:moveTo>
                  <a:pt x="0" y="0"/>
                </a:moveTo>
                <a:lnTo>
                  <a:pt x="10688096" y="0"/>
                </a:lnTo>
                <a:lnTo>
                  <a:pt x="10688096" y="11539105"/>
                </a:lnTo>
                <a:lnTo>
                  <a:pt x="0" y="115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65460"/>
            <a:ext cx="10277404" cy="85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78"/>
              </a:lnSpc>
              <a:spcBef>
                <a:spcPct val="0"/>
              </a:spcBef>
            </a:pPr>
            <a:r>
              <a:rPr lang="en-US" b="true" sz="5731">
                <a:solidFill>
                  <a:srgbClr val="F87E60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Table of Contents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402103">
            <a:off x="13577799" y="6771807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3"/>
                </a:lnTo>
                <a:lnTo>
                  <a:pt x="0" y="7701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80292" y="962025"/>
            <a:ext cx="10107708" cy="905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Introduction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Problem Statement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Solution Overview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Tools &amp; Technologies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Workflow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CVE Extraction – Code &amp; Structure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CVE Extraction – Terminal Output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Raw CVE Master CSV Preview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Automated Remediation Retrieval – Terminal Log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Model Training – Initialization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Model Training – Progress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Environment &amp; Model Initialization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Web UI – Runtime Scan Interface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Scan In Progress – Usage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Vulnerability Analysis Report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Conclusion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4741">
            <a:off x="10642574" y="4904714"/>
            <a:ext cx="11266628" cy="7379642"/>
          </a:xfrm>
          <a:custGeom>
            <a:avLst/>
            <a:gdLst/>
            <a:ahLst/>
            <a:cxnLst/>
            <a:rect r="r" b="b" t="t" l="l"/>
            <a:pathLst>
              <a:path h="7379642" w="11266628">
                <a:moveTo>
                  <a:pt x="0" y="0"/>
                </a:moveTo>
                <a:lnTo>
                  <a:pt x="11266628" y="0"/>
                </a:lnTo>
                <a:lnTo>
                  <a:pt x="11266628" y="7379642"/>
                </a:lnTo>
                <a:lnTo>
                  <a:pt x="0" y="7379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58649">
            <a:off x="-1643620" y="-718332"/>
            <a:ext cx="10406380" cy="11234959"/>
          </a:xfrm>
          <a:custGeom>
            <a:avLst/>
            <a:gdLst/>
            <a:ahLst/>
            <a:cxnLst/>
            <a:rect r="r" b="b" t="t" l="l"/>
            <a:pathLst>
              <a:path h="11234959" w="10406380">
                <a:moveTo>
                  <a:pt x="0" y="0"/>
                </a:moveTo>
                <a:lnTo>
                  <a:pt x="10406381" y="0"/>
                </a:lnTo>
                <a:lnTo>
                  <a:pt x="10406381" y="11234958"/>
                </a:lnTo>
                <a:lnTo>
                  <a:pt x="0" y="11234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31141" y="1247762"/>
            <a:ext cx="10028159" cy="7302769"/>
            <a:chOff x="0" y="0"/>
            <a:chExt cx="13370878" cy="973702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9525"/>
              <a:ext cx="13370878" cy="1768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59"/>
                </a:lnSpc>
                <a:spcBef>
                  <a:spcPct val="0"/>
                </a:spcBef>
              </a:pPr>
              <a:r>
                <a:rPr lang="en-US" b="true" sz="8799">
                  <a:solidFill>
                    <a:srgbClr val="F87E60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Introduction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51527"/>
              <a:ext cx="13370878" cy="7585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39"/>
                </a:lnSpc>
              </a:pPr>
              <a:r>
                <a:rPr lang="en-US" sz="4099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Problem Statement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Manual vulnerability scanning yields long lists of findings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Hard to prioritize by business risk or severity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Remediation steps scattered across disparate sources</a:t>
              </a:r>
            </a:p>
            <a:p>
              <a:pPr algn="l">
                <a:lnSpc>
                  <a:spcPts val="5739"/>
                </a:lnSpc>
              </a:pPr>
              <a:r>
                <a:rPr lang="en-US" sz="4099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Solution Overview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Automated network &amp; OS scanning (Nmap)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AI‑based CVE ranking &amp; severity classification</a:t>
              </a:r>
            </a:p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sz="30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NLP‑driven remediation suggestion (T5)</a:t>
              </a:r>
            </a:p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408995">
            <a:off x="13543205" y="-1971339"/>
            <a:ext cx="5136647" cy="4468883"/>
          </a:xfrm>
          <a:custGeom>
            <a:avLst/>
            <a:gdLst/>
            <a:ahLst/>
            <a:cxnLst/>
            <a:rect r="r" b="b" t="t" l="l"/>
            <a:pathLst>
              <a:path h="4468883" w="5136647">
                <a:moveTo>
                  <a:pt x="0" y="0"/>
                </a:moveTo>
                <a:lnTo>
                  <a:pt x="5136647" y="0"/>
                </a:lnTo>
                <a:lnTo>
                  <a:pt x="5136647" y="4468883"/>
                </a:lnTo>
                <a:lnTo>
                  <a:pt x="0" y="4468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50915">
            <a:off x="14415274" y="-3497475"/>
            <a:ext cx="10404999" cy="9052349"/>
          </a:xfrm>
          <a:custGeom>
            <a:avLst/>
            <a:gdLst/>
            <a:ahLst/>
            <a:cxnLst/>
            <a:rect r="r" b="b" t="t" l="l"/>
            <a:pathLst>
              <a:path h="9052349" w="10404999">
                <a:moveTo>
                  <a:pt x="0" y="0"/>
                </a:moveTo>
                <a:lnTo>
                  <a:pt x="10404999" y="0"/>
                </a:lnTo>
                <a:lnTo>
                  <a:pt x="10404999" y="9052350"/>
                </a:lnTo>
                <a:lnTo>
                  <a:pt x="0" y="9052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2880294"/>
            <a:ext cx="16230600" cy="0"/>
          </a:xfrm>
          <a:prstGeom prst="line">
            <a:avLst/>
          </a:prstGeom>
          <a:ln cap="rnd" w="9525">
            <a:solidFill>
              <a:srgbClr val="004B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2718369"/>
            <a:ext cx="323850" cy="32385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B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982075" y="2718369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B3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935450" y="2718369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B35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38225"/>
            <a:ext cx="16230600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  <a:spcBef>
                <a:spcPct val="0"/>
              </a:spcBef>
            </a:pPr>
            <a:r>
              <a:rPr lang="en-US" b="true" sz="8799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Tools and Technologies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409" y="3786378"/>
            <a:ext cx="3364925" cy="3714369"/>
            <a:chOff x="0" y="0"/>
            <a:chExt cx="4486566" cy="495249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4486566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Scann</a:t>
              </a:r>
              <a:r>
                <a:rPr lang="en-US" b="true" sz="3099" u="none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ing &amp; Data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74547"/>
              <a:ext cx="4486566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Nmap</a:t>
              </a: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CLI (–sV version detection)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NVD JSON feeds (2023–2025 CVE data)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ExploitDB mapping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461538" y="3786378"/>
            <a:ext cx="3364925" cy="4971669"/>
            <a:chOff x="0" y="0"/>
            <a:chExt cx="4486566" cy="662889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4486566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AI &amp; ML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4547"/>
              <a:ext cx="4486566" cy="5554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Sentence‑BER</a:t>
              </a: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T (all‑MiniLM‑L6‑v2) for embeddings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RandomForest classifier for CVE severity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T5‑small fine‑tuned for remediation generation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94375" y="3786378"/>
            <a:ext cx="3364925" cy="4600194"/>
            <a:chOff x="0" y="0"/>
            <a:chExt cx="4486566" cy="613359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4486566" cy="1254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b="true" sz="3099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Back</a:t>
              </a:r>
              <a:r>
                <a:rPr lang="en-US" b="true" sz="3099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end &amp; Frontend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696847"/>
              <a:ext cx="4486566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FastAPI + Uvicorn for RES</a:t>
              </a: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T API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Python‑nmap subprocess integration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HTML/CSS/JavaScript for UI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8018874">
            <a:off x="-4396328" y="7144923"/>
            <a:ext cx="6459409" cy="7701233"/>
          </a:xfrm>
          <a:custGeom>
            <a:avLst/>
            <a:gdLst/>
            <a:ahLst/>
            <a:cxnLst/>
            <a:rect r="r" b="b" t="t" l="l"/>
            <a:pathLst>
              <a:path h="7701233" w="6459409">
                <a:moveTo>
                  <a:pt x="0" y="0"/>
                </a:moveTo>
                <a:lnTo>
                  <a:pt x="6459409" y="0"/>
                </a:lnTo>
                <a:lnTo>
                  <a:pt x="6459409" y="7701232"/>
                </a:lnTo>
                <a:lnTo>
                  <a:pt x="0" y="7701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25819" y="2315938"/>
            <a:ext cx="9659348" cy="5421309"/>
          </a:xfrm>
          <a:custGeom>
            <a:avLst/>
            <a:gdLst/>
            <a:ahLst/>
            <a:cxnLst/>
            <a:rect r="r" b="b" t="t" l="l"/>
            <a:pathLst>
              <a:path h="5421309" w="9659348">
                <a:moveTo>
                  <a:pt x="0" y="0"/>
                </a:moveTo>
                <a:lnTo>
                  <a:pt x="9659347" y="0"/>
                </a:lnTo>
                <a:lnTo>
                  <a:pt x="9659347" y="5421309"/>
                </a:lnTo>
                <a:lnTo>
                  <a:pt x="0" y="5421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5613" y="2315938"/>
            <a:ext cx="7415830" cy="7201721"/>
            <a:chOff x="0" y="0"/>
            <a:chExt cx="9887774" cy="960229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9887774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CVE Extraction – Code &amp; Structure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98132"/>
              <a:ext cx="9887774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Shows the src/extraction/ext</a:t>
              </a: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ract_cves.py script in VS Code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Downloads NVD feeds for 2023–2025, parses CVE_ID, description, CVSS, attack vector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Writes out cve_master.csv into data/processed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285017"/>
              <a:ext cx="9887774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CVE</a:t>
              </a:r>
              <a:r>
                <a:rPr lang="en-US" b="true" sz="3200" u="none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 Extraction – Terminal Output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283149"/>
              <a:ext cx="9887774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Ran</a:t>
              </a: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python src/extraction/extract_cves.py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Script reports “Saved cve_master.csv with 78235 entries”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Confirms successful harvesting of ~78 K CVEs for downstream use</a:t>
              </a:r>
            </a:p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2777" y="2492610"/>
            <a:ext cx="9446378" cy="5301779"/>
          </a:xfrm>
          <a:custGeom>
            <a:avLst/>
            <a:gdLst/>
            <a:ahLst/>
            <a:cxnLst/>
            <a:rect r="r" b="b" t="t" l="l"/>
            <a:pathLst>
              <a:path h="5301779" w="9446378">
                <a:moveTo>
                  <a:pt x="0" y="0"/>
                </a:moveTo>
                <a:lnTo>
                  <a:pt x="9446378" y="0"/>
                </a:lnTo>
                <a:lnTo>
                  <a:pt x="9446378" y="5301780"/>
                </a:lnTo>
                <a:lnTo>
                  <a:pt x="0" y="53017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07379" y="2610942"/>
            <a:ext cx="7799157" cy="4873008"/>
            <a:chOff x="0" y="0"/>
            <a:chExt cx="10398876" cy="649734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0398876" cy="690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8"/>
                </a:lnSpc>
                <a:spcBef>
                  <a:spcPct val="0"/>
                </a:spcBef>
              </a:pPr>
              <a:r>
                <a:rPr lang="en-US" b="true" sz="3365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Raw CVE Master CSV Preview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42663"/>
              <a:ext cx="10398876" cy="5454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Shows the unprocessed 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cve_master.csv in Excel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C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olumns: CVE_ID, Description, CVSS_Score, Attack_Vector, Severity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Example rows illustrate varied severities (MEDIUM, HIGH, CRITICAL) and vectors (LOCAL, NETWORK)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This raw table feeds into preprocessing and model training stages</a:t>
              </a:r>
            </a:p>
            <a:p>
              <a:pPr algn="l" marL="0" indent="0" lvl="0">
                <a:lnSpc>
                  <a:spcPts val="3673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03059" y="6002402"/>
            <a:ext cx="12058880" cy="3255898"/>
          </a:xfrm>
          <a:custGeom>
            <a:avLst/>
            <a:gdLst/>
            <a:ahLst/>
            <a:cxnLst/>
            <a:rect r="r" b="b" t="t" l="l"/>
            <a:pathLst>
              <a:path h="3255898" w="12058880">
                <a:moveTo>
                  <a:pt x="0" y="0"/>
                </a:moveTo>
                <a:lnTo>
                  <a:pt x="12058879" y="0"/>
                </a:lnTo>
                <a:lnTo>
                  <a:pt x="12058879" y="3255898"/>
                </a:lnTo>
                <a:lnTo>
                  <a:pt x="0" y="3255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415014" y="2707816"/>
            <a:ext cx="13457972" cy="3044208"/>
            <a:chOff x="0" y="0"/>
            <a:chExt cx="17943963" cy="405894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7943963" cy="690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8"/>
                </a:lnSpc>
                <a:spcBef>
                  <a:spcPct val="0"/>
                </a:spcBef>
              </a:pPr>
              <a:r>
                <a:rPr lang="en-US" b="true" sz="3365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Automated Remediation Retrieval – Terminal Log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42663"/>
              <a:ext cx="17943963" cy="3016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Command: python src/remediation/retrie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ve_remediations.py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Inf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o lines show “Fetching remediation for CVE‑2023‑0001”, “CVE‑2023‑0002”, …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Confirms the script iterates through each CVE ID and pulls or generates its remediation steps automatically.</a:t>
              </a:r>
            </a:p>
            <a:p>
              <a:pPr algn="l" marL="0" indent="0" lvl="0">
                <a:lnSpc>
                  <a:spcPts val="3673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81869" y="5143500"/>
            <a:ext cx="11301259" cy="4845415"/>
          </a:xfrm>
          <a:custGeom>
            <a:avLst/>
            <a:gdLst/>
            <a:ahLst/>
            <a:cxnLst/>
            <a:rect r="r" b="b" t="t" l="l"/>
            <a:pathLst>
              <a:path h="4845415" w="11301259">
                <a:moveTo>
                  <a:pt x="0" y="0"/>
                </a:moveTo>
                <a:lnTo>
                  <a:pt x="11301259" y="0"/>
                </a:lnTo>
                <a:lnTo>
                  <a:pt x="11301259" y="4845415"/>
                </a:lnTo>
                <a:lnTo>
                  <a:pt x="0" y="484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025632" y="2099292"/>
            <a:ext cx="14075640" cy="3044208"/>
            <a:chOff x="0" y="0"/>
            <a:chExt cx="18767520" cy="405894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8767520" cy="690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38"/>
                </a:lnSpc>
                <a:spcBef>
                  <a:spcPct val="0"/>
                </a:spcBef>
              </a:pPr>
              <a:r>
                <a:rPr lang="en-US" b="true" sz="3365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Model Training – Initialization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42663"/>
              <a:ext cx="18767520" cy="3016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6533" indent="-283267" lvl="1">
                <a:lnSpc>
                  <a:spcPts val="3673"/>
                </a:lnSpc>
                <a:buFont typeface="Arial"/>
                <a:buChar char="•"/>
              </a:pPr>
              <a:r>
                <a:rPr lang="en-US" sz="262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Detects and uses RTX 3070 GPU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Loads full dataset (79 944 CVEs) and comput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es SBERT embeddings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Tra</a:t>
              </a: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ins RandomForest severity classifier (90/10 split) with performance metrics displayed</a:t>
              </a:r>
            </a:p>
            <a:p>
              <a:pPr algn="l" marL="566533" indent="-283267" lvl="1">
                <a:lnSpc>
                  <a:spcPts val="3673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62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Kicks off T5‑small fine‑tuning for remediation</a:t>
              </a:r>
            </a:p>
            <a:p>
              <a:pPr algn="l" marL="0" indent="0" lvl="0">
                <a:lnSpc>
                  <a:spcPts val="3673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38428">
            <a:off x="-4907036" y="-2797320"/>
            <a:ext cx="11603070" cy="13833765"/>
          </a:xfrm>
          <a:custGeom>
            <a:avLst/>
            <a:gdLst/>
            <a:ahLst/>
            <a:cxnLst/>
            <a:rect r="r" b="b" t="t" l="l"/>
            <a:pathLst>
              <a:path h="13833765" w="11603070">
                <a:moveTo>
                  <a:pt x="0" y="0"/>
                </a:moveTo>
                <a:lnTo>
                  <a:pt x="11603070" y="0"/>
                </a:lnTo>
                <a:lnTo>
                  <a:pt x="11603070" y="13833765"/>
                </a:lnTo>
                <a:lnTo>
                  <a:pt x="0" y="1383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77796">
            <a:off x="-5665601" y="5800910"/>
            <a:ext cx="8229641" cy="6521990"/>
          </a:xfrm>
          <a:custGeom>
            <a:avLst/>
            <a:gdLst/>
            <a:ahLst/>
            <a:cxnLst/>
            <a:rect r="r" b="b" t="t" l="l"/>
            <a:pathLst>
              <a:path h="6521990" w="8229641">
                <a:moveTo>
                  <a:pt x="0" y="0"/>
                </a:moveTo>
                <a:lnTo>
                  <a:pt x="8229641" y="0"/>
                </a:lnTo>
                <a:lnTo>
                  <a:pt x="8229641" y="6521990"/>
                </a:lnTo>
                <a:lnTo>
                  <a:pt x="0" y="652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72907" y="5219784"/>
            <a:ext cx="12342187" cy="4520326"/>
          </a:xfrm>
          <a:custGeom>
            <a:avLst/>
            <a:gdLst/>
            <a:ahLst/>
            <a:cxnLst/>
            <a:rect r="r" b="b" t="t" l="l"/>
            <a:pathLst>
              <a:path h="4520326" w="12342187">
                <a:moveTo>
                  <a:pt x="0" y="0"/>
                </a:moveTo>
                <a:lnTo>
                  <a:pt x="12342186" y="0"/>
                </a:lnTo>
                <a:lnTo>
                  <a:pt x="12342186" y="4520326"/>
                </a:lnTo>
                <a:lnTo>
                  <a:pt x="0" y="4520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1553" y="481012"/>
            <a:ext cx="800379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004B35"/>
                </a:solidFill>
                <a:latin typeface="Fraunces Semi-Bold"/>
                <a:ea typeface="Fraunces Semi-Bold"/>
                <a:cs typeface="Fraunces Semi-Bold"/>
                <a:sym typeface="Fraunces Semi-Bold"/>
              </a:rPr>
              <a:t>Workflow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75160" y="2023979"/>
            <a:ext cx="14776583" cy="3195805"/>
            <a:chOff x="0" y="0"/>
            <a:chExt cx="19702111" cy="42610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9702111" cy="715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9"/>
                </a:lnSpc>
                <a:spcBef>
                  <a:spcPct val="0"/>
                </a:spcBef>
              </a:pPr>
              <a:r>
                <a:rPr lang="en-US" b="true" sz="3533">
                  <a:solidFill>
                    <a:srgbClr val="004B35"/>
                  </a:solidFill>
                  <a:latin typeface="Fraunces Semi-Bold"/>
                  <a:ea typeface="Fraunces Semi-Bold"/>
                  <a:cs typeface="Fraunces Semi-Bold"/>
                  <a:sym typeface="Fraunces Semi-Bold"/>
                </a:rPr>
                <a:t>Model Training – Progress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7431"/>
              <a:ext cx="19702111" cy="316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94746" indent="-297373" lvl="1">
                <a:lnSpc>
                  <a:spcPts val="3856"/>
                </a:lnSpc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Shows training progress bar (10 % complete)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Indicates examples processed (2 752/26 982) and throughput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 (~5.6 examples/sec)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Estimate</a:t>
              </a: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s time remaining (≈1 h 11 m)</a:t>
              </a:r>
            </a:p>
            <a:p>
              <a:pPr algn="l" marL="594746" indent="-297373" lvl="1">
                <a:lnSpc>
                  <a:spcPts val="38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54" u="none">
                  <a:solidFill>
                    <a:srgbClr val="004B35"/>
                  </a:solidFill>
                  <a:latin typeface="The Youngest Serif"/>
                  <a:ea typeface="The Youngest Serif"/>
                  <a:cs typeface="The Youngest Serif"/>
                  <a:sym typeface="The Youngest Serif"/>
                </a:rPr>
                <a:t>Logs per‑step loss and evaluation loss for monitoring convergence</a:t>
              </a:r>
            </a:p>
            <a:p>
              <a:pPr algn="l" marL="0" indent="0" lvl="0">
                <a:lnSpc>
                  <a:spcPts val="38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DAF150JXSBk</dc:identifier>
  <dcterms:modified xsi:type="dcterms:W3CDTF">2011-08-01T06:04:30Z</dcterms:modified>
  <cp:revision>1</cp:revision>
  <dc:title>Vulnerability Scanner and Remediation</dc:title>
</cp:coreProperties>
</file>