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9" r:id="rId13"/>
    <p:sldId id="291" r:id="rId14"/>
    <p:sldId id="290" r:id="rId15"/>
    <p:sldId id="264" r:id="rId16"/>
    <p:sldId id="270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  <p:sldId id="276" r:id="rId26"/>
    <p:sldId id="275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6F6-EBDA-48F7-BDB6-C5156C5F5F85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network.com/" TargetMode="External"/><Relationship Id="rId2" Type="http://schemas.openxmlformats.org/officeDocument/2006/relationships/hyperlink" Target="https://www.state.nj.us/education/data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53" y="1477108"/>
            <a:ext cx="9144000" cy="29878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Various Census Demographics On Graduation Rates By County In NJ, NY, &amp; 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53" y="4464922"/>
            <a:ext cx="9144000" cy="16557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  <a:p>
            <a:r>
              <a:rPr lang="en-US" dirty="0"/>
              <a:t>A presentation by: </a:t>
            </a:r>
            <a:r>
              <a:rPr lang="en-US" dirty="0" err="1"/>
              <a:t>Areej</a:t>
            </a:r>
            <a:r>
              <a:rPr lang="en-US" dirty="0"/>
              <a:t>, Isaac, Justin, </a:t>
            </a:r>
            <a:r>
              <a:rPr lang="en-US" dirty="0" err="1"/>
              <a:t>Pavan</a:t>
            </a:r>
            <a:r>
              <a:rPr lang="en-US" dirty="0"/>
              <a:t> &amp;, Terry.</a:t>
            </a:r>
          </a:p>
        </p:txBody>
      </p:sp>
    </p:spTree>
    <p:extLst>
      <p:ext uri="{BB962C8B-B14F-4D97-AF65-F5344CB8AC3E}">
        <p14:creationId xmlns:p14="http://schemas.microsoft.com/office/powerpoint/2010/main" val="503387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" y="112543"/>
            <a:ext cx="11845482" cy="6611814"/>
          </a:xfrm>
        </p:spPr>
      </p:pic>
    </p:spTree>
    <p:extLst>
      <p:ext uri="{BB962C8B-B14F-4D97-AF65-F5344CB8AC3E}">
        <p14:creationId xmlns:p14="http://schemas.microsoft.com/office/powerpoint/2010/main" val="2382348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0" y="365125"/>
            <a:ext cx="12031020" cy="6375840"/>
          </a:xfrm>
        </p:spPr>
      </p:pic>
    </p:spTree>
    <p:extLst>
      <p:ext uri="{BB962C8B-B14F-4D97-AF65-F5344CB8AC3E}">
        <p14:creationId xmlns:p14="http://schemas.microsoft.com/office/powerpoint/2010/main" val="334771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Noticeable Trends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Graduation rates, Household size and Unemployment rate  are very similar </a:t>
            </a:r>
          </a:p>
          <a:p>
            <a:r>
              <a:rPr lang="en-US" dirty="0"/>
              <a:t>New Jersey has the lowest poverty rate and New York has the highest poverty rate</a:t>
            </a:r>
          </a:p>
          <a:p>
            <a:r>
              <a:rPr lang="en-US" dirty="0"/>
              <a:t>Median income rate is higher New Jersey</a:t>
            </a:r>
          </a:p>
          <a:p>
            <a:r>
              <a:rPr lang="en-US" dirty="0"/>
              <a:t>Speak a language other than English by state is higher in New Jersey</a:t>
            </a:r>
          </a:p>
          <a:p>
            <a:r>
              <a:rPr lang="en-US" dirty="0"/>
              <a:t> New Jersey has a higher median and a better over all graduation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31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724252B-5671-4202-AF83-9D757765C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631" y="243126"/>
            <a:ext cx="9501734" cy="58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91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by County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Graduation rate by County</a:t>
            </a:r>
          </a:p>
          <a:p>
            <a:r>
              <a:rPr lang="en-US" dirty="0"/>
              <a:t>Poverty rate by County</a:t>
            </a:r>
          </a:p>
          <a:p>
            <a:r>
              <a:rPr lang="en-US" dirty="0"/>
              <a:t>Household size by County </a:t>
            </a:r>
          </a:p>
          <a:p>
            <a:r>
              <a:rPr lang="en-US" dirty="0"/>
              <a:t>Unemployment rate by County</a:t>
            </a:r>
          </a:p>
          <a:p>
            <a:r>
              <a:rPr lang="en-US" dirty="0"/>
              <a:t>Median income rate by County</a:t>
            </a:r>
          </a:p>
          <a:p>
            <a:r>
              <a:rPr lang="en-US" dirty="0"/>
              <a:t>Speak a language other than English by County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72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3" y="1690688"/>
            <a:ext cx="11856474" cy="5009271"/>
          </a:xfrm>
        </p:spPr>
      </p:pic>
    </p:spTree>
    <p:extLst>
      <p:ext uri="{BB962C8B-B14F-4D97-AF65-F5344CB8AC3E}">
        <p14:creationId xmlns:p14="http://schemas.microsoft.com/office/powerpoint/2010/main" val="971825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4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16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740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99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49" y="509780"/>
            <a:ext cx="11584258" cy="6169799"/>
          </a:xfrm>
        </p:spPr>
        <p:txBody>
          <a:bodyPr>
            <a:normAutofit/>
          </a:bodyPr>
          <a:lstStyle/>
          <a:p>
            <a:r>
              <a:rPr lang="en-US" b="1" dirty="0"/>
              <a:t>Project Description/Outline:</a:t>
            </a:r>
          </a:p>
          <a:p>
            <a:r>
              <a:rPr lang="en-US" dirty="0"/>
              <a:t>How do various different factors affect high school graduation rates in New Jersey, New York, and Pennsylvania.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Research Questions to Answer:</a:t>
            </a:r>
          </a:p>
          <a:p>
            <a:r>
              <a:rPr lang="en-US" dirty="0"/>
              <a:t>Does the poverty rate correlate to graduation rate?</a:t>
            </a:r>
          </a:p>
          <a:p>
            <a:r>
              <a:rPr lang="en-US" dirty="0"/>
              <a:t>Does household size correlate to graduation rate?</a:t>
            </a:r>
          </a:p>
          <a:p>
            <a:r>
              <a:rPr lang="en-US" dirty="0"/>
              <a:t>Does the unemployment rate correlate to graduation rate?</a:t>
            </a:r>
          </a:p>
          <a:p>
            <a:r>
              <a:rPr lang="en-US" dirty="0"/>
              <a:t>Does the median income correlate to graduation rate?</a:t>
            </a:r>
          </a:p>
          <a:p>
            <a:r>
              <a:rPr lang="en-US" dirty="0"/>
              <a:t>Does the language spoken at home affect graduation rates?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4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812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25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6929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4170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48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996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197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13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9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810864"/>
            <a:ext cx="11015546" cy="5099282"/>
          </a:xfrm>
        </p:spPr>
        <p:txBody>
          <a:bodyPr/>
          <a:lstStyle/>
          <a:p>
            <a:r>
              <a:rPr lang="en-US" b="1" dirty="0"/>
              <a:t>Data Sets to be Used:</a:t>
            </a:r>
          </a:p>
          <a:p>
            <a:r>
              <a:rPr lang="en-US" dirty="0"/>
              <a:t>Census API</a:t>
            </a:r>
          </a:p>
          <a:p>
            <a:r>
              <a:rPr lang="en-US" dirty="0"/>
              <a:t>Various NJDOE Data Sets available at: </a:t>
            </a:r>
            <a:r>
              <a:rPr lang="en-US" dirty="0">
                <a:hlinkClick r:id="rId2"/>
              </a:rPr>
              <a:t>https://www.state.nj.us/education/data/</a:t>
            </a:r>
            <a:endParaRPr lang="en-US" dirty="0"/>
          </a:p>
          <a:p>
            <a:r>
              <a:rPr lang="en-US" dirty="0">
                <a:hlinkClick r:id="rId3"/>
              </a:rPr>
              <a:t>https://www.opendatanetwork.com/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3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632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30257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26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46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38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99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7BD6B4D-B7D1-49E9-A651-BC7F5BD10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744" y="534572"/>
            <a:ext cx="10606561" cy="6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0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begun with the three states where our data sample was collected. The following results were gathered.</a:t>
            </a:r>
          </a:p>
          <a:p>
            <a:r>
              <a:rPr lang="en-US" dirty="0"/>
              <a:t>Graduation rate by State</a:t>
            </a:r>
          </a:p>
          <a:p>
            <a:r>
              <a:rPr lang="en-US" dirty="0"/>
              <a:t>Poverty rate by State</a:t>
            </a:r>
          </a:p>
          <a:p>
            <a:r>
              <a:rPr lang="en-US" dirty="0"/>
              <a:t>Household size by State </a:t>
            </a:r>
          </a:p>
          <a:p>
            <a:r>
              <a:rPr lang="en-US" dirty="0"/>
              <a:t>Unemployment rate by State</a:t>
            </a:r>
          </a:p>
          <a:p>
            <a:r>
              <a:rPr lang="en-US" dirty="0"/>
              <a:t>Median income rate by State</a:t>
            </a:r>
          </a:p>
          <a:p>
            <a:r>
              <a:rPr lang="en-US" dirty="0"/>
              <a:t>Speak a language other than English by state</a:t>
            </a:r>
          </a:p>
          <a:p>
            <a:r>
              <a:rPr lang="en-US" dirty="0"/>
              <a:t>Compare Graduation rate by State </a:t>
            </a:r>
          </a:p>
        </p:txBody>
      </p:sp>
    </p:spTree>
    <p:extLst>
      <p:ext uri="{BB962C8B-B14F-4D97-AF65-F5344CB8AC3E}">
        <p14:creationId xmlns:p14="http://schemas.microsoft.com/office/powerpoint/2010/main" val="285404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7593" cy="6858000"/>
          </a:xfrm>
        </p:spPr>
      </p:pic>
    </p:spTree>
    <p:extLst>
      <p:ext uri="{BB962C8B-B14F-4D97-AF65-F5344CB8AC3E}">
        <p14:creationId xmlns:p14="http://schemas.microsoft.com/office/powerpoint/2010/main" val="722652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6540" cy="6858000"/>
          </a:xfrm>
        </p:spPr>
      </p:pic>
    </p:spTree>
    <p:extLst>
      <p:ext uri="{BB962C8B-B14F-4D97-AF65-F5344CB8AC3E}">
        <p14:creationId xmlns:p14="http://schemas.microsoft.com/office/powerpoint/2010/main" val="440697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7592" cy="6858000"/>
          </a:xfrm>
        </p:spPr>
      </p:pic>
    </p:spTree>
    <p:extLst>
      <p:ext uri="{BB962C8B-B14F-4D97-AF65-F5344CB8AC3E}">
        <p14:creationId xmlns:p14="http://schemas.microsoft.com/office/powerpoint/2010/main" val="181164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420" cy="6858000"/>
          </a:xfrm>
        </p:spPr>
      </p:pic>
    </p:spTree>
    <p:extLst>
      <p:ext uri="{BB962C8B-B14F-4D97-AF65-F5344CB8AC3E}">
        <p14:creationId xmlns:p14="http://schemas.microsoft.com/office/powerpoint/2010/main" val="3307354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455"/>
            <a:ext cx="12167612" cy="6555545"/>
          </a:xfrm>
        </p:spPr>
      </p:pic>
    </p:spTree>
    <p:extLst>
      <p:ext uri="{BB962C8B-B14F-4D97-AF65-F5344CB8AC3E}">
        <p14:creationId xmlns:p14="http://schemas.microsoft.com/office/powerpoint/2010/main" val="29139748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269</Words>
  <Application>Microsoft Office PowerPoint</Application>
  <PresentationFormat>Widescreen</PresentationFormat>
  <Paragraphs>38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The Effect Of Various Census Demographics On Graduation Rates By County In NJ, NY, &amp; 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Noticeable Trends </vt:lpstr>
      <vt:lpstr>PowerPoint Presentation</vt:lpstr>
      <vt:lpstr>Correlation by County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Various Census Demographics On Graduation Rates By County In NJ, NY, &amp; PA</dc:title>
  <dc:creator>Justin</dc:creator>
  <cp:lastModifiedBy>ISAAC ASARE</cp:lastModifiedBy>
  <cp:revision>14</cp:revision>
  <dcterms:created xsi:type="dcterms:W3CDTF">2018-11-09T00:03:13Z</dcterms:created>
  <dcterms:modified xsi:type="dcterms:W3CDTF">2018-11-09T19:46:06Z</dcterms:modified>
</cp:coreProperties>
</file>