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6" r:id="rId3"/>
    <p:sldId id="287" r:id="rId4"/>
    <p:sldId id="288" r:id="rId5"/>
    <p:sldId id="257" r:id="rId6"/>
    <p:sldId id="258" r:id="rId7"/>
    <p:sldId id="259" r:id="rId8"/>
    <p:sldId id="260" r:id="rId9"/>
    <p:sldId id="261" r:id="rId10"/>
    <p:sldId id="262" r:id="rId11"/>
    <p:sldId id="263" r:id="rId12"/>
    <p:sldId id="289" r:id="rId13"/>
    <p:sldId id="291" r:id="rId14"/>
    <p:sldId id="290" r:id="rId15"/>
    <p:sldId id="264" r:id="rId16"/>
    <p:sldId id="270" r:id="rId17"/>
    <p:sldId id="266" r:id="rId18"/>
    <p:sldId id="267" r:id="rId19"/>
    <p:sldId id="268" r:id="rId20"/>
    <p:sldId id="269" r:id="rId21"/>
    <p:sldId id="271" r:id="rId22"/>
    <p:sldId id="272" r:id="rId23"/>
    <p:sldId id="273" r:id="rId24"/>
    <p:sldId id="274" r:id="rId25"/>
    <p:sldId id="276" r:id="rId26"/>
    <p:sldId id="275" r:id="rId27"/>
    <p:sldId id="277" r:id="rId28"/>
    <p:sldId id="278" r:id="rId29"/>
    <p:sldId id="279" r:id="rId30"/>
    <p:sldId id="280" r:id="rId31"/>
    <p:sldId id="281" r:id="rId32"/>
    <p:sldId id="282" r:id="rId33"/>
    <p:sldId id="283" r:id="rId34"/>
    <p:sldId id="284" r:id="rId35"/>
    <p:sldId id="285"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25EF6-C713-49BE-B585-F86040941D57}"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68C5B-211C-480E-BA8C-12EF14C13520}" type="slidenum">
              <a:rPr lang="en-US" smtClean="0"/>
              <a:t>‹#›</a:t>
            </a:fld>
            <a:endParaRPr lang="en-US"/>
          </a:p>
        </p:txBody>
      </p:sp>
    </p:spTree>
    <p:extLst>
      <p:ext uri="{BB962C8B-B14F-4D97-AF65-F5344CB8AC3E}">
        <p14:creationId xmlns:p14="http://schemas.microsoft.com/office/powerpoint/2010/main" val="402314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668C5B-211C-480E-BA8C-12EF14C13520}" type="slidenum">
              <a:rPr lang="en-US" smtClean="0"/>
              <a:t>5</a:t>
            </a:fld>
            <a:endParaRPr lang="en-US"/>
          </a:p>
        </p:txBody>
      </p:sp>
    </p:spTree>
    <p:extLst>
      <p:ext uri="{BB962C8B-B14F-4D97-AF65-F5344CB8AC3E}">
        <p14:creationId xmlns:p14="http://schemas.microsoft.com/office/powerpoint/2010/main" val="41126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668C5B-211C-480E-BA8C-12EF14C13520}" type="slidenum">
              <a:rPr lang="en-US" smtClean="0"/>
              <a:t>6</a:t>
            </a:fld>
            <a:endParaRPr lang="en-US"/>
          </a:p>
        </p:txBody>
      </p:sp>
    </p:spTree>
    <p:extLst>
      <p:ext uri="{BB962C8B-B14F-4D97-AF65-F5344CB8AC3E}">
        <p14:creationId xmlns:p14="http://schemas.microsoft.com/office/powerpoint/2010/main" val="189884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18410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2943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7874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58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706F6-EBDA-48F7-BDB6-C5156C5F5F85}"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5651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5706F6-EBDA-48F7-BDB6-C5156C5F5F85}"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306444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5706F6-EBDA-48F7-BDB6-C5156C5F5F85}"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5209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5706F6-EBDA-48F7-BDB6-C5156C5F5F85}"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5547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706F6-EBDA-48F7-BDB6-C5156C5F5F85}"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65224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06F6-EBDA-48F7-BDB6-C5156C5F5F85}"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12984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06F6-EBDA-48F7-BDB6-C5156C5F5F85}"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A371-B76C-4444-A25E-44243522DA7E}" type="slidenum">
              <a:rPr lang="en-US" smtClean="0"/>
              <a:t>‹#›</a:t>
            </a:fld>
            <a:endParaRPr lang="en-US"/>
          </a:p>
        </p:txBody>
      </p:sp>
    </p:spTree>
    <p:extLst>
      <p:ext uri="{BB962C8B-B14F-4D97-AF65-F5344CB8AC3E}">
        <p14:creationId xmlns:p14="http://schemas.microsoft.com/office/powerpoint/2010/main" val="97742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706F6-EBDA-48F7-BDB6-C5156C5F5F85}" type="datetimeFigureOut">
              <a:rPr lang="en-US" smtClean="0"/>
              <a:t>11/10/2018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8A371-B76C-4444-A25E-44243522DA7E}" type="slidenum">
              <a:rPr lang="en-US" smtClean="0"/>
              <a:t>‹#›</a:t>
            </a:fld>
            <a:endParaRPr lang="en-US"/>
          </a:p>
        </p:txBody>
      </p:sp>
    </p:spTree>
    <p:extLst>
      <p:ext uri="{BB962C8B-B14F-4D97-AF65-F5344CB8AC3E}">
        <p14:creationId xmlns:p14="http://schemas.microsoft.com/office/powerpoint/2010/main" val="370625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4153" y="1477108"/>
            <a:ext cx="9144000" cy="2987814"/>
          </a:xfrm>
          <a:solidFill>
            <a:schemeClr val="bg1"/>
          </a:solidFill>
        </p:spPr>
        <p:txBody>
          <a:bodyPr>
            <a:normAutofit fontScale="90000"/>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Effect Of Various Census Demographics On Graduation Rates By County In NJ, NY, &amp; PA</a:t>
            </a:r>
          </a:p>
        </p:txBody>
      </p:sp>
      <p:sp>
        <p:nvSpPr>
          <p:cNvPr id="3" name="Subtitle 2"/>
          <p:cNvSpPr>
            <a:spLocks noGrp="1"/>
          </p:cNvSpPr>
          <p:nvPr>
            <p:ph type="subTitle" idx="1"/>
          </p:nvPr>
        </p:nvSpPr>
        <p:spPr>
          <a:xfrm>
            <a:off x="1614153" y="4464922"/>
            <a:ext cx="9144000" cy="16557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US" dirty="0"/>
          </a:p>
          <a:p>
            <a:r>
              <a:rPr lang="en-US" dirty="0"/>
              <a:t>A presentation by: Areej, Isaac, Justin, Pavan &amp;, Terry.</a:t>
            </a:r>
          </a:p>
        </p:txBody>
      </p:sp>
    </p:spTree>
    <p:extLst>
      <p:ext uri="{BB962C8B-B14F-4D97-AF65-F5344CB8AC3E}">
        <p14:creationId xmlns:p14="http://schemas.microsoft.com/office/powerpoint/2010/main" val="5033870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1" y="112543"/>
            <a:ext cx="11845482" cy="6611814"/>
          </a:xfrm>
        </p:spPr>
      </p:pic>
    </p:spTree>
    <p:extLst>
      <p:ext uri="{BB962C8B-B14F-4D97-AF65-F5344CB8AC3E}">
        <p14:creationId xmlns:p14="http://schemas.microsoft.com/office/powerpoint/2010/main" val="238234805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0" y="365125"/>
            <a:ext cx="12031020" cy="6375840"/>
          </a:xfrm>
        </p:spPr>
      </p:pic>
    </p:spTree>
    <p:extLst>
      <p:ext uri="{BB962C8B-B14F-4D97-AF65-F5344CB8AC3E}">
        <p14:creationId xmlns:p14="http://schemas.microsoft.com/office/powerpoint/2010/main" val="3347716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Noticeable Trends </a:t>
            </a:r>
          </a:p>
        </p:txBody>
      </p:sp>
      <p:sp>
        <p:nvSpPr>
          <p:cNvPr id="3" name="Content Placeholder 2"/>
          <p:cNvSpPr>
            <a:spLocks noGrp="1"/>
          </p:cNvSpPr>
          <p:nvPr>
            <p:ph idx="1"/>
          </p:nvPr>
        </p:nvSpPr>
        <p:spPr/>
        <p:txBody>
          <a:bodyPr/>
          <a:lstStyle/>
          <a:p>
            <a:r>
              <a:rPr lang="en-US" dirty="0"/>
              <a:t>Graduation rates, Household size, and Unemployment rates are very similar </a:t>
            </a:r>
          </a:p>
          <a:p>
            <a:r>
              <a:rPr lang="en-US" dirty="0"/>
              <a:t>New Jersey has the lowest poverty rate and New York has the highest poverty rate</a:t>
            </a:r>
          </a:p>
          <a:p>
            <a:r>
              <a:rPr lang="en-US" dirty="0"/>
              <a:t>Median income is higher in New Jersey</a:t>
            </a:r>
          </a:p>
          <a:p>
            <a:r>
              <a:rPr lang="en-US" dirty="0"/>
              <a:t>Speak a language other than English by state is higher in New Jersey</a:t>
            </a:r>
          </a:p>
          <a:p>
            <a:r>
              <a:rPr lang="en-US" dirty="0"/>
              <a:t>New Jersey has a higher median and a better over all graduation rate.</a:t>
            </a:r>
          </a:p>
          <a:p>
            <a:endParaRPr lang="en-US" dirty="0"/>
          </a:p>
        </p:txBody>
      </p:sp>
      <p:sp>
        <p:nvSpPr>
          <p:cNvPr id="4" name="Oval 3"/>
          <p:cNvSpPr/>
          <p:nvPr/>
        </p:nvSpPr>
        <p:spPr>
          <a:xfrm>
            <a:off x="10663311" y="5795889"/>
            <a:ext cx="998806" cy="81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1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4252B-5671-4202-AF83-9D757765C075}"/>
              </a:ext>
            </a:extLst>
          </p:cNvPr>
          <p:cNvPicPr>
            <a:picLocks noGrp="1" noChangeAspect="1"/>
          </p:cNvPicPr>
          <p:nvPr>
            <p:ph idx="1"/>
          </p:nvPr>
        </p:nvPicPr>
        <p:blipFill>
          <a:blip r:embed="rId2"/>
          <a:stretch>
            <a:fillRect/>
          </a:stretch>
        </p:blipFill>
        <p:spPr>
          <a:xfrm>
            <a:off x="1038631" y="243126"/>
            <a:ext cx="9501734" cy="5861459"/>
          </a:xfrm>
          <a:prstGeom prst="rect">
            <a:avLst/>
          </a:prstGeom>
        </p:spPr>
      </p:pic>
    </p:spTree>
    <p:extLst>
      <p:ext uri="{BB962C8B-B14F-4D97-AF65-F5344CB8AC3E}">
        <p14:creationId xmlns:p14="http://schemas.microsoft.com/office/powerpoint/2010/main" val="1787491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and Plots by County </a:t>
            </a:r>
          </a:p>
        </p:txBody>
      </p:sp>
      <p:sp>
        <p:nvSpPr>
          <p:cNvPr id="3" name="Content Placeholder 2"/>
          <p:cNvSpPr>
            <a:spLocks noGrp="1"/>
          </p:cNvSpPr>
          <p:nvPr>
            <p:ph idx="1"/>
          </p:nvPr>
        </p:nvSpPr>
        <p:spPr/>
        <p:txBody>
          <a:bodyPr/>
          <a:lstStyle/>
          <a:p>
            <a:r>
              <a:rPr lang="en-US" dirty="0"/>
              <a:t>Graduation rate by County</a:t>
            </a:r>
          </a:p>
          <a:p>
            <a:r>
              <a:rPr lang="en-US" dirty="0"/>
              <a:t>Poverty rate by County</a:t>
            </a:r>
          </a:p>
          <a:p>
            <a:r>
              <a:rPr lang="en-US" dirty="0"/>
              <a:t>Household size by County </a:t>
            </a:r>
          </a:p>
          <a:p>
            <a:r>
              <a:rPr lang="en-US" dirty="0"/>
              <a:t>Unemployment rate by County</a:t>
            </a:r>
          </a:p>
          <a:p>
            <a:r>
              <a:rPr lang="en-US" dirty="0"/>
              <a:t>Median income rate by County</a:t>
            </a:r>
          </a:p>
          <a:p>
            <a:r>
              <a:rPr lang="en-US" dirty="0"/>
              <a:t>Speak a language other than English by County</a:t>
            </a:r>
          </a:p>
          <a:p>
            <a:pPr marL="0" indent="0">
              <a:buNone/>
            </a:pPr>
            <a:endParaRPr lang="en-US" dirty="0"/>
          </a:p>
          <a:p>
            <a:endParaRPr lang="en-US" dirty="0"/>
          </a:p>
        </p:txBody>
      </p:sp>
    </p:spTree>
    <p:extLst>
      <p:ext uri="{BB962C8B-B14F-4D97-AF65-F5344CB8AC3E}">
        <p14:creationId xmlns:p14="http://schemas.microsoft.com/office/powerpoint/2010/main" val="3368872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63" y="307732"/>
            <a:ext cx="11856474" cy="6392228"/>
          </a:xfrm>
        </p:spPr>
      </p:pic>
    </p:spTree>
    <p:extLst>
      <p:ext uri="{BB962C8B-B14F-4D97-AF65-F5344CB8AC3E}">
        <p14:creationId xmlns:p14="http://schemas.microsoft.com/office/powerpoint/2010/main" val="971825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58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16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9000" r="-1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40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991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485" y="509780"/>
            <a:ext cx="11593622" cy="6169799"/>
          </a:xfrm>
        </p:spPr>
        <p:txBody>
          <a:bodyPr>
            <a:normAutofit/>
          </a:bodyPr>
          <a:lstStyle/>
          <a:p>
            <a:pPr marL="0" indent="0">
              <a:buNone/>
            </a:pPr>
            <a:r>
              <a:rPr lang="en-US" b="1" dirty="0"/>
              <a:t> Project Description:</a:t>
            </a:r>
          </a:p>
          <a:p>
            <a:r>
              <a:rPr lang="en-US" dirty="0"/>
              <a:t>How do various different factors affect high school graduation rates in New  Jersey, New York, and Pennsylvania.</a:t>
            </a:r>
          </a:p>
          <a:p>
            <a:endParaRPr lang="en-US" dirty="0"/>
          </a:p>
          <a:p>
            <a:pPr marL="0" indent="0">
              <a:buNone/>
            </a:pPr>
            <a:endParaRPr lang="en-US" dirty="0"/>
          </a:p>
          <a:p>
            <a:pPr marL="0" indent="0">
              <a:buNone/>
            </a:pPr>
            <a:r>
              <a:rPr lang="en-US" b="1" dirty="0"/>
              <a:t>Research Questions to Answer:</a:t>
            </a:r>
          </a:p>
          <a:p>
            <a:r>
              <a:rPr lang="en-US" dirty="0"/>
              <a:t>Does the poverty rate correlate to graduation rate?</a:t>
            </a:r>
          </a:p>
          <a:p>
            <a:r>
              <a:rPr lang="en-US" dirty="0"/>
              <a:t>Does household size correlate to graduation rate?</a:t>
            </a:r>
          </a:p>
          <a:p>
            <a:r>
              <a:rPr lang="en-US" dirty="0"/>
              <a:t>Does the unemployment rate correlate to graduation rate?</a:t>
            </a:r>
          </a:p>
          <a:p>
            <a:r>
              <a:rPr lang="en-US" dirty="0"/>
              <a:t>Does the median income correlate to graduation rate?</a:t>
            </a:r>
          </a:p>
          <a:p>
            <a:r>
              <a:rPr lang="en-US" dirty="0"/>
              <a:t>Does the language spoken at home affect graduation rates?</a:t>
            </a:r>
          </a:p>
          <a:p>
            <a:endParaRPr lang="en-US" dirty="0"/>
          </a:p>
        </p:txBody>
      </p:sp>
    </p:spTree>
    <p:extLst>
      <p:ext uri="{BB962C8B-B14F-4D97-AF65-F5344CB8AC3E}">
        <p14:creationId xmlns:p14="http://schemas.microsoft.com/office/powerpoint/2010/main" val="304035450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81233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2546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23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692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10663311" y="5795889"/>
            <a:ext cx="998806" cy="815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1702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48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996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197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1322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930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61" y="810864"/>
            <a:ext cx="11015546" cy="5099282"/>
          </a:xfrm>
        </p:spPr>
        <p:txBody>
          <a:bodyPr/>
          <a:lstStyle/>
          <a:p>
            <a:pPr marL="0" indent="0">
              <a:buNone/>
            </a:pPr>
            <a:r>
              <a:rPr lang="en-US" b="1" dirty="0"/>
              <a:t>Data Sets to be Used:</a:t>
            </a:r>
          </a:p>
          <a:p>
            <a:r>
              <a:rPr lang="en-US" dirty="0"/>
              <a:t>American Community Survey - U.S. Census Bureau’s American Community Survey Office</a:t>
            </a:r>
          </a:p>
          <a:p>
            <a:r>
              <a:rPr lang="en-US" dirty="0"/>
              <a:t>Various State DOE Data Sets available on their state websites.</a:t>
            </a:r>
          </a:p>
        </p:txBody>
      </p:sp>
    </p:spTree>
    <p:extLst>
      <p:ext uri="{BB962C8B-B14F-4D97-AF65-F5344CB8AC3E}">
        <p14:creationId xmlns:p14="http://schemas.microsoft.com/office/powerpoint/2010/main" val="40762325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63226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302572"/>
      </p:ext>
    </p:extLst>
  </p:cSld>
  <p:clrMapOvr>
    <a:masterClrMapping/>
  </p:clrMapOvr>
  <p:transition spd="slow">
    <p:wheel spokes="1"/>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2669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465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380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9961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BD6B4D-B7D1-49E9-A651-BC7F5BD10D4C}"/>
              </a:ext>
            </a:extLst>
          </p:cNvPr>
          <p:cNvPicPr>
            <a:picLocks noGrp="1" noChangeAspect="1"/>
          </p:cNvPicPr>
          <p:nvPr>
            <p:ph idx="1"/>
          </p:nvPr>
        </p:nvPicPr>
        <p:blipFill>
          <a:blip r:embed="rId2"/>
          <a:stretch>
            <a:fillRect/>
          </a:stretch>
        </p:blipFill>
        <p:spPr>
          <a:xfrm>
            <a:off x="886744" y="534572"/>
            <a:ext cx="10606561" cy="6049107"/>
          </a:xfrm>
          <a:prstGeom prst="rect">
            <a:avLst/>
          </a:prstGeom>
        </p:spPr>
      </p:pic>
    </p:spTree>
    <p:extLst>
      <p:ext uri="{BB962C8B-B14F-4D97-AF65-F5344CB8AC3E}">
        <p14:creationId xmlns:p14="http://schemas.microsoft.com/office/powerpoint/2010/main" val="34691057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237922" y="4901450"/>
            <a:ext cx="8772370" cy="1477328"/>
          </a:xfrm>
          <a:prstGeom prst="rect">
            <a:avLst/>
          </a:prstGeom>
          <a:noFill/>
        </p:spPr>
        <p:txBody>
          <a:bodyPr wrap="square" rtlCol="0">
            <a:spAutoFit/>
          </a:bodyPr>
          <a:lstStyle/>
          <a:p>
            <a:r>
              <a:rPr lang="en-US" b="1" dirty="0"/>
              <a:t>Conclusion:-</a:t>
            </a:r>
          </a:p>
          <a:p>
            <a:r>
              <a:rPr lang="en-US" dirty="0"/>
              <a:t>Overall the poverty rate had the strongest correlation to graduation rates in the various counties we analyzed. This is followed by median income, then the unemployment rate, the language spoken, and household size. Household size had an exceptionally low correlation. </a:t>
            </a:r>
          </a:p>
          <a:p>
            <a:endParaRPr lang="en-US" dirty="0"/>
          </a:p>
        </p:txBody>
      </p:sp>
    </p:spTree>
    <p:extLst>
      <p:ext uri="{BB962C8B-B14F-4D97-AF65-F5344CB8AC3E}">
        <p14:creationId xmlns:p14="http://schemas.microsoft.com/office/powerpoint/2010/main" val="124852287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808"/>
            <a:ext cx="10515600" cy="5957155"/>
          </a:xfrm>
        </p:spPr>
        <p:txBody>
          <a:bodyPr>
            <a:normAutofit/>
          </a:bodyPr>
          <a:lstStyle/>
          <a:p>
            <a:pPr marL="0" indent="0">
              <a:buNone/>
            </a:pPr>
            <a:r>
              <a:rPr lang="en-US" b="1" dirty="0"/>
              <a:t>Project Outline:-</a:t>
            </a:r>
          </a:p>
          <a:p>
            <a:pPr marL="0" indent="0">
              <a:buNone/>
            </a:pPr>
            <a:r>
              <a:rPr lang="en-US" dirty="0"/>
              <a:t>Our project begun with the three states where our data sample was collected. The following results were gathered.</a:t>
            </a:r>
          </a:p>
          <a:p>
            <a:pPr lvl="1"/>
            <a:r>
              <a:rPr lang="en-US" sz="2800" dirty="0"/>
              <a:t>Graduation rates by State</a:t>
            </a:r>
          </a:p>
          <a:p>
            <a:pPr lvl="1"/>
            <a:r>
              <a:rPr lang="en-US" sz="2800" dirty="0"/>
              <a:t>Poverty rate by State</a:t>
            </a:r>
          </a:p>
          <a:p>
            <a:pPr lvl="1"/>
            <a:r>
              <a:rPr lang="en-US" sz="2800" dirty="0"/>
              <a:t>Household size by State </a:t>
            </a:r>
          </a:p>
          <a:p>
            <a:pPr lvl="1"/>
            <a:r>
              <a:rPr lang="en-US" sz="2800" dirty="0"/>
              <a:t>Unemployment rate by State</a:t>
            </a:r>
          </a:p>
          <a:p>
            <a:pPr lvl="1"/>
            <a:r>
              <a:rPr lang="en-US" sz="2800" dirty="0"/>
              <a:t>Median income rate by State</a:t>
            </a:r>
          </a:p>
          <a:p>
            <a:pPr lvl="1"/>
            <a:r>
              <a:rPr lang="en-US" sz="2800" dirty="0"/>
              <a:t>Speak a language other than English by state</a:t>
            </a:r>
          </a:p>
          <a:p>
            <a:endParaRPr lang="en-US" dirty="0"/>
          </a:p>
          <a:p>
            <a:pPr marL="0" indent="0">
              <a:buNone/>
            </a:pPr>
            <a:r>
              <a:rPr lang="en-US" dirty="0"/>
              <a:t>The Graduation rate data was sorted by County. We obtained different data sets from the Census for County level data. </a:t>
            </a:r>
          </a:p>
        </p:txBody>
      </p:sp>
    </p:spTree>
    <p:extLst>
      <p:ext uri="{BB962C8B-B14F-4D97-AF65-F5344CB8AC3E}">
        <p14:creationId xmlns:p14="http://schemas.microsoft.com/office/powerpoint/2010/main" val="2854046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337593" cy="6858000"/>
          </a:xfrm>
        </p:spPr>
      </p:pic>
    </p:spTree>
    <p:extLst>
      <p:ext uri="{BB962C8B-B14F-4D97-AF65-F5344CB8AC3E}">
        <p14:creationId xmlns:p14="http://schemas.microsoft.com/office/powerpoint/2010/main" val="722652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286540" cy="6858000"/>
          </a:xfrm>
        </p:spPr>
      </p:pic>
    </p:spTree>
    <p:extLst>
      <p:ext uri="{BB962C8B-B14F-4D97-AF65-F5344CB8AC3E}">
        <p14:creationId xmlns:p14="http://schemas.microsoft.com/office/powerpoint/2010/main" val="44069725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37592" cy="6858000"/>
          </a:xfrm>
        </p:spPr>
      </p:pic>
    </p:spTree>
    <p:extLst>
      <p:ext uri="{BB962C8B-B14F-4D97-AF65-F5344CB8AC3E}">
        <p14:creationId xmlns:p14="http://schemas.microsoft.com/office/powerpoint/2010/main" val="1811641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67420" cy="6858000"/>
          </a:xfrm>
        </p:spPr>
      </p:pic>
    </p:spTree>
    <p:extLst>
      <p:ext uri="{BB962C8B-B14F-4D97-AF65-F5344CB8AC3E}">
        <p14:creationId xmlns:p14="http://schemas.microsoft.com/office/powerpoint/2010/main" val="3307354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974870"/>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358</Words>
  <Application>Microsoft Office PowerPoint</Application>
  <PresentationFormat>Widescreen</PresentationFormat>
  <Paragraphs>43</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The Effect Of Various Census Demographics On Graduation Rates By County In NJ, NY, &amp; 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Noticeable Trends </vt:lpstr>
      <vt:lpstr>PowerPoint Presentation</vt:lpstr>
      <vt:lpstr>Graphs and Plots by County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Various Census Demographics On Graduation Rates By County In NJ, NY, &amp; PA</dc:title>
  <dc:creator>Justin</dc:creator>
  <cp:lastModifiedBy>shivapavankumar vanapally</cp:lastModifiedBy>
  <cp:revision>24</cp:revision>
  <dcterms:created xsi:type="dcterms:W3CDTF">2018-11-09T00:03:13Z</dcterms:created>
  <dcterms:modified xsi:type="dcterms:W3CDTF">2018-11-10T15:27:22Z</dcterms:modified>
</cp:coreProperties>
</file>