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5113000" cy="21374100"/>
  <p:notesSz cx="6858000" cy="9144000"/>
  <p:embeddedFontLst>
    <p:embeddedFont>
      <p:font typeface="Ruda Bold" charset="1" panose="02000000000000000000"/>
      <p:regular r:id="rId7"/>
    </p:embeddedFont>
    <p:embeddedFont>
      <p:font typeface="Scripter" charset="1" panose="00000000000000000000"/>
      <p:regular r:id="rId8"/>
    </p:embeddedFont>
    <p:embeddedFont>
      <p:font typeface="Montserrat Light" charset="1" panose="000004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4886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652438" y="-1577226"/>
            <a:ext cx="11421102" cy="8945490"/>
          </a:xfrm>
          <a:custGeom>
            <a:avLst/>
            <a:gdLst/>
            <a:ahLst/>
            <a:cxnLst/>
            <a:rect r="r" b="b" t="t" l="l"/>
            <a:pathLst>
              <a:path h="8945490" w="11421102">
                <a:moveTo>
                  <a:pt x="0" y="0"/>
                </a:moveTo>
                <a:lnTo>
                  <a:pt x="11421102" y="0"/>
                </a:lnTo>
                <a:lnTo>
                  <a:pt x="11421102" y="8945490"/>
                </a:lnTo>
                <a:lnTo>
                  <a:pt x="0" y="8945490"/>
                </a:lnTo>
                <a:lnTo>
                  <a:pt x="0" y="0"/>
                </a:lnTo>
                <a:close/>
              </a:path>
            </a:pathLst>
          </a:custGeom>
          <a:blipFill>
            <a:blip r:embed="rId2"/>
            <a:stretch>
              <a:fillRect l="0" t="0" r="0" b="0"/>
            </a:stretch>
          </a:blipFill>
        </p:spPr>
      </p:sp>
      <p:grpSp>
        <p:nvGrpSpPr>
          <p:cNvPr name="Group 3" id="3"/>
          <p:cNvGrpSpPr/>
          <p:nvPr/>
        </p:nvGrpSpPr>
        <p:grpSpPr>
          <a:xfrm rot="0">
            <a:off x="-174037" y="-69067"/>
            <a:ext cx="15468073" cy="1639338"/>
            <a:chOff x="0" y="0"/>
            <a:chExt cx="5424741" cy="574925"/>
          </a:xfrm>
        </p:grpSpPr>
        <p:sp>
          <p:nvSpPr>
            <p:cNvPr name="Freeform 4" id="4"/>
            <p:cNvSpPr/>
            <p:nvPr/>
          </p:nvSpPr>
          <p:spPr>
            <a:xfrm flipH="false" flipV="false" rot="0">
              <a:off x="0" y="0"/>
              <a:ext cx="5424741" cy="574925"/>
            </a:xfrm>
            <a:custGeom>
              <a:avLst/>
              <a:gdLst/>
              <a:ahLst/>
              <a:cxnLst/>
              <a:rect r="r" b="b" t="t" l="l"/>
              <a:pathLst>
                <a:path h="574925" w="5424741">
                  <a:moveTo>
                    <a:pt x="0" y="0"/>
                  </a:moveTo>
                  <a:lnTo>
                    <a:pt x="5424741" y="0"/>
                  </a:lnTo>
                  <a:lnTo>
                    <a:pt x="5424741" y="574925"/>
                  </a:lnTo>
                  <a:lnTo>
                    <a:pt x="0" y="574925"/>
                  </a:lnTo>
                  <a:close/>
                </a:path>
              </a:pathLst>
            </a:custGeom>
            <a:gradFill rotWithShape="true">
              <a:gsLst>
                <a:gs pos="0">
                  <a:srgbClr val="3428BA">
                    <a:alpha val="100000"/>
                  </a:srgbClr>
                </a:gs>
                <a:gs pos="100000">
                  <a:srgbClr val="5FA2DB">
                    <a:alpha val="100000"/>
                  </a:srgbClr>
                </a:gs>
              </a:gsLst>
              <a:lin ang="0"/>
            </a:gradFill>
          </p:spPr>
        </p:sp>
        <p:sp>
          <p:nvSpPr>
            <p:cNvPr name="TextBox 5" id="5"/>
            <p:cNvSpPr txBox="true"/>
            <p:nvPr/>
          </p:nvSpPr>
          <p:spPr>
            <a:xfrm>
              <a:off x="0" y="-38100"/>
              <a:ext cx="5424741" cy="613025"/>
            </a:xfrm>
            <a:prstGeom prst="rect">
              <a:avLst/>
            </a:prstGeom>
          </p:spPr>
          <p:txBody>
            <a:bodyPr anchor="ctr" rtlCol="false" tIns="34526" lIns="34526" bIns="34526" rIns="34526"/>
            <a:lstStyle/>
            <a:p>
              <a:pPr algn="ctr">
                <a:lnSpc>
                  <a:spcPts val="1807"/>
                </a:lnSpc>
              </a:pPr>
            </a:p>
          </p:txBody>
        </p:sp>
      </p:grpSp>
      <p:grpSp>
        <p:nvGrpSpPr>
          <p:cNvPr name="Group 6" id="6"/>
          <p:cNvGrpSpPr/>
          <p:nvPr/>
        </p:nvGrpSpPr>
        <p:grpSpPr>
          <a:xfrm rot="-10800000">
            <a:off x="-165282" y="4557720"/>
            <a:ext cx="15468073" cy="766712"/>
            <a:chOff x="0" y="0"/>
            <a:chExt cx="2771704" cy="137386"/>
          </a:xfrm>
        </p:grpSpPr>
        <p:sp>
          <p:nvSpPr>
            <p:cNvPr name="Freeform 7" id="7"/>
            <p:cNvSpPr/>
            <p:nvPr/>
          </p:nvSpPr>
          <p:spPr>
            <a:xfrm flipH="false" flipV="false" rot="0">
              <a:off x="0" y="0"/>
              <a:ext cx="2771704" cy="137386"/>
            </a:xfrm>
            <a:custGeom>
              <a:avLst/>
              <a:gdLst/>
              <a:ahLst/>
              <a:cxnLst/>
              <a:rect r="r" b="b" t="t" l="l"/>
              <a:pathLst>
                <a:path h="137386" w="2771704">
                  <a:moveTo>
                    <a:pt x="0" y="0"/>
                  </a:moveTo>
                  <a:lnTo>
                    <a:pt x="2771704" y="0"/>
                  </a:lnTo>
                  <a:lnTo>
                    <a:pt x="2771704" y="137386"/>
                  </a:lnTo>
                  <a:lnTo>
                    <a:pt x="0" y="137386"/>
                  </a:lnTo>
                  <a:close/>
                </a:path>
              </a:pathLst>
            </a:custGeom>
            <a:gradFill rotWithShape="true">
              <a:gsLst>
                <a:gs pos="0">
                  <a:srgbClr val="3428BA">
                    <a:alpha val="100000"/>
                  </a:srgbClr>
                </a:gs>
                <a:gs pos="100000">
                  <a:srgbClr val="5FA2DB">
                    <a:alpha val="100000"/>
                  </a:srgbClr>
                </a:gs>
              </a:gsLst>
              <a:lin ang="0"/>
            </a:gradFill>
          </p:spPr>
        </p:sp>
        <p:sp>
          <p:nvSpPr>
            <p:cNvPr name="TextBox 8" id="8"/>
            <p:cNvSpPr txBox="true"/>
            <p:nvPr/>
          </p:nvSpPr>
          <p:spPr>
            <a:xfrm>
              <a:off x="0" y="-114300"/>
              <a:ext cx="2771704" cy="251686"/>
            </a:xfrm>
            <a:prstGeom prst="rect">
              <a:avLst/>
            </a:prstGeom>
          </p:spPr>
          <p:txBody>
            <a:bodyPr anchor="ctr" rtlCol="false" tIns="46667" lIns="46667" bIns="46667" rIns="46667"/>
            <a:lstStyle/>
            <a:p>
              <a:pPr algn="ctr">
                <a:lnSpc>
                  <a:spcPts val="4805"/>
                </a:lnSpc>
              </a:pPr>
            </a:p>
          </p:txBody>
        </p:sp>
      </p:grpSp>
      <p:sp>
        <p:nvSpPr>
          <p:cNvPr name="Freeform 9" id="9"/>
          <p:cNvSpPr/>
          <p:nvPr/>
        </p:nvSpPr>
        <p:spPr>
          <a:xfrm flipH="false" flipV="false" rot="-1427500">
            <a:off x="2152965" y="2696825"/>
            <a:ext cx="2069486" cy="1456165"/>
          </a:xfrm>
          <a:custGeom>
            <a:avLst/>
            <a:gdLst/>
            <a:ahLst/>
            <a:cxnLst/>
            <a:rect r="r" b="b" t="t" l="l"/>
            <a:pathLst>
              <a:path h="1456165" w="2069486">
                <a:moveTo>
                  <a:pt x="0" y="0"/>
                </a:moveTo>
                <a:lnTo>
                  <a:pt x="2069486" y="0"/>
                </a:lnTo>
                <a:lnTo>
                  <a:pt x="2069486" y="1456165"/>
                </a:lnTo>
                <a:lnTo>
                  <a:pt x="0" y="14561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062516" y="12726410"/>
            <a:ext cx="12096000" cy="10291680"/>
          </a:xfrm>
          <a:custGeom>
            <a:avLst/>
            <a:gdLst/>
            <a:ahLst/>
            <a:cxnLst/>
            <a:rect r="r" b="b" t="t" l="l"/>
            <a:pathLst>
              <a:path h="10291680" w="12096000">
                <a:moveTo>
                  <a:pt x="0" y="0"/>
                </a:moveTo>
                <a:lnTo>
                  <a:pt x="12096000" y="0"/>
                </a:lnTo>
                <a:lnTo>
                  <a:pt x="12096000" y="10291680"/>
                </a:lnTo>
                <a:lnTo>
                  <a:pt x="0" y="10291680"/>
                </a:lnTo>
                <a:lnTo>
                  <a:pt x="0" y="0"/>
                </a:lnTo>
                <a:close/>
              </a:path>
            </a:pathLst>
          </a:custGeom>
          <a:blipFill>
            <a:blip r:embed="rId5">
              <a:alphaModFix amt="46000"/>
            </a:blip>
            <a:stretch>
              <a:fillRect l="0" t="0" r="0" b="0"/>
            </a:stretch>
          </a:blipFill>
        </p:spPr>
      </p:sp>
      <p:sp>
        <p:nvSpPr>
          <p:cNvPr name="Freeform 11" id="11"/>
          <p:cNvSpPr/>
          <p:nvPr/>
        </p:nvSpPr>
        <p:spPr>
          <a:xfrm flipH="false" flipV="false" rot="0">
            <a:off x="-165282" y="7473039"/>
            <a:ext cx="6297124" cy="4699229"/>
          </a:xfrm>
          <a:custGeom>
            <a:avLst/>
            <a:gdLst/>
            <a:ahLst/>
            <a:cxnLst/>
            <a:rect r="r" b="b" t="t" l="l"/>
            <a:pathLst>
              <a:path h="4699229" w="6297124">
                <a:moveTo>
                  <a:pt x="0" y="0"/>
                </a:moveTo>
                <a:lnTo>
                  <a:pt x="6297124" y="0"/>
                </a:lnTo>
                <a:lnTo>
                  <a:pt x="6297124" y="4699229"/>
                </a:lnTo>
                <a:lnTo>
                  <a:pt x="0" y="4699229"/>
                </a:lnTo>
                <a:lnTo>
                  <a:pt x="0" y="0"/>
                </a:lnTo>
                <a:close/>
              </a:path>
            </a:pathLst>
          </a:custGeom>
          <a:blipFill>
            <a:blip r:embed="rId6"/>
            <a:stretch>
              <a:fillRect l="0" t="0" r="0" b="0"/>
            </a:stretch>
          </a:blipFill>
        </p:spPr>
      </p:sp>
      <p:sp>
        <p:nvSpPr>
          <p:cNvPr name="TextBox 12" id="12"/>
          <p:cNvSpPr txBox="true"/>
          <p:nvPr/>
        </p:nvSpPr>
        <p:spPr>
          <a:xfrm rot="0">
            <a:off x="155000" y="5286333"/>
            <a:ext cx="7999342" cy="6670415"/>
          </a:xfrm>
          <a:prstGeom prst="rect">
            <a:avLst/>
          </a:prstGeom>
        </p:spPr>
        <p:txBody>
          <a:bodyPr anchor="t" rtlCol="false" tIns="0" lIns="0" bIns="0" rIns="0">
            <a:spAutoFit/>
          </a:bodyPr>
          <a:lstStyle/>
          <a:p>
            <a:pPr algn="l">
              <a:lnSpc>
                <a:spcPts val="2989"/>
              </a:lnSpc>
            </a:pPr>
            <a:r>
              <a:rPr lang="en-US" b="true" sz="2135" spc="64" u="sng">
                <a:solidFill>
                  <a:srgbClr val="202644"/>
                </a:solidFill>
                <a:latin typeface="Ruda Bold"/>
                <a:ea typeface="Ruda Bold"/>
                <a:cs typeface="Ruda Bold"/>
                <a:sym typeface="Ruda Bold"/>
              </a:rPr>
              <a:t>Starting the Game:</a:t>
            </a:r>
          </a:p>
          <a:p>
            <a:pPr algn="l" marL="460999" indent="-230499" lvl="1">
              <a:lnSpc>
                <a:spcPts val="2989"/>
              </a:lnSpc>
              <a:spcBef>
                <a:spcPct val="0"/>
              </a:spcBef>
              <a:buFont typeface="Arial"/>
              <a:buChar char="•"/>
            </a:pPr>
            <a:r>
              <a:rPr lang="en-US" b="true" sz="2135">
                <a:solidFill>
                  <a:srgbClr val="202644"/>
                </a:solidFill>
                <a:latin typeface="Ruda Bold"/>
                <a:ea typeface="Ruda Bold"/>
                <a:cs typeface="Ruda Bold"/>
                <a:sym typeface="Ruda Bold"/>
              </a:rPr>
              <a:t>Run</a:t>
            </a:r>
            <a:r>
              <a:rPr lang="en-US" b="true" sz="2135" strike="noStrike" u="none">
                <a:solidFill>
                  <a:srgbClr val="202644"/>
                </a:solidFill>
                <a:latin typeface="Ruda Bold"/>
                <a:ea typeface="Ruda Bold"/>
                <a:cs typeface="Ruda Bold"/>
                <a:sym typeface="Ruda Bold"/>
              </a:rPr>
              <a:t> the program to start the game.</a:t>
            </a:r>
          </a:p>
          <a:p>
            <a:pPr algn="l" marL="460999" indent="-230499" lvl="1">
              <a:lnSpc>
                <a:spcPts val="2989"/>
              </a:lnSpc>
              <a:spcBef>
                <a:spcPct val="0"/>
              </a:spcBef>
              <a:buFont typeface="Arial"/>
              <a:buChar char="•"/>
            </a:pPr>
            <a:r>
              <a:rPr lang="en-US" b="true" sz="2135" strike="noStrike" u="none">
                <a:solidFill>
                  <a:srgbClr val="202644"/>
                </a:solidFill>
                <a:latin typeface="Ruda Bold"/>
                <a:ea typeface="Ruda Bold"/>
                <a:cs typeface="Ruda Bold"/>
                <a:sym typeface="Ruda Bold"/>
              </a:rPr>
              <a:t>The game will begin by asking a series of yes/no questions.</a:t>
            </a:r>
          </a:p>
          <a:p>
            <a:pPr algn="l" marL="0" indent="0" lvl="0">
              <a:lnSpc>
                <a:spcPts val="2989"/>
              </a:lnSpc>
              <a:spcBef>
                <a:spcPct val="0"/>
              </a:spcBef>
            </a:pPr>
            <a:r>
              <a:rPr lang="en-US" b="true" sz="2135" spc="64" strike="noStrike" u="sng">
                <a:solidFill>
                  <a:srgbClr val="202644"/>
                </a:solidFill>
                <a:latin typeface="Ruda Bold"/>
                <a:ea typeface="Ruda Bold"/>
                <a:cs typeface="Ruda Bold"/>
                <a:sym typeface="Ruda Bold"/>
              </a:rPr>
              <a:t>Answering Questions:</a:t>
            </a:r>
          </a:p>
          <a:p>
            <a:pPr algn="l" marL="460999" indent="-230499" lvl="1">
              <a:lnSpc>
                <a:spcPts val="2989"/>
              </a:lnSpc>
              <a:spcBef>
                <a:spcPct val="0"/>
              </a:spcBef>
              <a:buFont typeface="Arial"/>
              <a:buChar char="•"/>
            </a:pPr>
            <a:r>
              <a:rPr lang="en-US" b="true" sz="2135" strike="noStrike" u="none">
                <a:solidFill>
                  <a:srgbClr val="202644"/>
                </a:solidFill>
                <a:latin typeface="Ruda Bold"/>
                <a:ea typeface="Ruda Bold"/>
                <a:cs typeface="Ruda Bold"/>
                <a:sym typeface="Ruda Bold"/>
              </a:rPr>
              <a:t>Respond to each question with "yes" or "no".</a:t>
            </a:r>
          </a:p>
          <a:p>
            <a:pPr algn="l" marL="0" indent="0" lvl="0">
              <a:lnSpc>
                <a:spcPts val="2989"/>
              </a:lnSpc>
              <a:spcBef>
                <a:spcPct val="0"/>
              </a:spcBef>
            </a:pPr>
            <a:r>
              <a:rPr lang="en-US" b="true" sz="2135" spc="64" strike="noStrike" u="sng">
                <a:solidFill>
                  <a:srgbClr val="202644"/>
                </a:solidFill>
                <a:latin typeface="Ruda Bold"/>
                <a:ea typeface="Ruda Bold"/>
                <a:cs typeface="Ruda Bold"/>
                <a:sym typeface="Ruda Bold"/>
              </a:rPr>
              <a:t>Guessing the Course:</a:t>
            </a:r>
          </a:p>
          <a:p>
            <a:pPr algn="l" marL="460999" indent="-230499" lvl="1">
              <a:lnSpc>
                <a:spcPts val="2989"/>
              </a:lnSpc>
              <a:spcBef>
                <a:spcPct val="0"/>
              </a:spcBef>
              <a:buFont typeface="Arial"/>
              <a:buChar char="•"/>
            </a:pPr>
            <a:r>
              <a:rPr lang="en-US" b="true" sz="2135" strike="noStrike" u="none">
                <a:solidFill>
                  <a:srgbClr val="202644"/>
                </a:solidFill>
                <a:latin typeface="Ruda Bold"/>
                <a:ea typeface="Ruda Bold"/>
                <a:cs typeface="Ruda Bold"/>
                <a:sym typeface="Ruda Bold"/>
              </a:rPr>
              <a:t>The game will eventually make a guess about the course.</a:t>
            </a:r>
          </a:p>
          <a:p>
            <a:pPr algn="l" marL="0" indent="0" lvl="0">
              <a:lnSpc>
                <a:spcPts val="2989"/>
              </a:lnSpc>
              <a:spcBef>
                <a:spcPct val="0"/>
              </a:spcBef>
            </a:pPr>
            <a:r>
              <a:rPr lang="en-US" b="true" sz="2135" spc="64" strike="noStrike" u="sng">
                <a:solidFill>
                  <a:srgbClr val="202644"/>
                </a:solidFill>
                <a:latin typeface="Ruda Bold"/>
                <a:ea typeface="Ruda Bold"/>
                <a:cs typeface="Ruda Bold"/>
                <a:sym typeface="Ruda Bold"/>
              </a:rPr>
              <a:t>Teaching the Game:</a:t>
            </a:r>
          </a:p>
          <a:p>
            <a:pPr algn="l" marL="460999" indent="-230499" lvl="1">
              <a:lnSpc>
                <a:spcPts val="2989"/>
              </a:lnSpc>
              <a:spcBef>
                <a:spcPct val="0"/>
              </a:spcBef>
              <a:buFont typeface="Arial"/>
              <a:buChar char="•"/>
            </a:pPr>
            <a:r>
              <a:rPr lang="en-US" b="true" sz="2135" strike="noStrike" u="none">
                <a:solidFill>
                  <a:srgbClr val="202644"/>
                </a:solidFill>
                <a:latin typeface="Ruda Bold"/>
                <a:ea typeface="Ruda Bold"/>
                <a:cs typeface="Ruda Bold"/>
                <a:sym typeface="Ruda Bold"/>
              </a:rPr>
              <a:t>If the guess is correct, the program will terminate.</a:t>
            </a:r>
          </a:p>
          <a:p>
            <a:pPr algn="l" marL="460999" indent="-230499" lvl="1">
              <a:lnSpc>
                <a:spcPts val="2989"/>
              </a:lnSpc>
              <a:spcBef>
                <a:spcPct val="0"/>
              </a:spcBef>
              <a:buFont typeface="Arial"/>
              <a:buChar char="•"/>
            </a:pPr>
            <a:r>
              <a:rPr lang="en-US" b="true" sz="2135" strike="noStrike" u="none">
                <a:solidFill>
                  <a:srgbClr val="202644"/>
                </a:solidFill>
                <a:latin typeface="Ruda Bold"/>
                <a:ea typeface="Ruda Bold"/>
                <a:cs typeface="Ruda Bold"/>
                <a:sym typeface="Ruda Bold"/>
              </a:rPr>
              <a:t>If the guess is incorrect, the game will ask for the correct course and a question.</a:t>
            </a:r>
          </a:p>
          <a:p>
            <a:pPr algn="l" marL="460999" indent="-230499" lvl="1">
              <a:lnSpc>
                <a:spcPts val="2989"/>
              </a:lnSpc>
              <a:spcBef>
                <a:spcPct val="0"/>
              </a:spcBef>
              <a:buFont typeface="Arial"/>
              <a:buChar char="•"/>
            </a:pPr>
            <a:r>
              <a:rPr lang="en-US" b="true" sz="2135" strike="noStrike" u="none">
                <a:solidFill>
                  <a:srgbClr val="202644"/>
                </a:solidFill>
                <a:latin typeface="Ruda Bold"/>
                <a:ea typeface="Ruda Bold"/>
                <a:cs typeface="Ruda Bold"/>
                <a:sym typeface="Ruda Bold"/>
              </a:rPr>
              <a:t>The game will update its decision tree with this new information.</a:t>
            </a:r>
          </a:p>
          <a:p>
            <a:pPr algn="l" marL="0" indent="0" lvl="0">
              <a:lnSpc>
                <a:spcPts val="2989"/>
              </a:lnSpc>
              <a:spcBef>
                <a:spcPct val="0"/>
              </a:spcBef>
            </a:pPr>
            <a:r>
              <a:rPr lang="en-US" b="true" sz="2135" spc="64" strike="noStrike" u="sng">
                <a:solidFill>
                  <a:srgbClr val="202644"/>
                </a:solidFill>
                <a:latin typeface="Ruda Bold"/>
                <a:ea typeface="Ruda Bold"/>
                <a:cs typeface="Ruda Bold"/>
                <a:sym typeface="Ruda Bold"/>
              </a:rPr>
              <a:t>Saving Progress:</a:t>
            </a:r>
          </a:p>
          <a:p>
            <a:pPr algn="l" marL="460999" indent="-230499" lvl="1">
              <a:lnSpc>
                <a:spcPts val="2989"/>
              </a:lnSpc>
              <a:spcBef>
                <a:spcPct val="0"/>
              </a:spcBef>
              <a:buFont typeface="Arial"/>
              <a:buChar char="•"/>
            </a:pPr>
            <a:r>
              <a:rPr lang="en-US" b="true" sz="2135" strike="noStrike" u="none">
                <a:solidFill>
                  <a:srgbClr val="202644"/>
                </a:solidFill>
                <a:latin typeface="Ruda Bold"/>
                <a:ea typeface="Ruda Bold"/>
                <a:cs typeface="Ruda Bold"/>
                <a:sym typeface="Ruda Bold"/>
              </a:rPr>
              <a:t>After each session, the game saves the updated decision tree to a file.</a:t>
            </a:r>
          </a:p>
          <a:p>
            <a:pPr algn="l" marL="0" indent="0" lvl="0">
              <a:lnSpc>
                <a:spcPts val="2989"/>
              </a:lnSpc>
              <a:spcBef>
                <a:spcPct val="0"/>
              </a:spcBef>
            </a:pPr>
          </a:p>
        </p:txBody>
      </p:sp>
      <p:grpSp>
        <p:nvGrpSpPr>
          <p:cNvPr name="Group 13" id="13"/>
          <p:cNvGrpSpPr/>
          <p:nvPr/>
        </p:nvGrpSpPr>
        <p:grpSpPr>
          <a:xfrm rot="0">
            <a:off x="38516" y="11631862"/>
            <a:ext cx="15120000" cy="932623"/>
            <a:chOff x="0" y="0"/>
            <a:chExt cx="5302669" cy="327076"/>
          </a:xfrm>
        </p:grpSpPr>
        <p:sp>
          <p:nvSpPr>
            <p:cNvPr name="Freeform 14" id="14"/>
            <p:cNvSpPr/>
            <p:nvPr/>
          </p:nvSpPr>
          <p:spPr>
            <a:xfrm flipH="false" flipV="false" rot="0">
              <a:off x="0" y="0"/>
              <a:ext cx="5302669" cy="327076"/>
            </a:xfrm>
            <a:custGeom>
              <a:avLst/>
              <a:gdLst/>
              <a:ahLst/>
              <a:cxnLst/>
              <a:rect r="r" b="b" t="t" l="l"/>
              <a:pathLst>
                <a:path h="327076" w="5302669">
                  <a:moveTo>
                    <a:pt x="0" y="0"/>
                  </a:moveTo>
                  <a:lnTo>
                    <a:pt x="5302669" y="0"/>
                  </a:lnTo>
                  <a:lnTo>
                    <a:pt x="5302669" y="327076"/>
                  </a:lnTo>
                  <a:lnTo>
                    <a:pt x="0" y="327076"/>
                  </a:lnTo>
                  <a:close/>
                </a:path>
              </a:pathLst>
            </a:custGeom>
            <a:gradFill rotWithShape="true">
              <a:gsLst>
                <a:gs pos="0">
                  <a:srgbClr val="3428BA">
                    <a:alpha val="100000"/>
                  </a:srgbClr>
                </a:gs>
                <a:gs pos="100000">
                  <a:srgbClr val="5FA2DB">
                    <a:alpha val="100000"/>
                  </a:srgbClr>
                </a:gs>
              </a:gsLst>
              <a:lin ang="0"/>
            </a:gradFill>
          </p:spPr>
        </p:sp>
        <p:sp>
          <p:nvSpPr>
            <p:cNvPr name="TextBox 15" id="15"/>
            <p:cNvSpPr txBox="true"/>
            <p:nvPr/>
          </p:nvSpPr>
          <p:spPr>
            <a:xfrm>
              <a:off x="0" y="-38100"/>
              <a:ext cx="5302669" cy="365176"/>
            </a:xfrm>
            <a:prstGeom prst="rect">
              <a:avLst/>
            </a:prstGeom>
          </p:spPr>
          <p:txBody>
            <a:bodyPr anchor="ctr" rtlCol="false" tIns="34526" lIns="34526" bIns="34526" rIns="34526"/>
            <a:lstStyle/>
            <a:p>
              <a:pPr algn="ctr">
                <a:lnSpc>
                  <a:spcPts val="1807"/>
                </a:lnSpc>
              </a:pPr>
            </a:p>
          </p:txBody>
        </p:sp>
      </p:grpSp>
      <p:sp>
        <p:nvSpPr>
          <p:cNvPr name="Freeform 16" id="16"/>
          <p:cNvSpPr/>
          <p:nvPr/>
        </p:nvSpPr>
        <p:spPr>
          <a:xfrm flipH="true" flipV="false" rot="0">
            <a:off x="5376457" y="14048022"/>
            <a:ext cx="3584364" cy="3042647"/>
          </a:xfrm>
          <a:custGeom>
            <a:avLst/>
            <a:gdLst/>
            <a:ahLst/>
            <a:cxnLst/>
            <a:rect r="r" b="b" t="t" l="l"/>
            <a:pathLst>
              <a:path h="3042647" w="3584364">
                <a:moveTo>
                  <a:pt x="3584364" y="0"/>
                </a:moveTo>
                <a:lnTo>
                  <a:pt x="0" y="0"/>
                </a:lnTo>
                <a:lnTo>
                  <a:pt x="0" y="3042646"/>
                </a:lnTo>
                <a:lnTo>
                  <a:pt x="3584364" y="3042646"/>
                </a:lnTo>
                <a:lnTo>
                  <a:pt x="3584364" y="0"/>
                </a:lnTo>
                <a:close/>
              </a:path>
            </a:pathLst>
          </a:custGeom>
          <a:blipFill>
            <a:blip r:embed="rId7"/>
            <a:stretch>
              <a:fillRect l="0" t="0" r="0" b="0"/>
            </a:stretch>
          </a:blipFill>
        </p:spPr>
      </p:sp>
      <p:sp>
        <p:nvSpPr>
          <p:cNvPr name="TextBox 17" id="17"/>
          <p:cNvSpPr txBox="true"/>
          <p:nvPr/>
        </p:nvSpPr>
        <p:spPr>
          <a:xfrm rot="0">
            <a:off x="8307298" y="5533337"/>
            <a:ext cx="6599311" cy="5184749"/>
          </a:xfrm>
          <a:prstGeom prst="rect">
            <a:avLst/>
          </a:prstGeom>
        </p:spPr>
        <p:txBody>
          <a:bodyPr anchor="t" rtlCol="false" tIns="0" lIns="0" bIns="0" rIns="0">
            <a:spAutoFit/>
          </a:bodyPr>
          <a:lstStyle/>
          <a:p>
            <a:pPr algn="r">
              <a:lnSpc>
                <a:spcPts val="2976"/>
              </a:lnSpc>
            </a:pPr>
            <a:r>
              <a:rPr lang="en-US" b="true" sz="2126">
                <a:solidFill>
                  <a:srgbClr val="202644"/>
                </a:solidFill>
                <a:latin typeface="Ruda Bold"/>
                <a:ea typeface="Ruda Bold"/>
                <a:cs typeface="Ruda Bold"/>
                <a:sym typeface="Ruda Bold"/>
              </a:rPr>
              <a:t>- </a:t>
            </a:r>
            <a:r>
              <a:rPr lang="en-US" b="true" sz="2126" strike="noStrike" u="sng">
                <a:solidFill>
                  <a:srgbClr val="202644"/>
                </a:solidFill>
                <a:latin typeface="Ruda Bold"/>
                <a:ea typeface="Ruda Bold"/>
                <a:cs typeface="Ruda Bold"/>
                <a:sym typeface="Ruda Bold"/>
              </a:rPr>
              <a:t>Pointers:  </a:t>
            </a:r>
            <a:r>
              <a:rPr lang="en-US" b="true" sz="2126" strike="noStrike" u="none">
                <a:solidFill>
                  <a:srgbClr val="202644"/>
                </a:solidFill>
                <a:latin typeface="Ruda Bold"/>
                <a:ea typeface="Ruda Bold"/>
                <a:cs typeface="Ruda Bold"/>
                <a:sym typeface="Ruda Bold"/>
              </a:rPr>
              <a:t>Variables pointing to specific memory locations.</a:t>
            </a:r>
          </a:p>
          <a:p>
            <a:pPr algn="r">
              <a:lnSpc>
                <a:spcPts val="2976"/>
              </a:lnSpc>
            </a:pPr>
            <a:r>
              <a:rPr lang="en-US" b="true" sz="2126" strike="noStrike" u="none">
                <a:solidFill>
                  <a:srgbClr val="202644"/>
                </a:solidFill>
                <a:latin typeface="Ruda Bold"/>
                <a:ea typeface="Ruda Bold"/>
                <a:cs typeface="Ruda Bold"/>
                <a:sym typeface="Ruda Bold"/>
              </a:rPr>
              <a:t>-</a:t>
            </a:r>
            <a:r>
              <a:rPr lang="en-US" b="true" sz="2126" strike="noStrike" u="sng">
                <a:solidFill>
                  <a:srgbClr val="202644"/>
                </a:solidFill>
                <a:latin typeface="Ruda Bold"/>
                <a:ea typeface="Ruda Bold"/>
                <a:cs typeface="Ruda Bold"/>
                <a:sym typeface="Ruda Bold"/>
              </a:rPr>
              <a:t> </a:t>
            </a:r>
            <a:r>
              <a:rPr lang="en-US" b="true" sz="2126" strike="noStrike" u="sng">
                <a:solidFill>
                  <a:srgbClr val="202644"/>
                </a:solidFill>
                <a:latin typeface="Ruda Bold"/>
                <a:ea typeface="Ruda Bold"/>
                <a:cs typeface="Ruda Bold"/>
                <a:sym typeface="Ruda Bold"/>
              </a:rPr>
              <a:t>Dynamic Memory Allocation:</a:t>
            </a:r>
            <a:r>
              <a:rPr lang="en-US" b="true" sz="2126" strike="noStrike" u="none">
                <a:solidFill>
                  <a:srgbClr val="202644"/>
                </a:solidFill>
                <a:latin typeface="Ruda Bold"/>
                <a:ea typeface="Ruda Bold"/>
                <a:cs typeface="Ruda Bold"/>
                <a:sym typeface="Ruda Bold"/>
              </a:rPr>
              <a:t> Reserving memory during runtime.</a:t>
            </a:r>
          </a:p>
          <a:p>
            <a:pPr algn="r">
              <a:lnSpc>
                <a:spcPts val="2976"/>
              </a:lnSpc>
            </a:pPr>
            <a:r>
              <a:rPr lang="en-US" b="true" sz="2126" strike="noStrike" u="none">
                <a:solidFill>
                  <a:srgbClr val="202644"/>
                </a:solidFill>
                <a:latin typeface="Ruda Bold"/>
                <a:ea typeface="Ruda Bold"/>
                <a:cs typeface="Ruda Bold"/>
                <a:sym typeface="Ruda Bold"/>
              </a:rPr>
              <a:t>- </a:t>
            </a:r>
            <a:r>
              <a:rPr lang="en-US" b="true" sz="2126" strike="noStrike" u="sng">
                <a:solidFill>
                  <a:srgbClr val="202644"/>
                </a:solidFill>
                <a:latin typeface="Ruda Bold"/>
                <a:ea typeface="Ruda Bold"/>
                <a:cs typeface="Ruda Bold"/>
                <a:sym typeface="Ruda Bold"/>
              </a:rPr>
              <a:t>Recursive Functions:</a:t>
            </a:r>
            <a:r>
              <a:rPr lang="en-US" b="true" sz="2126" strike="noStrike" u="none">
                <a:solidFill>
                  <a:srgbClr val="202644"/>
                </a:solidFill>
                <a:latin typeface="Ruda Bold"/>
                <a:ea typeface="Ruda Bold"/>
                <a:cs typeface="Ruda Bold"/>
                <a:sym typeface="Ruda Bold"/>
              </a:rPr>
              <a:t> Functions that call themselves until a base case is met.</a:t>
            </a:r>
          </a:p>
          <a:p>
            <a:pPr algn="r">
              <a:lnSpc>
                <a:spcPts val="2976"/>
              </a:lnSpc>
            </a:pPr>
            <a:r>
              <a:rPr lang="en-US" b="true" sz="2126" strike="noStrike" u="none">
                <a:solidFill>
                  <a:srgbClr val="202644"/>
                </a:solidFill>
                <a:latin typeface="Ruda Bold"/>
                <a:ea typeface="Ruda Bold"/>
                <a:cs typeface="Ruda Bold"/>
                <a:sym typeface="Ruda Bold"/>
              </a:rPr>
              <a:t>- </a:t>
            </a:r>
            <a:r>
              <a:rPr lang="en-US" b="true" sz="2126" strike="noStrike" u="sng">
                <a:solidFill>
                  <a:srgbClr val="202644"/>
                </a:solidFill>
                <a:latin typeface="Ruda Bold"/>
                <a:ea typeface="Ruda Bold"/>
                <a:cs typeface="Ruda Bold"/>
                <a:sym typeface="Ruda Bold"/>
              </a:rPr>
              <a:t>Binary Tree:</a:t>
            </a:r>
            <a:r>
              <a:rPr lang="en-US" b="true" sz="2126" strike="noStrike" u="none">
                <a:solidFill>
                  <a:srgbClr val="202644"/>
                </a:solidFill>
                <a:latin typeface="Ruda Bold"/>
                <a:ea typeface="Ruda Bold"/>
                <a:cs typeface="Ruda Bold"/>
                <a:sym typeface="Ruda Bold"/>
              </a:rPr>
              <a:t> A structure with a root node that splits into two children at each level.</a:t>
            </a:r>
          </a:p>
          <a:p>
            <a:pPr algn="r">
              <a:lnSpc>
                <a:spcPts val="2976"/>
              </a:lnSpc>
            </a:pPr>
            <a:r>
              <a:rPr lang="en-US" b="true" sz="2126" strike="noStrike" u="none">
                <a:solidFill>
                  <a:srgbClr val="202644"/>
                </a:solidFill>
                <a:latin typeface="Ruda Bold"/>
                <a:ea typeface="Ruda Bold"/>
                <a:cs typeface="Ruda Bold"/>
                <a:sym typeface="Ruda Bold"/>
              </a:rPr>
              <a:t>- </a:t>
            </a:r>
            <a:r>
              <a:rPr lang="en-US" b="true" sz="2126" strike="noStrike" u="sng">
                <a:solidFill>
                  <a:srgbClr val="202644"/>
                </a:solidFill>
                <a:latin typeface="Ruda Bold"/>
                <a:ea typeface="Ruda Bold"/>
                <a:cs typeface="Ruda Bold"/>
                <a:sym typeface="Ruda Bold"/>
              </a:rPr>
              <a:t>Structures:</a:t>
            </a:r>
            <a:r>
              <a:rPr lang="en-US" b="true" sz="2126" strike="noStrike" u="none">
                <a:solidFill>
                  <a:srgbClr val="202644"/>
                </a:solidFill>
                <a:latin typeface="Ruda Bold"/>
                <a:ea typeface="Ruda Bold"/>
                <a:cs typeface="Ruda Bold"/>
                <a:sym typeface="Ruda Bold"/>
              </a:rPr>
              <a:t> Game building blocks containing a question, yes/no courses, and pointers to child nodes.</a:t>
            </a:r>
          </a:p>
          <a:p>
            <a:pPr algn="r">
              <a:lnSpc>
                <a:spcPts val="2976"/>
              </a:lnSpc>
            </a:pPr>
            <a:r>
              <a:rPr lang="en-US" b="true" sz="2126" strike="noStrike" u="none">
                <a:solidFill>
                  <a:srgbClr val="202644"/>
                </a:solidFill>
                <a:latin typeface="Ruda Bold"/>
                <a:ea typeface="Ruda Bold"/>
                <a:cs typeface="Ruda Bold"/>
                <a:sym typeface="Ruda Bold"/>
              </a:rPr>
              <a:t>- </a:t>
            </a:r>
            <a:r>
              <a:rPr lang="en-US" b="true" sz="2126" strike="noStrike" u="sng">
                <a:solidFill>
                  <a:srgbClr val="202644"/>
                </a:solidFill>
                <a:latin typeface="Ruda Bold"/>
                <a:ea typeface="Ruda Bold"/>
                <a:cs typeface="Ruda Bold"/>
                <a:sym typeface="Ruda Bold"/>
              </a:rPr>
              <a:t>File I/O: </a:t>
            </a:r>
            <a:r>
              <a:rPr lang="en-US" b="true" sz="2126" strike="noStrike" u="none">
                <a:solidFill>
                  <a:srgbClr val="202644"/>
                </a:solidFill>
                <a:latin typeface="Ruda Bold"/>
                <a:ea typeface="Ruda Bold"/>
                <a:cs typeface="Ruda Bold"/>
                <a:sym typeface="Ruda Bold"/>
              </a:rPr>
              <a:t>Saving data for reuse, making it efficient, portable, and storable.</a:t>
            </a:r>
          </a:p>
          <a:p>
            <a:pPr algn="r">
              <a:lnSpc>
                <a:spcPts val="2976"/>
              </a:lnSpc>
            </a:pPr>
          </a:p>
        </p:txBody>
      </p:sp>
      <p:grpSp>
        <p:nvGrpSpPr>
          <p:cNvPr name="Group 18" id="18"/>
          <p:cNvGrpSpPr/>
          <p:nvPr/>
        </p:nvGrpSpPr>
        <p:grpSpPr>
          <a:xfrm rot="-10800000">
            <a:off x="38516" y="18379836"/>
            <a:ext cx="15468073" cy="3004164"/>
            <a:chOff x="0" y="0"/>
            <a:chExt cx="2771704" cy="538312"/>
          </a:xfrm>
        </p:grpSpPr>
        <p:sp>
          <p:nvSpPr>
            <p:cNvPr name="Freeform 19" id="19"/>
            <p:cNvSpPr/>
            <p:nvPr/>
          </p:nvSpPr>
          <p:spPr>
            <a:xfrm flipH="false" flipV="false" rot="0">
              <a:off x="0" y="0"/>
              <a:ext cx="2771704" cy="538312"/>
            </a:xfrm>
            <a:custGeom>
              <a:avLst/>
              <a:gdLst/>
              <a:ahLst/>
              <a:cxnLst/>
              <a:rect r="r" b="b" t="t" l="l"/>
              <a:pathLst>
                <a:path h="538312" w="2771704">
                  <a:moveTo>
                    <a:pt x="0" y="0"/>
                  </a:moveTo>
                  <a:lnTo>
                    <a:pt x="2771704" y="0"/>
                  </a:lnTo>
                  <a:lnTo>
                    <a:pt x="2771704" y="538312"/>
                  </a:lnTo>
                  <a:lnTo>
                    <a:pt x="0" y="538312"/>
                  </a:lnTo>
                  <a:close/>
                </a:path>
              </a:pathLst>
            </a:custGeom>
            <a:gradFill rotWithShape="true">
              <a:gsLst>
                <a:gs pos="0">
                  <a:srgbClr val="3428BA">
                    <a:alpha val="100000"/>
                  </a:srgbClr>
                </a:gs>
                <a:gs pos="100000">
                  <a:srgbClr val="5FA2DB">
                    <a:alpha val="100000"/>
                  </a:srgbClr>
                </a:gs>
              </a:gsLst>
              <a:lin ang="0"/>
            </a:gradFill>
          </p:spPr>
        </p:sp>
        <p:sp>
          <p:nvSpPr>
            <p:cNvPr name="TextBox 20" id="20"/>
            <p:cNvSpPr txBox="true"/>
            <p:nvPr/>
          </p:nvSpPr>
          <p:spPr>
            <a:xfrm>
              <a:off x="0" y="-114300"/>
              <a:ext cx="2771704" cy="652612"/>
            </a:xfrm>
            <a:prstGeom prst="rect">
              <a:avLst/>
            </a:prstGeom>
          </p:spPr>
          <p:txBody>
            <a:bodyPr anchor="ctr" rtlCol="false" tIns="46667" lIns="46667" bIns="46667" rIns="46667"/>
            <a:lstStyle/>
            <a:p>
              <a:pPr algn="ctr">
                <a:lnSpc>
                  <a:spcPts val="4805"/>
                </a:lnSpc>
              </a:pPr>
            </a:p>
          </p:txBody>
        </p:sp>
      </p:grpSp>
      <p:sp>
        <p:nvSpPr>
          <p:cNvPr name="Freeform 21" id="21"/>
          <p:cNvSpPr/>
          <p:nvPr/>
        </p:nvSpPr>
        <p:spPr>
          <a:xfrm flipH="false" flipV="false" rot="0">
            <a:off x="12966962" y="10965736"/>
            <a:ext cx="1694240" cy="1999639"/>
          </a:xfrm>
          <a:custGeom>
            <a:avLst/>
            <a:gdLst/>
            <a:ahLst/>
            <a:cxnLst/>
            <a:rect r="r" b="b" t="t" l="l"/>
            <a:pathLst>
              <a:path h="1999639" w="1694240">
                <a:moveTo>
                  <a:pt x="0" y="0"/>
                </a:moveTo>
                <a:lnTo>
                  <a:pt x="1694240" y="0"/>
                </a:lnTo>
                <a:lnTo>
                  <a:pt x="1694240" y="1999639"/>
                </a:lnTo>
                <a:lnTo>
                  <a:pt x="0" y="19996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1628221" y="209531"/>
            <a:ext cx="12288662" cy="1838383"/>
          </a:xfrm>
          <a:prstGeom prst="rect">
            <a:avLst/>
          </a:prstGeom>
        </p:spPr>
        <p:txBody>
          <a:bodyPr anchor="t" rtlCol="false" tIns="0" lIns="0" bIns="0" rIns="0">
            <a:spAutoFit/>
          </a:bodyPr>
          <a:lstStyle/>
          <a:p>
            <a:pPr algn="ctr">
              <a:lnSpc>
                <a:spcPts val="4795"/>
              </a:lnSpc>
            </a:pPr>
            <a:r>
              <a:rPr lang="en-US" sz="3425" spc="1435">
                <a:solidFill>
                  <a:srgbClr val="FFFFFF"/>
                </a:solidFill>
                <a:latin typeface="Scripter"/>
                <a:ea typeface="Scripter"/>
                <a:cs typeface="Scripter"/>
                <a:sym typeface="Scripter"/>
              </a:rPr>
              <a:t>ADVANCED PROGRAMMING (CSE 121)</a:t>
            </a:r>
          </a:p>
          <a:p>
            <a:pPr algn="ctr">
              <a:lnSpc>
                <a:spcPts val="4795"/>
              </a:lnSpc>
            </a:pPr>
            <a:r>
              <a:rPr lang="en-US" sz="3425" spc="1435">
                <a:solidFill>
                  <a:srgbClr val="FFFFFF"/>
                </a:solidFill>
                <a:latin typeface="Scripter"/>
                <a:ea typeface="Scripter"/>
                <a:cs typeface="Scripter"/>
                <a:sym typeface="Scripter"/>
              </a:rPr>
              <a:t>Course Connoisseur</a:t>
            </a:r>
          </a:p>
          <a:p>
            <a:pPr algn="ctr">
              <a:lnSpc>
                <a:spcPts val="4795"/>
              </a:lnSpc>
              <a:spcBef>
                <a:spcPct val="0"/>
              </a:spcBef>
            </a:pPr>
          </a:p>
        </p:txBody>
      </p:sp>
      <p:sp>
        <p:nvSpPr>
          <p:cNvPr name="TextBox 23" id="23"/>
          <p:cNvSpPr txBox="true"/>
          <p:nvPr/>
        </p:nvSpPr>
        <p:spPr>
          <a:xfrm rot="0">
            <a:off x="-165282" y="1675361"/>
            <a:ext cx="6739793" cy="818836"/>
          </a:xfrm>
          <a:prstGeom prst="rect">
            <a:avLst/>
          </a:prstGeom>
        </p:spPr>
        <p:txBody>
          <a:bodyPr anchor="t" rtlCol="false" tIns="0" lIns="0" bIns="0" rIns="0">
            <a:spAutoFit/>
          </a:bodyPr>
          <a:lstStyle/>
          <a:p>
            <a:pPr algn="r">
              <a:lnSpc>
                <a:spcPts val="6348"/>
              </a:lnSpc>
              <a:spcBef>
                <a:spcPct val="0"/>
              </a:spcBef>
            </a:pPr>
            <a:r>
              <a:rPr lang="en-US" sz="4534">
                <a:solidFill>
                  <a:srgbClr val="3428BA"/>
                </a:solidFill>
                <a:latin typeface="Scripter"/>
                <a:ea typeface="Scripter"/>
                <a:cs typeface="Scripter"/>
                <a:sym typeface="Scripter"/>
              </a:rPr>
              <a:t>WHAT DOES THE GAME DO ?</a:t>
            </a:r>
          </a:p>
        </p:txBody>
      </p:sp>
      <p:sp>
        <p:nvSpPr>
          <p:cNvPr name="TextBox 24" id="24"/>
          <p:cNvSpPr txBox="true"/>
          <p:nvPr/>
        </p:nvSpPr>
        <p:spPr>
          <a:xfrm rot="0">
            <a:off x="6361444" y="1873638"/>
            <a:ext cx="8299758" cy="2436432"/>
          </a:xfrm>
          <a:prstGeom prst="rect">
            <a:avLst/>
          </a:prstGeom>
        </p:spPr>
        <p:txBody>
          <a:bodyPr anchor="t" rtlCol="false" tIns="0" lIns="0" bIns="0" rIns="0">
            <a:spAutoFit/>
          </a:bodyPr>
          <a:lstStyle/>
          <a:p>
            <a:pPr algn="r" marL="0" indent="0" lvl="0">
              <a:lnSpc>
                <a:spcPts val="3259"/>
              </a:lnSpc>
              <a:spcBef>
                <a:spcPct val="0"/>
              </a:spcBef>
            </a:pPr>
            <a:r>
              <a:rPr lang="en-US" b="true" sz="2327">
                <a:solidFill>
                  <a:srgbClr val="202644"/>
                </a:solidFill>
                <a:latin typeface="Ruda Bold"/>
                <a:ea typeface="Ruda Bold"/>
                <a:cs typeface="Ruda Bold"/>
                <a:sym typeface="Ruda Bold"/>
              </a:rPr>
              <a:t>This interactive game guesses academic courses using yes-or-no questions in a binary tree structure. It learns new courses and questions from user input when incorrect, updating its knowledge for future sessions. Communication is via standard input and output, creating an evolving educational experience.</a:t>
            </a:r>
          </a:p>
        </p:txBody>
      </p:sp>
      <p:sp>
        <p:nvSpPr>
          <p:cNvPr name="TextBox 25" id="25"/>
          <p:cNvSpPr txBox="true"/>
          <p:nvPr/>
        </p:nvSpPr>
        <p:spPr>
          <a:xfrm rot="0">
            <a:off x="430053" y="4561627"/>
            <a:ext cx="5116351" cy="654123"/>
          </a:xfrm>
          <a:prstGeom prst="rect">
            <a:avLst/>
          </a:prstGeom>
        </p:spPr>
        <p:txBody>
          <a:bodyPr anchor="t" rtlCol="false" tIns="0" lIns="0" bIns="0" rIns="0">
            <a:spAutoFit/>
          </a:bodyPr>
          <a:lstStyle/>
          <a:p>
            <a:pPr algn="ctr">
              <a:lnSpc>
                <a:spcPts val="5153"/>
              </a:lnSpc>
              <a:spcBef>
                <a:spcPct val="0"/>
              </a:spcBef>
            </a:pPr>
            <a:r>
              <a:rPr lang="en-US" sz="3681">
                <a:solidFill>
                  <a:srgbClr val="FFFFFF"/>
                </a:solidFill>
                <a:latin typeface="Scripter"/>
                <a:ea typeface="Scripter"/>
                <a:cs typeface="Scripter"/>
                <a:sym typeface="Scripter"/>
              </a:rPr>
              <a:t>USER MANUAL: How to Play</a:t>
            </a:r>
          </a:p>
        </p:txBody>
      </p:sp>
      <p:sp>
        <p:nvSpPr>
          <p:cNvPr name="TextBox 26" id="26"/>
          <p:cNvSpPr txBox="true"/>
          <p:nvPr/>
        </p:nvSpPr>
        <p:spPr>
          <a:xfrm rot="0">
            <a:off x="5541031" y="4599124"/>
            <a:ext cx="9543197" cy="725309"/>
          </a:xfrm>
          <a:prstGeom prst="rect">
            <a:avLst/>
          </a:prstGeom>
        </p:spPr>
        <p:txBody>
          <a:bodyPr anchor="t" rtlCol="false" tIns="0" lIns="0" bIns="0" rIns="0">
            <a:spAutoFit/>
          </a:bodyPr>
          <a:lstStyle/>
          <a:p>
            <a:pPr algn="r" marL="0" indent="0" lvl="0">
              <a:lnSpc>
                <a:spcPts val="5697"/>
              </a:lnSpc>
              <a:spcBef>
                <a:spcPct val="0"/>
              </a:spcBef>
            </a:pPr>
            <a:r>
              <a:rPr lang="en-US" sz="4069" strike="noStrike" u="none">
                <a:solidFill>
                  <a:srgbClr val="FFFFFF"/>
                </a:solidFill>
                <a:latin typeface="Scripter"/>
                <a:ea typeface="Scripter"/>
                <a:cs typeface="Scripter"/>
                <a:sym typeface="Scripter"/>
              </a:rPr>
              <a:t>Basic Concepts Used:</a:t>
            </a:r>
          </a:p>
        </p:txBody>
      </p:sp>
      <p:sp>
        <p:nvSpPr>
          <p:cNvPr name="TextBox 27" id="27"/>
          <p:cNvSpPr txBox="true"/>
          <p:nvPr/>
        </p:nvSpPr>
        <p:spPr>
          <a:xfrm rot="0">
            <a:off x="10414221" y="20086043"/>
            <a:ext cx="4670008" cy="412750"/>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Ruda Bold"/>
                <a:ea typeface="Ruda Bold"/>
                <a:cs typeface="Ruda Bold"/>
                <a:sym typeface="Ruda Bold"/>
              </a:rPr>
              <a:t>Lectures, Youtube, ChatGPT</a:t>
            </a:r>
          </a:p>
        </p:txBody>
      </p:sp>
      <p:sp>
        <p:nvSpPr>
          <p:cNvPr name="TextBox 28" id="28"/>
          <p:cNvSpPr txBox="true"/>
          <p:nvPr/>
        </p:nvSpPr>
        <p:spPr>
          <a:xfrm rot="0">
            <a:off x="4021175" y="18541761"/>
            <a:ext cx="3314351" cy="654123"/>
          </a:xfrm>
          <a:prstGeom prst="rect">
            <a:avLst/>
          </a:prstGeom>
        </p:spPr>
        <p:txBody>
          <a:bodyPr anchor="t" rtlCol="false" tIns="0" lIns="0" bIns="0" rIns="0">
            <a:spAutoFit/>
          </a:bodyPr>
          <a:lstStyle/>
          <a:p>
            <a:pPr algn="ctr">
              <a:lnSpc>
                <a:spcPts val="5153"/>
              </a:lnSpc>
              <a:spcBef>
                <a:spcPct val="0"/>
              </a:spcBef>
            </a:pPr>
            <a:r>
              <a:rPr lang="en-US" sz="3681">
                <a:solidFill>
                  <a:srgbClr val="FFFFFF"/>
                </a:solidFill>
                <a:latin typeface="Scripter"/>
                <a:ea typeface="Scripter"/>
                <a:cs typeface="Scripter"/>
                <a:sym typeface="Scripter"/>
              </a:rPr>
              <a:t>Project Done by:</a:t>
            </a:r>
          </a:p>
        </p:txBody>
      </p:sp>
      <p:sp>
        <p:nvSpPr>
          <p:cNvPr name="TextBox 29" id="29"/>
          <p:cNvSpPr txBox="true"/>
          <p:nvPr/>
        </p:nvSpPr>
        <p:spPr>
          <a:xfrm rot="0">
            <a:off x="8291575" y="19932019"/>
            <a:ext cx="2226856" cy="654123"/>
          </a:xfrm>
          <a:prstGeom prst="rect">
            <a:avLst/>
          </a:prstGeom>
        </p:spPr>
        <p:txBody>
          <a:bodyPr anchor="t" rtlCol="false" tIns="0" lIns="0" bIns="0" rIns="0">
            <a:spAutoFit/>
          </a:bodyPr>
          <a:lstStyle/>
          <a:p>
            <a:pPr algn="ctr">
              <a:lnSpc>
                <a:spcPts val="5153"/>
              </a:lnSpc>
              <a:spcBef>
                <a:spcPct val="0"/>
              </a:spcBef>
            </a:pPr>
            <a:r>
              <a:rPr lang="en-US" sz="3681">
                <a:solidFill>
                  <a:srgbClr val="FFFFFF"/>
                </a:solidFill>
                <a:latin typeface="Scripter"/>
                <a:ea typeface="Scripter"/>
                <a:cs typeface="Scripter"/>
                <a:sym typeface="Scripter"/>
              </a:rPr>
              <a:t>References:</a:t>
            </a:r>
          </a:p>
        </p:txBody>
      </p:sp>
      <p:sp>
        <p:nvSpPr>
          <p:cNvPr name="TextBox 30" id="30"/>
          <p:cNvSpPr txBox="true"/>
          <p:nvPr/>
        </p:nvSpPr>
        <p:spPr>
          <a:xfrm rot="0">
            <a:off x="3598486" y="19486580"/>
            <a:ext cx="4608677" cy="1727200"/>
          </a:xfrm>
          <a:prstGeom prst="rect">
            <a:avLst/>
          </a:prstGeom>
        </p:spPr>
        <p:txBody>
          <a:bodyPr anchor="t" rtlCol="false" tIns="0" lIns="0" bIns="0" rIns="0">
            <a:spAutoFit/>
          </a:bodyPr>
          <a:lstStyle/>
          <a:p>
            <a:pPr algn="ctr">
              <a:lnSpc>
                <a:spcPts val="3499"/>
              </a:lnSpc>
            </a:pPr>
            <a:r>
              <a:rPr lang="en-US" sz="2499" b="true">
                <a:solidFill>
                  <a:srgbClr val="FFFFFF"/>
                </a:solidFill>
                <a:latin typeface="Ruda Bold"/>
                <a:ea typeface="Ruda Bold"/>
                <a:cs typeface="Ruda Bold"/>
                <a:sym typeface="Ruda Bold"/>
              </a:rPr>
              <a:t>Nour ElBakry (23-101084)</a:t>
            </a:r>
          </a:p>
          <a:p>
            <a:pPr algn="ctr">
              <a:lnSpc>
                <a:spcPts val="3499"/>
              </a:lnSpc>
            </a:pPr>
            <a:r>
              <a:rPr lang="en-US" sz="2499" b="true">
                <a:solidFill>
                  <a:srgbClr val="FFFFFF"/>
                </a:solidFill>
                <a:latin typeface="Ruda Bold"/>
                <a:ea typeface="Ruda Bold"/>
                <a:cs typeface="Ruda Bold"/>
                <a:sym typeface="Ruda Bold"/>
              </a:rPr>
              <a:t>Areej Taher (23-101030)</a:t>
            </a:r>
          </a:p>
          <a:p>
            <a:pPr algn="ctr">
              <a:lnSpc>
                <a:spcPts val="3499"/>
              </a:lnSpc>
            </a:pPr>
            <a:r>
              <a:rPr lang="en-US" sz="2499" b="true">
                <a:solidFill>
                  <a:srgbClr val="FFFFFF"/>
                </a:solidFill>
                <a:latin typeface="Ruda Bold"/>
                <a:ea typeface="Ruda Bold"/>
                <a:cs typeface="Ruda Bold"/>
                <a:sym typeface="Ruda Bold"/>
              </a:rPr>
              <a:t>Yousef Omar (23-101120)</a:t>
            </a:r>
          </a:p>
          <a:p>
            <a:pPr algn="ctr" marL="0" indent="0" lvl="0">
              <a:lnSpc>
                <a:spcPts val="3499"/>
              </a:lnSpc>
              <a:spcBef>
                <a:spcPct val="0"/>
              </a:spcBef>
            </a:pPr>
            <a:r>
              <a:rPr lang="en-US" b="true" sz="2499">
                <a:solidFill>
                  <a:srgbClr val="FFFFFF"/>
                </a:solidFill>
                <a:latin typeface="Ruda Bold"/>
                <a:ea typeface="Ruda Bold"/>
                <a:cs typeface="Ruda Bold"/>
                <a:sym typeface="Ruda Bold"/>
              </a:rPr>
              <a:t>Abdullah Helmy (23-101239)</a:t>
            </a:r>
          </a:p>
        </p:txBody>
      </p:sp>
      <p:sp>
        <p:nvSpPr>
          <p:cNvPr name="TextBox 31" id="31"/>
          <p:cNvSpPr txBox="true"/>
          <p:nvPr/>
        </p:nvSpPr>
        <p:spPr>
          <a:xfrm rot="0">
            <a:off x="8154342" y="18648001"/>
            <a:ext cx="2744549" cy="654123"/>
          </a:xfrm>
          <a:prstGeom prst="rect">
            <a:avLst/>
          </a:prstGeom>
        </p:spPr>
        <p:txBody>
          <a:bodyPr anchor="t" rtlCol="false" tIns="0" lIns="0" bIns="0" rIns="0">
            <a:spAutoFit/>
          </a:bodyPr>
          <a:lstStyle/>
          <a:p>
            <a:pPr algn="ctr">
              <a:lnSpc>
                <a:spcPts val="5153"/>
              </a:lnSpc>
              <a:spcBef>
                <a:spcPct val="0"/>
              </a:spcBef>
            </a:pPr>
            <a:r>
              <a:rPr lang="en-US" sz="3681">
                <a:solidFill>
                  <a:srgbClr val="FFFFFF"/>
                </a:solidFill>
                <a:latin typeface="Scripter"/>
                <a:ea typeface="Scripter"/>
                <a:cs typeface="Scripter"/>
                <a:sym typeface="Scripter"/>
              </a:rPr>
              <a:t>Supervised By:</a:t>
            </a:r>
          </a:p>
        </p:txBody>
      </p:sp>
      <p:sp>
        <p:nvSpPr>
          <p:cNvPr name="TextBox 32" id="32"/>
          <p:cNvSpPr txBox="true"/>
          <p:nvPr/>
        </p:nvSpPr>
        <p:spPr>
          <a:xfrm rot="0">
            <a:off x="10511323" y="18582950"/>
            <a:ext cx="4608677" cy="850900"/>
          </a:xfrm>
          <a:prstGeom prst="rect">
            <a:avLst/>
          </a:prstGeom>
        </p:spPr>
        <p:txBody>
          <a:bodyPr anchor="t" rtlCol="false" tIns="0" lIns="0" bIns="0" rIns="0">
            <a:spAutoFit/>
          </a:bodyPr>
          <a:lstStyle/>
          <a:p>
            <a:pPr algn="ctr">
              <a:lnSpc>
                <a:spcPts val="3499"/>
              </a:lnSpc>
            </a:pPr>
            <a:r>
              <a:rPr lang="en-US" sz="2499" b="true">
                <a:solidFill>
                  <a:srgbClr val="FFFFFF"/>
                </a:solidFill>
                <a:latin typeface="Ruda Bold"/>
                <a:ea typeface="Ruda Bold"/>
                <a:cs typeface="Ruda Bold"/>
                <a:sym typeface="Ruda Bold"/>
              </a:rPr>
              <a:t>Dr. Fatma Elshahaby</a:t>
            </a:r>
          </a:p>
          <a:p>
            <a:pPr algn="ctr" marL="0" indent="0" lvl="0">
              <a:lnSpc>
                <a:spcPts val="3499"/>
              </a:lnSpc>
              <a:spcBef>
                <a:spcPct val="0"/>
              </a:spcBef>
            </a:pPr>
            <a:r>
              <a:rPr lang="en-US" b="true" sz="2499">
                <a:solidFill>
                  <a:srgbClr val="FFFFFF"/>
                </a:solidFill>
                <a:latin typeface="Ruda Bold"/>
                <a:ea typeface="Ruda Bold"/>
                <a:cs typeface="Ruda Bold"/>
                <a:sym typeface="Ruda Bold"/>
              </a:rPr>
              <a:t>TA  Shaymaa ElKaliouby</a:t>
            </a:r>
          </a:p>
        </p:txBody>
      </p:sp>
      <p:sp>
        <p:nvSpPr>
          <p:cNvPr name="TextBox 33" id="33"/>
          <p:cNvSpPr txBox="true"/>
          <p:nvPr/>
        </p:nvSpPr>
        <p:spPr>
          <a:xfrm rot="0">
            <a:off x="115689" y="19696374"/>
            <a:ext cx="1396311" cy="452616"/>
          </a:xfrm>
          <a:prstGeom prst="rect">
            <a:avLst/>
          </a:prstGeom>
        </p:spPr>
        <p:txBody>
          <a:bodyPr anchor="t" rtlCol="false" tIns="0" lIns="0" bIns="0" rIns="0">
            <a:spAutoFit/>
          </a:bodyPr>
          <a:lstStyle/>
          <a:p>
            <a:pPr algn="ctr">
              <a:lnSpc>
                <a:spcPts val="1711"/>
              </a:lnSpc>
            </a:pPr>
            <a:r>
              <a:rPr lang="en-US" sz="1801" spc="-45">
                <a:solidFill>
                  <a:srgbClr val="000000"/>
                </a:solidFill>
                <a:latin typeface="Montserrat Light"/>
                <a:ea typeface="Montserrat Light"/>
                <a:cs typeface="Montserrat Light"/>
                <a:sym typeface="Montserrat Light"/>
              </a:rPr>
              <a:t>Faculty of Engineering</a:t>
            </a:r>
          </a:p>
        </p:txBody>
      </p:sp>
      <p:sp>
        <p:nvSpPr>
          <p:cNvPr name="Freeform 34" id="34"/>
          <p:cNvSpPr/>
          <p:nvPr/>
        </p:nvSpPr>
        <p:spPr>
          <a:xfrm flipH="false" flipV="false" rot="0">
            <a:off x="337271" y="18508107"/>
            <a:ext cx="953146" cy="1038685"/>
          </a:xfrm>
          <a:custGeom>
            <a:avLst/>
            <a:gdLst/>
            <a:ahLst/>
            <a:cxnLst/>
            <a:rect r="r" b="b" t="t" l="l"/>
            <a:pathLst>
              <a:path h="1038685" w="953146">
                <a:moveTo>
                  <a:pt x="0" y="0"/>
                </a:moveTo>
                <a:lnTo>
                  <a:pt x="953147" y="0"/>
                </a:lnTo>
                <a:lnTo>
                  <a:pt x="953147" y="1038686"/>
                </a:lnTo>
                <a:lnTo>
                  <a:pt x="0" y="1038686"/>
                </a:lnTo>
                <a:lnTo>
                  <a:pt x="0" y="0"/>
                </a:lnTo>
                <a:close/>
              </a:path>
            </a:pathLst>
          </a:custGeom>
          <a:blipFill>
            <a:blip r:embed="rId10"/>
            <a:stretch>
              <a:fillRect l="0" t="0" r="0" b="0"/>
            </a:stretch>
          </a:blipFill>
        </p:spPr>
      </p:sp>
      <p:sp>
        <p:nvSpPr>
          <p:cNvPr name="Freeform 35" id="35"/>
          <p:cNvSpPr/>
          <p:nvPr/>
        </p:nvSpPr>
        <p:spPr>
          <a:xfrm flipH="false" flipV="false" rot="0">
            <a:off x="337271" y="20311468"/>
            <a:ext cx="2374168" cy="902312"/>
          </a:xfrm>
          <a:custGeom>
            <a:avLst/>
            <a:gdLst/>
            <a:ahLst/>
            <a:cxnLst/>
            <a:rect r="r" b="b" t="t" l="l"/>
            <a:pathLst>
              <a:path h="902312" w="2374168">
                <a:moveTo>
                  <a:pt x="0" y="0"/>
                </a:moveTo>
                <a:lnTo>
                  <a:pt x="2374168" y="0"/>
                </a:lnTo>
                <a:lnTo>
                  <a:pt x="2374168" y="902312"/>
                </a:lnTo>
                <a:lnTo>
                  <a:pt x="0" y="902312"/>
                </a:lnTo>
                <a:lnTo>
                  <a:pt x="0" y="0"/>
                </a:lnTo>
                <a:close/>
              </a:path>
            </a:pathLst>
          </a:custGeom>
          <a:blipFill>
            <a:blip r:embed="rId11"/>
            <a:stretch>
              <a:fillRect l="0" t="0" r="0" b="0"/>
            </a:stretch>
          </a:blipFill>
        </p:spPr>
      </p:sp>
      <p:sp>
        <p:nvSpPr>
          <p:cNvPr name="TextBox 36" id="36"/>
          <p:cNvSpPr txBox="true"/>
          <p:nvPr/>
        </p:nvSpPr>
        <p:spPr>
          <a:xfrm rot="0">
            <a:off x="2711439" y="11736637"/>
            <a:ext cx="9543197" cy="725309"/>
          </a:xfrm>
          <a:prstGeom prst="rect">
            <a:avLst/>
          </a:prstGeom>
        </p:spPr>
        <p:txBody>
          <a:bodyPr anchor="t" rtlCol="false" tIns="0" lIns="0" bIns="0" rIns="0">
            <a:spAutoFit/>
          </a:bodyPr>
          <a:lstStyle/>
          <a:p>
            <a:pPr algn="ctr" marL="0" indent="0" lvl="0">
              <a:lnSpc>
                <a:spcPts val="5697"/>
              </a:lnSpc>
              <a:spcBef>
                <a:spcPct val="0"/>
              </a:spcBef>
            </a:pPr>
            <a:r>
              <a:rPr lang="en-US" sz="4069">
                <a:solidFill>
                  <a:srgbClr val="FFFFFF"/>
                </a:solidFill>
                <a:latin typeface="Scripter"/>
                <a:ea typeface="Scripter"/>
                <a:cs typeface="Scripter"/>
                <a:sym typeface="Scripter"/>
              </a:rPr>
              <a:t>Team contributions:</a:t>
            </a:r>
          </a:p>
        </p:txBody>
      </p:sp>
      <p:sp>
        <p:nvSpPr>
          <p:cNvPr name="TextBox 37" id="37"/>
          <p:cNvSpPr txBox="true"/>
          <p:nvPr/>
        </p:nvSpPr>
        <p:spPr>
          <a:xfrm rot="0">
            <a:off x="870044" y="12823230"/>
            <a:ext cx="3337170" cy="2584190"/>
          </a:xfrm>
          <a:prstGeom prst="rect">
            <a:avLst/>
          </a:prstGeom>
        </p:spPr>
        <p:txBody>
          <a:bodyPr anchor="t" rtlCol="false" tIns="0" lIns="0" bIns="0" rIns="0">
            <a:spAutoFit/>
          </a:bodyPr>
          <a:lstStyle/>
          <a:p>
            <a:pPr algn="l">
              <a:lnSpc>
                <a:spcPts val="2989"/>
              </a:lnSpc>
            </a:pPr>
            <a:r>
              <a:rPr lang="en-US" b="true" sz="2135" spc="64" u="sng">
                <a:solidFill>
                  <a:srgbClr val="202644"/>
                </a:solidFill>
                <a:latin typeface="Ruda Bold"/>
                <a:ea typeface="Ruda Bold"/>
                <a:cs typeface="Ruda Bold"/>
                <a:sym typeface="Ruda Bold"/>
              </a:rPr>
              <a:t>Nour ElBakry: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Game Function</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Learning Function</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Presentation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Main Function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Binary Tree </a:t>
            </a:r>
          </a:p>
          <a:p>
            <a:pPr algn="l">
              <a:lnSpc>
                <a:spcPts val="2989"/>
              </a:lnSpc>
              <a:spcBef>
                <a:spcPct val="0"/>
              </a:spcBef>
            </a:pPr>
          </a:p>
        </p:txBody>
      </p:sp>
      <p:sp>
        <p:nvSpPr>
          <p:cNvPr name="TextBox 38" id="38"/>
          <p:cNvSpPr txBox="true"/>
          <p:nvPr/>
        </p:nvSpPr>
        <p:spPr>
          <a:xfrm rot="0">
            <a:off x="870044" y="15531245"/>
            <a:ext cx="3782394" cy="2584190"/>
          </a:xfrm>
          <a:prstGeom prst="rect">
            <a:avLst/>
          </a:prstGeom>
        </p:spPr>
        <p:txBody>
          <a:bodyPr anchor="t" rtlCol="false" tIns="0" lIns="0" bIns="0" rIns="0">
            <a:spAutoFit/>
          </a:bodyPr>
          <a:lstStyle/>
          <a:p>
            <a:pPr algn="l">
              <a:lnSpc>
                <a:spcPts val="2989"/>
              </a:lnSpc>
            </a:pPr>
            <a:r>
              <a:rPr lang="en-US" b="true" sz="2135" spc="64" u="sng">
                <a:solidFill>
                  <a:srgbClr val="202644"/>
                </a:solidFill>
                <a:latin typeface="Ruda Bold"/>
                <a:ea typeface="Ruda Bold"/>
                <a:cs typeface="Ruda Bold"/>
                <a:sym typeface="Ruda Bold"/>
              </a:rPr>
              <a:t>Areej Taher: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Binary Tree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Serialization Function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Deserialization Function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Presentation </a:t>
            </a:r>
          </a:p>
          <a:p>
            <a:pPr algn="l" marL="460999" indent="-230499" lvl="1">
              <a:lnSpc>
                <a:spcPts val="2989"/>
              </a:lnSpc>
              <a:spcBef>
                <a:spcPct val="0"/>
              </a:spcBef>
              <a:buFont typeface="Arial"/>
              <a:buChar char="•"/>
            </a:pPr>
            <a:r>
              <a:rPr lang="en-US" b="true" sz="2135" spc="64">
                <a:solidFill>
                  <a:srgbClr val="202644"/>
                </a:solidFill>
                <a:latin typeface="Ruda Bold"/>
                <a:ea typeface="Ruda Bold"/>
                <a:cs typeface="Ruda Bold"/>
                <a:sym typeface="Ruda Bold"/>
              </a:rPr>
              <a:t>Poster</a:t>
            </a:r>
          </a:p>
        </p:txBody>
      </p:sp>
      <p:sp>
        <p:nvSpPr>
          <p:cNvPr name="TextBox 39" id="39"/>
          <p:cNvSpPr txBox="true"/>
          <p:nvPr/>
        </p:nvSpPr>
        <p:spPr>
          <a:xfrm rot="0">
            <a:off x="9684840" y="12888335"/>
            <a:ext cx="3923160" cy="2955665"/>
          </a:xfrm>
          <a:prstGeom prst="rect">
            <a:avLst/>
          </a:prstGeom>
        </p:spPr>
        <p:txBody>
          <a:bodyPr anchor="t" rtlCol="false" tIns="0" lIns="0" bIns="0" rIns="0">
            <a:spAutoFit/>
          </a:bodyPr>
          <a:lstStyle/>
          <a:p>
            <a:pPr algn="l">
              <a:lnSpc>
                <a:spcPts val="2989"/>
              </a:lnSpc>
            </a:pPr>
            <a:r>
              <a:rPr lang="en-US" b="true" sz="2135" spc="64" u="sng">
                <a:solidFill>
                  <a:srgbClr val="202644"/>
                </a:solidFill>
                <a:latin typeface="Ruda Bold"/>
                <a:ea typeface="Ruda Bold"/>
                <a:cs typeface="Ruda Bold"/>
                <a:sym typeface="Ruda Bold"/>
              </a:rPr>
              <a:t>Yossef Omar: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Serialization Function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Deserialization Function</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Presentation</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File division</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Internal documentation</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Main Function</a:t>
            </a:r>
          </a:p>
          <a:p>
            <a:pPr algn="l">
              <a:lnSpc>
                <a:spcPts val="2989"/>
              </a:lnSpc>
              <a:spcBef>
                <a:spcPct val="0"/>
              </a:spcBef>
            </a:pPr>
          </a:p>
        </p:txBody>
      </p:sp>
      <p:sp>
        <p:nvSpPr>
          <p:cNvPr name="TextBox 40" id="40"/>
          <p:cNvSpPr txBox="true"/>
          <p:nvPr/>
        </p:nvSpPr>
        <p:spPr>
          <a:xfrm rot="0">
            <a:off x="9785462" y="15782210"/>
            <a:ext cx="3337170" cy="2955665"/>
          </a:xfrm>
          <a:prstGeom prst="rect">
            <a:avLst/>
          </a:prstGeom>
        </p:spPr>
        <p:txBody>
          <a:bodyPr anchor="t" rtlCol="false" tIns="0" lIns="0" bIns="0" rIns="0">
            <a:spAutoFit/>
          </a:bodyPr>
          <a:lstStyle/>
          <a:p>
            <a:pPr algn="l">
              <a:lnSpc>
                <a:spcPts val="2989"/>
              </a:lnSpc>
            </a:pPr>
            <a:r>
              <a:rPr lang="en-US" b="true" sz="2135" spc="64" u="sng">
                <a:solidFill>
                  <a:srgbClr val="202644"/>
                </a:solidFill>
                <a:latin typeface="Ruda Bold"/>
                <a:ea typeface="Ruda Bold"/>
                <a:cs typeface="Ruda Bold"/>
                <a:sym typeface="Ruda Bold"/>
              </a:rPr>
              <a:t>Abdullah Helmy: </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Binary Tree</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Main Function</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Game Function</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Learning Function</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Research</a:t>
            </a:r>
          </a:p>
          <a:p>
            <a:pPr algn="l" marL="460999" indent="-230499" lvl="1">
              <a:lnSpc>
                <a:spcPts val="2989"/>
              </a:lnSpc>
              <a:buFont typeface="Arial"/>
              <a:buChar char="•"/>
            </a:pPr>
            <a:r>
              <a:rPr lang="en-US" b="true" sz="2135" spc="64">
                <a:solidFill>
                  <a:srgbClr val="202644"/>
                </a:solidFill>
                <a:latin typeface="Ruda Bold"/>
                <a:ea typeface="Ruda Bold"/>
                <a:cs typeface="Ruda Bold"/>
                <a:sym typeface="Ruda Bold"/>
              </a:rPr>
              <a:t>Video</a:t>
            </a:r>
          </a:p>
          <a:p>
            <a:pPr algn="l">
              <a:lnSpc>
                <a:spcPts val="298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DAGabTSLpyE</dc:identifier>
  <dcterms:modified xsi:type="dcterms:W3CDTF">2011-08-01T06:04:30Z</dcterms:modified>
  <cp:revision>1</cp:revision>
  <dc:title>Project Poster Final</dc:title>
</cp:coreProperties>
</file>