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89" r:id="rId8"/>
    <p:sldId id="259" r:id="rId9"/>
    <p:sldId id="260" r:id="rId10"/>
    <p:sldId id="261" r:id="rId11"/>
    <p:sldId id="262" r:id="rId12"/>
    <p:sldId id="267" r:id="rId13"/>
    <p:sldId id="264" r:id="rId14"/>
    <p:sldId id="268" r:id="rId15"/>
    <p:sldId id="263" r:id="rId16"/>
    <p:sldId id="269" r:id="rId17"/>
    <p:sldId id="265" r:id="rId18"/>
    <p:sldId id="266" r:id="rId19"/>
    <p:sldId id="273" r:id="rId20"/>
    <p:sldId id="274" r:id="rId21"/>
    <p:sldId id="275" r:id="rId22"/>
    <p:sldId id="272" r:id="rId23"/>
    <p:sldId id="277" r:id="rId24"/>
    <p:sldId id="276" r:id="rId25"/>
    <p:sldId id="278" r:id="rId26"/>
    <p:sldId id="280" r:id="rId27"/>
    <p:sldId id="281" r:id="rId28"/>
    <p:sldId id="279" r:id="rId29"/>
    <p:sldId id="271" r:id="rId30"/>
    <p:sldId id="282" r:id="rId31"/>
    <p:sldId id="283" r:id="rId32"/>
    <p:sldId id="284" r:id="rId33"/>
    <p:sldId id="285" r:id="rId34"/>
    <p:sldId id="286"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6896D9-69D0-452C-ADCF-053DEDEEB239}" v="447" dt="2021-11-04T18:05:28.285"/>
    <p1510:client id="{D23ECC1A-FC3D-47B2-B490-454FF2F5B4F7}" v="34" dt="2021-11-04T18:23:58.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Security 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13D3-4B03-A43A-118E72C4DDC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13D3-4B03-A43A-118E72C4DDC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13D3-4B03-A43A-118E72C4DDC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13D3-4B03-A43A-118E72C4DDC3}"/>
              </c:ext>
            </c:extLst>
          </c:dPt>
          <c:dLbls>
            <c:dLbl>
              <c:idx val="0"/>
              <c:layout>
                <c:manualLayout>
                  <c:x val="5.2333187963366772E-2"/>
                  <c:y val="7.0647867235255446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3D3-4B03-A43A-118E72C4DDC3}"/>
                </c:ext>
              </c:extLst>
            </c:dLbl>
            <c:dLbl>
              <c:idx val="1"/>
              <c:layout>
                <c:manualLayout>
                  <c:x val="7.849978194505014E-2"/>
                  <c:y val="-5.3949600230607048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34847344365425759"/>
                      <c:h val="0.26705202312138726"/>
                    </c:manualLayout>
                  </c15:layout>
                </c:ext>
                <c:ext xmlns:c16="http://schemas.microsoft.com/office/drawing/2014/chart" uri="{C3380CC4-5D6E-409C-BE32-E72D297353CC}">
                  <c16:uniqueId val="{00000003-13D3-4B03-A43A-118E72C4DDC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2"/>
                <c:pt idx="0">
                  <c:v>Secure</c:v>
                </c:pt>
                <c:pt idx="1">
                  <c:v>Not Secure</c:v>
                </c:pt>
              </c:strCache>
            </c:strRef>
          </c:cat>
          <c:val>
            <c:numRef>
              <c:f>Sheet1!$B$2:$B$5</c:f>
              <c:numCache>
                <c:formatCode>General</c:formatCode>
                <c:ptCount val="4"/>
                <c:pt idx="0">
                  <c:v>65</c:v>
                </c:pt>
                <c:pt idx="1">
                  <c:v>35</c:v>
                </c:pt>
              </c:numCache>
            </c:numRef>
          </c:val>
          <c:extLst>
            <c:ext xmlns:c16="http://schemas.microsoft.com/office/drawing/2014/chart" uri="{C3380CC4-5D6E-409C-BE32-E72D297353CC}">
              <c16:uniqueId val="{00000008-13D3-4B03-A43A-118E72C4DDC3}"/>
            </c:ext>
          </c:extLst>
        </c:ser>
        <c:dLbls>
          <c:dLblPos val="outEnd"/>
          <c:showLegendKey val="0"/>
          <c:showVal val="0"/>
          <c:showCatName val="1"/>
          <c:showSerName val="0"/>
          <c:showPercent val="0"/>
          <c:showBubbleSize val="0"/>
          <c:showLeaderLines val="1"/>
        </c:dLbls>
      </c:pie3DChart>
      <c:spPr>
        <a:noFill/>
        <a:ln>
          <a:noFill/>
        </a:ln>
        <a:effectLst/>
      </c:spPr>
    </c:plotArea>
    <c:legend>
      <c:legendPos val="b"/>
      <c:legendEntry>
        <c:idx val="2"/>
        <c:delete val="1"/>
      </c:legendEntry>
      <c:legendEntry>
        <c:idx val="3"/>
        <c:delete val="1"/>
      </c:legendEntry>
      <c:layout>
        <c:manualLayout>
          <c:xMode val="edge"/>
          <c:yMode val="edge"/>
          <c:x val="0.23897055669597719"/>
          <c:y val="0.87141712374448765"/>
          <c:w val="0.49220196697202734"/>
          <c:h val="8.553024891148616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7779-24FD-45C6-B3CB-A8B5FC208F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2BC28-F207-4218-8E22-6F9D9D0591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A6567-E6F1-4D88-8D96-912395F4A2D1}"/>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5" name="Footer Placeholder 4">
            <a:extLst>
              <a:ext uri="{FF2B5EF4-FFF2-40B4-BE49-F238E27FC236}">
                <a16:creationId xmlns:a16="http://schemas.microsoft.com/office/drawing/2014/main" id="{74854B82-1284-4BC2-A265-65A5F56C0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5EFE6-26A3-4F50-8FB0-B0FB9D73276D}"/>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412101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DCDE-7D0D-4D97-8FB0-A53A1B80E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6E9E6-B8AA-4F0D-A247-AB96CFD0CA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AE497-754A-42CD-BA0D-4484E43E4936}"/>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5" name="Footer Placeholder 4">
            <a:extLst>
              <a:ext uri="{FF2B5EF4-FFF2-40B4-BE49-F238E27FC236}">
                <a16:creationId xmlns:a16="http://schemas.microsoft.com/office/drawing/2014/main" id="{00895368-7000-4209-9446-676E06CE1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8CA31-AC33-4D84-BC8B-D9D46B02C244}"/>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293477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79734-E997-4053-9E8A-88BE956FE5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8E5FAA-A49A-4421-883E-5CD5069EA6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A50A0-1F9E-4D69-97DE-FEF7961F8A5D}"/>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5" name="Footer Placeholder 4">
            <a:extLst>
              <a:ext uri="{FF2B5EF4-FFF2-40B4-BE49-F238E27FC236}">
                <a16:creationId xmlns:a16="http://schemas.microsoft.com/office/drawing/2014/main" id="{16CC4BC0-0544-447A-BC5D-381702434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FF310-A7EE-451B-868E-8861ED208BB1}"/>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145874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357E-A117-419F-AA87-6E3F8BFF3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FBB24-BCF5-4D78-B06E-79390E642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6089A-FBBB-4E5F-9993-FF716826ADEE}"/>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5" name="Footer Placeholder 4">
            <a:extLst>
              <a:ext uri="{FF2B5EF4-FFF2-40B4-BE49-F238E27FC236}">
                <a16:creationId xmlns:a16="http://schemas.microsoft.com/office/drawing/2014/main" id="{9A5021D0-ED9F-4E4D-934A-4708D5C03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111F9-753A-460D-BFAD-EEE3B07391CD}"/>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14714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51BC-92F4-4809-977B-C514A57D5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03300-3905-45DE-BE62-3215ED1C6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EE24E-D421-4731-B9F7-B71DB781FFB0}"/>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5" name="Footer Placeholder 4">
            <a:extLst>
              <a:ext uri="{FF2B5EF4-FFF2-40B4-BE49-F238E27FC236}">
                <a16:creationId xmlns:a16="http://schemas.microsoft.com/office/drawing/2014/main" id="{B406E533-CF96-41CA-90A5-CBCE63ABC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46744-B446-464A-AB58-CF6E8630B55E}"/>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31455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5AD4-9B78-4EBD-9697-6E2D8ADBD6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D436A-77A4-46B3-8F79-A03432C90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47C37A-3E23-4F7B-876B-FBA877863E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AB5A62-E53B-4629-A841-28E16197352F}"/>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6" name="Footer Placeholder 5">
            <a:extLst>
              <a:ext uri="{FF2B5EF4-FFF2-40B4-BE49-F238E27FC236}">
                <a16:creationId xmlns:a16="http://schemas.microsoft.com/office/drawing/2014/main" id="{215AF56C-D010-442E-9B9C-284BDB245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000E0-18A1-4DEA-AB7B-89D71CE761BC}"/>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235205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0B28-904B-42BA-A5BD-8404DDBC91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E77BB0-8439-4EFD-8841-C51BC59D2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51745-4066-4AC6-AF47-36A7FCF35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D48CED-6536-43F7-AD5F-9C29788A3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9B366-CA20-485B-BC61-054365BC7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ADCB6C-B857-4DD5-8DA8-8AA117F850CA}"/>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8" name="Footer Placeholder 7">
            <a:extLst>
              <a:ext uri="{FF2B5EF4-FFF2-40B4-BE49-F238E27FC236}">
                <a16:creationId xmlns:a16="http://schemas.microsoft.com/office/drawing/2014/main" id="{44DB6576-4E77-477C-BE8F-12E824604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F95DD-2526-4621-9C7F-969018206750}"/>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152823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45AD-CB7C-4DEA-93B7-EAF30A0C70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8C5ECC-3655-43D0-8750-D9532B109A3B}"/>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4" name="Footer Placeholder 3">
            <a:extLst>
              <a:ext uri="{FF2B5EF4-FFF2-40B4-BE49-F238E27FC236}">
                <a16:creationId xmlns:a16="http://schemas.microsoft.com/office/drawing/2014/main" id="{ED715C8D-0190-409A-90EC-653307CA70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F3DCE9-8FCF-4DE3-8D89-60AD16A0EFA2}"/>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3082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C468A-8721-46B5-A7FA-D910D293C56A}"/>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3" name="Footer Placeholder 2">
            <a:extLst>
              <a:ext uri="{FF2B5EF4-FFF2-40B4-BE49-F238E27FC236}">
                <a16:creationId xmlns:a16="http://schemas.microsoft.com/office/drawing/2014/main" id="{E3E47B97-8580-448C-B112-6DFD7E0759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D22FA-2E0B-416E-AA31-8B0705AE2B4B}"/>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46321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7EDE-5742-4FC9-B646-27E913211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3F3C9-DF92-4539-AFE2-258EB5120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E6A052-BF20-4E9C-ADF4-B80C6E8DC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1826B-71C3-4676-9B47-ADAD48F11B21}"/>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6" name="Footer Placeholder 5">
            <a:extLst>
              <a:ext uri="{FF2B5EF4-FFF2-40B4-BE49-F238E27FC236}">
                <a16:creationId xmlns:a16="http://schemas.microsoft.com/office/drawing/2014/main" id="{DE0EFF9C-48E6-4624-AAD4-B8D009E3A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AA14B-BD65-4692-A3B4-8CE637559C7E}"/>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83698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9236-AA9F-4859-BD7A-0F208366C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B11465-98D0-4883-B941-EF8710883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11641-3EED-44AD-832B-18918DB8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F35D2-1CF5-4769-88AE-32D068CF757B}"/>
              </a:ext>
            </a:extLst>
          </p:cNvPr>
          <p:cNvSpPr>
            <a:spLocks noGrp="1"/>
          </p:cNvSpPr>
          <p:nvPr>
            <p:ph type="dt" sz="half" idx="10"/>
          </p:nvPr>
        </p:nvSpPr>
        <p:spPr/>
        <p:txBody>
          <a:bodyPr/>
          <a:lstStyle/>
          <a:p>
            <a:fld id="{CDAAAC86-2FE5-4CFD-A75F-613C736D9EC0}" type="datetimeFigureOut">
              <a:rPr lang="en-US" smtClean="0"/>
              <a:t>11/4/2021</a:t>
            </a:fld>
            <a:endParaRPr lang="en-US"/>
          </a:p>
        </p:txBody>
      </p:sp>
      <p:sp>
        <p:nvSpPr>
          <p:cNvPr id="6" name="Footer Placeholder 5">
            <a:extLst>
              <a:ext uri="{FF2B5EF4-FFF2-40B4-BE49-F238E27FC236}">
                <a16:creationId xmlns:a16="http://schemas.microsoft.com/office/drawing/2014/main" id="{053BF31C-2E3C-4A15-95A2-9B2905C23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D8E2D-73B3-4721-B97D-BA41AEFE1041}"/>
              </a:ext>
            </a:extLst>
          </p:cNvPr>
          <p:cNvSpPr>
            <a:spLocks noGrp="1"/>
          </p:cNvSpPr>
          <p:nvPr>
            <p:ph type="sldNum" sz="quarter" idx="12"/>
          </p:nvPr>
        </p:nvSpPr>
        <p:spPr/>
        <p:txBody>
          <a:bodyPr/>
          <a:lstStyle/>
          <a:p>
            <a:fld id="{BCA90F0D-CB0B-454F-B654-3EC0475DF064}" type="slidenum">
              <a:rPr lang="en-US" smtClean="0"/>
              <a:t>‹#›</a:t>
            </a:fld>
            <a:endParaRPr lang="en-US"/>
          </a:p>
        </p:txBody>
      </p:sp>
    </p:spTree>
    <p:extLst>
      <p:ext uri="{BB962C8B-B14F-4D97-AF65-F5344CB8AC3E}">
        <p14:creationId xmlns:p14="http://schemas.microsoft.com/office/powerpoint/2010/main" val="243900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7977E-CC9F-4DBC-8607-63E3F2A76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AFFE5-3F74-4AB9-B752-ED6FD6D80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78CD0-7D21-4754-A687-EDE11ED83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AAC86-2FE5-4CFD-A75F-613C736D9EC0}" type="datetimeFigureOut">
              <a:rPr lang="en-US" smtClean="0"/>
              <a:t>11/4/2021</a:t>
            </a:fld>
            <a:endParaRPr lang="en-US"/>
          </a:p>
        </p:txBody>
      </p:sp>
      <p:sp>
        <p:nvSpPr>
          <p:cNvPr id="5" name="Footer Placeholder 4">
            <a:extLst>
              <a:ext uri="{FF2B5EF4-FFF2-40B4-BE49-F238E27FC236}">
                <a16:creationId xmlns:a16="http://schemas.microsoft.com/office/drawing/2014/main" id="{AE7B6F43-75EB-4563-9404-EDB3DC690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386073-2682-49A4-9D6A-319F894C9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0F0D-CB0B-454F-B654-3EC0475DF064}" type="slidenum">
              <a:rPr lang="en-US" smtClean="0"/>
              <a:t>‹#›</a:t>
            </a:fld>
            <a:endParaRPr lang="en-US"/>
          </a:p>
        </p:txBody>
      </p:sp>
    </p:spTree>
    <p:extLst>
      <p:ext uri="{BB962C8B-B14F-4D97-AF65-F5344CB8AC3E}">
        <p14:creationId xmlns:p14="http://schemas.microsoft.com/office/powerpoint/2010/main" val="424036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PLSQL" TargetMode="External"/><Relationship Id="rId3" Type="http://schemas.openxmlformats.org/officeDocument/2006/relationships/hyperlink" Target="https://en.wikipedia.org/wiki/Source_code" TargetMode="External"/><Relationship Id="rId7" Type="http://schemas.openxmlformats.org/officeDocument/2006/relationships/hyperlink" Target="https://en.wikipedia.org/wiki/Salesforce.com#Apex"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en.wikipedia.org/wiki/JavaScript" TargetMode="External"/><Relationship Id="rId5" Type="http://schemas.openxmlformats.org/officeDocument/2006/relationships/hyperlink" Target="https://en.wikipedia.org/wiki/Java_(programming_language)" TargetMode="External"/><Relationship Id="rId4" Type="http://schemas.openxmlformats.org/officeDocument/2006/relationships/hyperlink" Target="https://en.wikipedia.org/wiki/Code_analyzer" TargetMode="External"/><Relationship Id="rId9" Type="http://schemas.openxmlformats.org/officeDocument/2006/relationships/hyperlink" Target="https://en.wikipedia.org/wiki/Apache_Velocit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hyperlink" Target="https://en.wikipedia.org/wiki/PMD_(software" TargetMode="External"/><Relationship Id="rId13" Type="http://schemas.openxmlformats.org/officeDocument/2006/relationships/hyperlink" Target="http://www.androidtutorialshub.com/cleartext-http-traffic-not-permitted/" TargetMode="External"/><Relationship Id="rId3" Type="http://schemas.openxmlformats.org/officeDocument/2006/relationships/hyperlink" Target="https://enos.itcollege.ee/~jpoial/oop/naited/Clean%20Code.pdf" TargetMode="External"/><Relationship Id="rId7" Type="http://schemas.openxmlformats.org/officeDocument/2006/relationships/hyperlink" Target="https://pmd.github.io/latest/pmd_rules_java_performance.html#avoidfilestream" TargetMode="External"/><Relationship Id="rId12" Type="http://schemas.openxmlformats.org/officeDocument/2006/relationships/hyperlink" Target="https://medium.com/android-news/android-activity-launch-mode-e0df1aa72242" TargetMode="External"/><Relationship Id="rId2" Type="http://schemas.openxmlformats.org/officeDocument/2006/relationships/image" Target="../media/image1.jpeg"/><Relationship Id="rId16" Type="http://schemas.openxmlformats.org/officeDocument/2006/relationships/hyperlink" Target="http://en.wikipedia.org/wiki/Single_responsibility_principle" TargetMode="External"/><Relationship Id="rId1" Type="http://schemas.openxmlformats.org/officeDocument/2006/relationships/slideLayout" Target="../slideLayouts/slideLayout1.xml"/><Relationship Id="rId6" Type="http://schemas.openxmlformats.org/officeDocument/2006/relationships/hyperlink" Target="https://github.com/MobSF/Mobile-Security-Framework-MobSF" TargetMode="External"/><Relationship Id="rId11" Type="http://schemas.openxmlformats.org/officeDocument/2006/relationships/hyperlink" Target="https://www.banksa.com.au/online-services/mobile-banking/app-permissions" TargetMode="External"/><Relationship Id="rId5" Type="http://schemas.openxmlformats.org/officeDocument/2006/relationships/hyperlink" Target="http://www.javadecompilers.com/" TargetMode="External"/><Relationship Id="rId15" Type="http://schemas.openxmlformats.org/officeDocument/2006/relationships/hyperlink" Target="https://docs.oracle.com/javase/7/docs/api/java/io/FileInputStream.html" TargetMode="External"/><Relationship Id="rId10" Type="http://schemas.openxmlformats.org/officeDocument/2006/relationships/hyperlink" Target="https://checkstyle.sourceforge.io/" TargetMode="External"/><Relationship Id="rId4" Type="http://schemas.openxmlformats.org/officeDocument/2006/relationships/hyperlink" Target="https://play.google.com/store/apps/details?id=com.ext.ui" TargetMode="External"/><Relationship Id="rId9" Type="http://schemas.openxmlformats.org/officeDocument/2006/relationships/hyperlink" Target="https://dl.bintray.com/pmd/pmd-eclipse-plugin/updates/" TargetMode="External"/><Relationship Id="rId14" Type="http://schemas.openxmlformats.org/officeDocument/2006/relationships/hyperlink" Target="https://ar.wikipedia.org/wiki/%D9%86%D8%B8%D8%A7%D9%85_%D8%AA%D8%B3%D8%AC%D9%8A%D9%84_%D9%86%D9%82%D8%A7%D8%B7_%D8%A7%D9%84%D8%B6%D8%B9%D9%81_%D8%A7%D9%84%D9%85%D8%B4%D8%AA%D8%B1%D9%83"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2" name="Title 1">
            <a:extLst>
              <a:ext uri="{FF2B5EF4-FFF2-40B4-BE49-F238E27FC236}">
                <a16:creationId xmlns:a16="http://schemas.microsoft.com/office/drawing/2014/main" id="{528F1AE8-AAB4-4630-AC85-E594F11FB6F8}"/>
              </a:ext>
            </a:extLst>
          </p:cNvPr>
          <p:cNvSpPr>
            <a:spLocks noGrp="1"/>
          </p:cNvSpPr>
          <p:nvPr>
            <p:ph type="ctrTitle"/>
          </p:nvPr>
        </p:nvSpPr>
        <p:spPr>
          <a:xfrm>
            <a:off x="1387365" y="1398213"/>
            <a:ext cx="9144000" cy="2900518"/>
          </a:xfrm>
        </p:spPr>
        <p:txBody>
          <a:bodyPr>
            <a:normAutofit/>
          </a:bodyPr>
          <a:lstStyle/>
          <a:p>
            <a:pPr rtl="0" fontAlgn="base"/>
            <a:r>
              <a:rPr lang="en-US" sz="3600" b="1" i="0">
                <a:solidFill>
                  <a:schemeClr val="tx1">
                    <a:lumMod val="95000"/>
                  </a:schemeClr>
                </a:solidFill>
                <a:effectLst/>
                <a:latin typeface="Times New Roman" panose="02020603050405020304" pitchFamily="18" charset="0"/>
              </a:rPr>
              <a:t>Quality Assessment for Local Banking Apps  </a:t>
            </a:r>
            <a:br>
              <a:rPr lang="en-US" sz="3600" b="1" i="0">
                <a:solidFill>
                  <a:schemeClr val="tx1">
                    <a:lumMod val="95000"/>
                  </a:schemeClr>
                </a:solidFill>
                <a:effectLst/>
                <a:latin typeface="Segoe UI" panose="020B0502040204020203" pitchFamily="34" charset="0"/>
              </a:rPr>
            </a:br>
            <a:r>
              <a:rPr lang="en-US" sz="3600" b="0" i="0">
                <a:solidFill>
                  <a:schemeClr val="tx1">
                    <a:lumMod val="95000"/>
                  </a:schemeClr>
                </a:solidFill>
                <a:effectLst/>
                <a:latin typeface="Times New Roman" panose="02020603050405020304" pitchFamily="18" charset="0"/>
              </a:rPr>
              <a:t> </a:t>
            </a:r>
            <a:br>
              <a:rPr lang="en-US" sz="3600" b="0" i="0">
                <a:solidFill>
                  <a:schemeClr val="tx1">
                    <a:lumMod val="95000"/>
                  </a:schemeClr>
                </a:solidFill>
                <a:effectLst/>
                <a:latin typeface="Segoe UI" panose="020B0502040204020203" pitchFamily="34" charset="0"/>
              </a:rPr>
            </a:br>
            <a:endParaRPr lang="en-US" sz="3600">
              <a:solidFill>
                <a:schemeClr val="tx1">
                  <a:lumMod val="95000"/>
                </a:schemeClr>
              </a:solidFill>
            </a:endParaRPr>
          </a:p>
        </p:txBody>
      </p:sp>
      <p:sp>
        <p:nvSpPr>
          <p:cNvPr id="3" name="Subtitle 2">
            <a:extLst>
              <a:ext uri="{FF2B5EF4-FFF2-40B4-BE49-F238E27FC236}">
                <a16:creationId xmlns:a16="http://schemas.microsoft.com/office/drawing/2014/main" id="{5BFA769B-1AA6-416E-BADB-C73D54F0930A}"/>
              </a:ext>
            </a:extLst>
          </p:cNvPr>
          <p:cNvSpPr>
            <a:spLocks noGrp="1"/>
          </p:cNvSpPr>
          <p:nvPr>
            <p:ph type="subTitle" idx="1"/>
          </p:nvPr>
        </p:nvSpPr>
        <p:spPr>
          <a:xfrm>
            <a:off x="735724" y="3429000"/>
            <a:ext cx="9932276" cy="869731"/>
          </a:xfrm>
        </p:spPr>
        <p:txBody>
          <a:bodyPr>
            <a:normAutofit/>
          </a:bodyPr>
          <a:lstStyle/>
          <a:p>
            <a:r>
              <a:rPr lang="en-US" sz="3600" b="1" i="0">
                <a:solidFill>
                  <a:schemeClr val="accent1">
                    <a:lumMod val="20000"/>
                    <a:lumOff val="80000"/>
                  </a:schemeClr>
                </a:solidFill>
                <a:effectLst/>
                <a:latin typeface="Times New Roman" panose="02020603050405020304" pitchFamily="18" charset="0"/>
              </a:rPr>
              <a:t>Al Rajhi Bank</a:t>
            </a:r>
            <a:r>
              <a:rPr lang="en-US" sz="3600" b="0" i="0">
                <a:solidFill>
                  <a:schemeClr val="accent1">
                    <a:lumMod val="20000"/>
                    <a:lumOff val="80000"/>
                  </a:schemeClr>
                </a:solidFill>
                <a:effectLst/>
                <a:latin typeface="Times New Roman" panose="02020603050405020304" pitchFamily="18" charset="0"/>
              </a:rPr>
              <a:t> </a:t>
            </a:r>
            <a:endParaRPr lang="en-US" sz="3600">
              <a:solidFill>
                <a:schemeClr val="accent1">
                  <a:lumMod val="20000"/>
                  <a:lumOff val="80000"/>
                </a:schemeClr>
              </a:solidFill>
            </a:endParaRPr>
          </a:p>
        </p:txBody>
      </p:sp>
    </p:spTree>
    <p:extLst>
      <p:ext uri="{BB962C8B-B14F-4D97-AF65-F5344CB8AC3E}">
        <p14:creationId xmlns:p14="http://schemas.microsoft.com/office/powerpoint/2010/main" val="3140443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5171090" y="5451581"/>
            <a:ext cx="1401160" cy="442122"/>
          </a:xfrm>
        </p:spPr>
        <p:txBody>
          <a:bodyPr>
            <a:normAutofit/>
          </a:bodyPr>
          <a:lstStyle/>
          <a:p>
            <a:r>
              <a:rPr lang="en-US" sz="1400"/>
              <a:t>FIGURE 1</a:t>
            </a:r>
          </a:p>
        </p:txBody>
      </p:sp>
      <p:pic>
        <p:nvPicPr>
          <p:cNvPr id="6" name="Picture 5" descr="A screenshot of a computer&#10;&#10;Description automatically generated with medium confidence">
            <a:extLst>
              <a:ext uri="{FF2B5EF4-FFF2-40B4-BE49-F238E27FC236}">
                <a16:creationId xmlns:a16="http://schemas.microsoft.com/office/drawing/2014/main" id="{112E39ED-3F84-4FDF-8359-010E40683A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284" t="12195"/>
          <a:stretch/>
        </p:blipFill>
        <p:spPr bwMode="auto">
          <a:xfrm>
            <a:off x="2270244" y="1906346"/>
            <a:ext cx="7478077" cy="3465818"/>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59963CD4-E0C0-41D8-8EE2-BD3A33603799}"/>
              </a:ext>
            </a:extLst>
          </p:cNvPr>
          <p:cNvSpPr txBox="1"/>
          <p:nvPr/>
        </p:nvSpPr>
        <p:spPr>
          <a:xfrm>
            <a:off x="1194917" y="964297"/>
            <a:ext cx="7478077" cy="461665"/>
          </a:xfrm>
          <a:prstGeom prst="rect">
            <a:avLst/>
          </a:prstGeom>
          <a:noFill/>
        </p:spPr>
        <p:txBody>
          <a:bodyPr wrap="square">
            <a:spAutoFit/>
          </a:bodyPr>
          <a:lstStyle/>
          <a:p>
            <a:r>
              <a:rPr lang="en-US" sz="24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a:t>
            </a:r>
            <a:r>
              <a:rPr lang="en-US" sz="2400" err="1">
                <a:solidFill>
                  <a:schemeClr val="accent2">
                    <a:lumMod val="20000"/>
                    <a:lumOff val="80000"/>
                  </a:schemeClr>
                </a:solidFill>
                <a:effectLst/>
                <a:latin typeface="Times New Roman" panose="02020603050405020304" pitchFamily="18" charset="0"/>
                <a:ea typeface="Times New Roman" panose="02020603050405020304" pitchFamily="18" charset="0"/>
              </a:rPr>
              <a:t>MobSF</a:t>
            </a:r>
            <a:endParaRPr lang="en-US" sz="24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6142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548030" y="1020918"/>
            <a:ext cx="4281520" cy="602142"/>
          </a:xfrm>
        </p:spPr>
        <p:txBody>
          <a:bodyPr>
            <a:noAutofit/>
          </a:bodyPr>
          <a:lstStyle/>
          <a:p>
            <a:r>
              <a:rPr lang="en-US" sz="5000" b="1" kern="0">
                <a:effectLst/>
                <a:latin typeface="Times New Roman" panose="02020603050405020304" pitchFamily="18" charset="0"/>
                <a:ea typeface="Calibri" panose="020F0502020204030204" pitchFamily="34" charset="0"/>
              </a:rPr>
              <a:t>Methodology</a:t>
            </a:r>
            <a:endParaRPr lang="en-US" sz="5000" b="1" kern="0">
              <a:effectLst/>
              <a:latin typeface="Times New Roman" panose="02020603050405020304" pitchFamily="18" charset="0"/>
              <a:ea typeface="Times New Roman" panose="02020603050405020304" pitchFamily="18" charset="0"/>
            </a:endParaRPr>
          </a:p>
          <a:p>
            <a:endParaRPr lang="en-US" sz="5000"/>
          </a:p>
        </p:txBody>
      </p:sp>
      <p:sp>
        <p:nvSpPr>
          <p:cNvPr id="6" name="TextBox 5">
            <a:extLst>
              <a:ext uri="{FF2B5EF4-FFF2-40B4-BE49-F238E27FC236}">
                <a16:creationId xmlns:a16="http://schemas.microsoft.com/office/drawing/2014/main" id="{EC17700E-3DE3-43EA-9B10-1CCCF10B7708}"/>
              </a:ext>
            </a:extLst>
          </p:cNvPr>
          <p:cNvSpPr txBox="1"/>
          <p:nvPr/>
        </p:nvSpPr>
        <p:spPr>
          <a:xfrm>
            <a:off x="2477452" y="2074340"/>
            <a:ext cx="7478077" cy="523220"/>
          </a:xfrm>
          <a:prstGeom prst="rect">
            <a:avLst/>
          </a:prstGeom>
          <a:noFill/>
        </p:spPr>
        <p:txBody>
          <a:bodyPr wrap="square">
            <a:spAutoFit/>
          </a:bodyPr>
          <a:lstStyle/>
          <a:p>
            <a:r>
              <a:rPr lang="en-US" sz="28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PMD</a:t>
            </a:r>
            <a:endParaRPr lang="en-US" sz="2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59A821-A94E-4BB5-80C9-D5EAB67BCF6E}"/>
              </a:ext>
            </a:extLst>
          </p:cNvPr>
          <p:cNvSpPr txBox="1"/>
          <p:nvPr/>
        </p:nvSpPr>
        <p:spPr>
          <a:xfrm>
            <a:off x="1323022" y="2806700"/>
            <a:ext cx="9123998" cy="1257845"/>
          </a:xfrm>
          <a:prstGeom prst="rect">
            <a:avLst/>
          </a:prstGeom>
          <a:noFill/>
        </p:spPr>
        <p:txBody>
          <a:bodyPr wrap="square">
            <a:spAutoFit/>
          </a:bodyPr>
          <a:lstStyle/>
          <a:p>
            <a:pPr marL="0" marR="0" algn="just">
              <a:lnSpc>
                <a:spcPct val="107000"/>
              </a:lnSpc>
              <a:spcBef>
                <a:spcPts val="0"/>
              </a:spcBef>
              <a:spcAft>
                <a:spcPts val="0"/>
              </a:spcAft>
            </a:pP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PMD (Programming Mistake Detector) is an open source static </a:t>
            </a:r>
            <a:r>
              <a:rPr lang="en-US" sz="1800" u="sng">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source code</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u="sng">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analyzer</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that reports on issues found within application code .It can analyze files written in </a:t>
            </a:r>
            <a:r>
              <a:rPr lang="en-US" sz="1800" u="sng">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Java</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u="sng">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JavaScript</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u="sng">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Apex</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and Visualforce, </a:t>
            </a:r>
            <a:r>
              <a:rPr lang="en-US" sz="1800" u="sng">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PLSQL</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u="sng">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Apache Velocity</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XML, and XSL .</a:t>
            </a:r>
            <a:endParaRPr lang="en-US" sz="1800">
              <a:solidFill>
                <a:schemeClr val="tx1">
                  <a:lumMod val="95000"/>
                </a:schemeClr>
              </a:solidFill>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solidFill>
                <a:schemeClr val="tx1">
                  <a:lumMod val="95000"/>
                </a:schemeClr>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BF130B71-8950-49A6-9C40-5C95B8BCEF2E}"/>
              </a:ext>
            </a:extLst>
          </p:cNvPr>
          <p:cNvSpPr txBox="1"/>
          <p:nvPr/>
        </p:nvSpPr>
        <p:spPr>
          <a:xfrm>
            <a:off x="1082992" y="3907063"/>
            <a:ext cx="9364027" cy="961482"/>
          </a:xfrm>
          <a:prstGeom prst="rect">
            <a:avLst/>
          </a:prstGeom>
          <a:noFill/>
        </p:spPr>
        <p:txBody>
          <a:bodyPr wrap="square">
            <a:spAutoFit/>
          </a:bodyPr>
          <a:lstStyle/>
          <a:p>
            <a:pPr marL="228600" marR="0" algn="just">
              <a:lnSpc>
                <a:spcPct val="107000"/>
              </a:lnSpc>
              <a:spcBef>
                <a:spcPts val="0"/>
              </a:spcBef>
              <a:spcAft>
                <a:spcPts val="0"/>
              </a:spcAft>
            </a:pP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It is added to the Eclipse IDE as a new software that is easy to deal with, as well as a clear display of errors, distinguishing them in color according to the severity of the risks, and describing each problem with its explanation and ways to solve it.</a:t>
            </a:r>
            <a:endParaRPr lang="en-US" sz="1800">
              <a:solidFill>
                <a:schemeClr val="tx1">
                  <a:lumMod val="9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95773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85C3A96A-813F-4F37-92A2-88C753E97E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2872" y="1601617"/>
            <a:ext cx="7689618" cy="1747837"/>
          </a:xfrm>
          <a:prstGeom prst="rect">
            <a:avLst/>
          </a:prstGeom>
          <a:noFill/>
          <a:ln>
            <a:noFill/>
          </a:ln>
        </p:spPr>
      </p:pic>
      <p:pic>
        <p:nvPicPr>
          <p:cNvPr id="8" name="Picture 7" descr="Graphical user interface&#10;&#10;Description automatically generated with medium confidence">
            <a:extLst>
              <a:ext uri="{FF2B5EF4-FFF2-40B4-BE49-F238E27FC236}">
                <a16:creationId xmlns:a16="http://schemas.microsoft.com/office/drawing/2014/main" id="{23934D9D-D7D4-48D1-BA15-5B79377BA42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1191" y="3891097"/>
            <a:ext cx="7689618" cy="2175567"/>
          </a:xfrm>
          <a:prstGeom prst="rect">
            <a:avLst/>
          </a:prstGeom>
          <a:noFill/>
          <a:ln>
            <a:noFill/>
          </a:ln>
        </p:spPr>
      </p:pic>
      <p:sp>
        <p:nvSpPr>
          <p:cNvPr id="9" name="TextBox 8">
            <a:extLst>
              <a:ext uri="{FF2B5EF4-FFF2-40B4-BE49-F238E27FC236}">
                <a16:creationId xmlns:a16="http://schemas.microsoft.com/office/drawing/2014/main" id="{177E045D-EBB2-49C5-B761-C5F81B7A4CB4}"/>
              </a:ext>
            </a:extLst>
          </p:cNvPr>
          <p:cNvSpPr txBox="1"/>
          <p:nvPr/>
        </p:nvSpPr>
        <p:spPr>
          <a:xfrm>
            <a:off x="895552" y="638298"/>
            <a:ext cx="7400924" cy="461665"/>
          </a:xfrm>
          <a:prstGeom prst="rect">
            <a:avLst/>
          </a:prstGeom>
          <a:noFill/>
        </p:spPr>
        <p:txBody>
          <a:bodyPr wrap="square">
            <a:spAutoFit/>
          </a:bodyPr>
          <a:lstStyle/>
          <a:p>
            <a:r>
              <a:rPr lang="en-US" sz="24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PMD</a:t>
            </a:r>
            <a:endParaRPr lang="en-US" sz="24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0" name="Subtitle 4">
            <a:extLst>
              <a:ext uri="{FF2B5EF4-FFF2-40B4-BE49-F238E27FC236}">
                <a16:creationId xmlns:a16="http://schemas.microsoft.com/office/drawing/2014/main" id="{28F425CC-5C10-4D9B-A3A8-475CBFA20093}"/>
              </a:ext>
            </a:extLst>
          </p:cNvPr>
          <p:cNvSpPr txBox="1">
            <a:spLocks/>
          </p:cNvSpPr>
          <p:nvPr/>
        </p:nvSpPr>
        <p:spPr>
          <a:xfrm>
            <a:off x="5285390" y="3399214"/>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2</a:t>
            </a:r>
          </a:p>
        </p:txBody>
      </p:sp>
      <p:sp>
        <p:nvSpPr>
          <p:cNvPr id="11" name="Subtitle 4">
            <a:extLst>
              <a:ext uri="{FF2B5EF4-FFF2-40B4-BE49-F238E27FC236}">
                <a16:creationId xmlns:a16="http://schemas.microsoft.com/office/drawing/2014/main" id="{E383ED32-508D-46F0-8D51-37B04C71B68A}"/>
              </a:ext>
            </a:extLst>
          </p:cNvPr>
          <p:cNvSpPr txBox="1">
            <a:spLocks/>
          </p:cNvSpPr>
          <p:nvPr/>
        </p:nvSpPr>
        <p:spPr>
          <a:xfrm>
            <a:off x="5285390" y="6190348"/>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3</a:t>
            </a:r>
          </a:p>
        </p:txBody>
      </p:sp>
    </p:spTree>
    <p:extLst>
      <p:ext uri="{BB962C8B-B14F-4D97-AF65-F5344CB8AC3E}">
        <p14:creationId xmlns:p14="http://schemas.microsoft.com/office/powerpoint/2010/main" val="29701315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548030" y="1020918"/>
            <a:ext cx="4281520" cy="602142"/>
          </a:xfrm>
        </p:spPr>
        <p:txBody>
          <a:bodyPr>
            <a:noAutofit/>
          </a:bodyPr>
          <a:lstStyle/>
          <a:p>
            <a:r>
              <a:rPr lang="en-US" sz="5000" b="1" kern="0">
                <a:effectLst/>
                <a:latin typeface="Times New Roman" panose="02020603050405020304" pitchFamily="18" charset="0"/>
                <a:ea typeface="Calibri" panose="020F0502020204030204" pitchFamily="34" charset="0"/>
              </a:rPr>
              <a:t>Methodology</a:t>
            </a:r>
            <a:endParaRPr lang="en-US" sz="5000" b="1" kern="0">
              <a:effectLst/>
              <a:latin typeface="Times New Roman" panose="02020603050405020304" pitchFamily="18" charset="0"/>
              <a:ea typeface="Times New Roman" panose="02020603050405020304" pitchFamily="18" charset="0"/>
            </a:endParaRPr>
          </a:p>
          <a:p>
            <a:endParaRPr lang="en-US" sz="5000"/>
          </a:p>
        </p:txBody>
      </p:sp>
      <p:sp>
        <p:nvSpPr>
          <p:cNvPr id="6" name="TextBox 5">
            <a:extLst>
              <a:ext uri="{FF2B5EF4-FFF2-40B4-BE49-F238E27FC236}">
                <a16:creationId xmlns:a16="http://schemas.microsoft.com/office/drawing/2014/main" id="{EC17700E-3DE3-43EA-9B10-1CCCF10B7708}"/>
              </a:ext>
            </a:extLst>
          </p:cNvPr>
          <p:cNvSpPr txBox="1"/>
          <p:nvPr/>
        </p:nvSpPr>
        <p:spPr>
          <a:xfrm>
            <a:off x="2477452" y="2074340"/>
            <a:ext cx="7478077" cy="523220"/>
          </a:xfrm>
          <a:prstGeom prst="rect">
            <a:avLst/>
          </a:prstGeom>
          <a:noFill/>
        </p:spPr>
        <p:txBody>
          <a:bodyPr wrap="square">
            <a:spAutoFit/>
          </a:bodyPr>
          <a:lstStyle/>
          <a:p>
            <a:r>
              <a:rPr lang="en-US" sz="28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Check style </a:t>
            </a:r>
            <a:endParaRPr lang="en-US" sz="2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59A821-A94E-4BB5-80C9-D5EAB67BCF6E}"/>
              </a:ext>
            </a:extLst>
          </p:cNvPr>
          <p:cNvSpPr txBox="1"/>
          <p:nvPr/>
        </p:nvSpPr>
        <p:spPr>
          <a:xfrm>
            <a:off x="1323022" y="2806700"/>
            <a:ext cx="8986838" cy="1554208"/>
          </a:xfrm>
          <a:prstGeom prst="rect">
            <a:avLst/>
          </a:prstGeom>
          <a:noFill/>
        </p:spPr>
        <p:txBody>
          <a:bodyPr wrap="square">
            <a:spAutoFit/>
          </a:bodyPr>
          <a:lstStyle/>
          <a:p>
            <a:pPr marL="0" marR="0" algn="just">
              <a:lnSpc>
                <a:spcPct val="107000"/>
              </a:lnSpc>
              <a:spcBef>
                <a:spcPts val="0"/>
              </a:spcBef>
              <a:spcAft>
                <a:spcPts val="0"/>
              </a:spcAft>
            </a:pPr>
            <a:r>
              <a:rPr lang="en-US" sz="1800" err="1">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Checkstyle</a:t>
            </a: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 is a development tool to help programmers write Java code that adheres to a coding standard. It automates the process of checking Java code to spare humans of this boring (but important) task. This makes it ideal for projects that want to enforce a coding standard.</a:t>
            </a:r>
            <a:endParaRPr lang="en-US" sz="1800">
              <a:solidFill>
                <a:schemeClr val="tx1">
                  <a:lumMod val="95000"/>
                </a:schemeClr>
              </a:solidFill>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Alternative to the Eclipse-CS plugin. It was used because it allows using of custom checks directly without providing an Eclipse Fragment plugin for that purpose.</a:t>
            </a:r>
            <a:endParaRPr lang="en-US" sz="1800">
              <a:solidFill>
                <a:schemeClr val="tx1">
                  <a:lumMod val="95000"/>
                </a:schemeClr>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BF130B71-8950-49A6-9C40-5C95B8BCEF2E}"/>
              </a:ext>
            </a:extLst>
          </p:cNvPr>
          <p:cNvSpPr txBox="1"/>
          <p:nvPr/>
        </p:nvSpPr>
        <p:spPr>
          <a:xfrm>
            <a:off x="1082993" y="4429760"/>
            <a:ext cx="9364027" cy="961482"/>
          </a:xfrm>
          <a:prstGeom prst="rect">
            <a:avLst/>
          </a:prstGeom>
          <a:noFill/>
        </p:spPr>
        <p:txBody>
          <a:bodyPr wrap="square">
            <a:spAutoFit/>
          </a:bodyPr>
          <a:lstStyle/>
          <a:p>
            <a:pPr marL="228600" marR="0" algn="just">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It also features  </a:t>
            </a:r>
            <a:r>
              <a:rPr lang="en-US" sz="1800" err="1">
                <a:effectLst/>
                <a:latin typeface="Times New Roman" panose="02020603050405020304" pitchFamily="18" charset="0"/>
                <a:ea typeface="Times New Roman" panose="02020603050405020304" pitchFamily="18" charset="0"/>
              </a:rPr>
              <a:t>Checkstyle</a:t>
            </a:r>
            <a:r>
              <a:rPr lang="en-US" sz="1800">
                <a:effectLst/>
                <a:latin typeface="Times New Roman" panose="02020603050405020304" pitchFamily="18" charset="0"/>
                <a:ea typeface="Times New Roman" panose="02020603050405020304" pitchFamily="18" charset="0"/>
              </a:rPr>
              <a:t> can check many aspects of your source code. It can find class design problems, method design problems. It also has the ability to check code layout and formatting issues. </a:t>
            </a:r>
          </a:p>
        </p:txBody>
      </p:sp>
    </p:spTree>
    <p:extLst>
      <p:ext uri="{BB962C8B-B14F-4D97-AF65-F5344CB8AC3E}">
        <p14:creationId xmlns:p14="http://schemas.microsoft.com/office/powerpoint/2010/main" val="151102164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2601310" y="3101178"/>
            <a:ext cx="3037490" cy="655640"/>
          </a:xfrm>
        </p:spPr>
        <p:txBody>
          <a:bodyPr/>
          <a:lstStyle/>
          <a:p>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FA3A6CB6-9E36-4251-8234-C2A0044F67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3173" y="2377440"/>
            <a:ext cx="8618311" cy="2528405"/>
          </a:xfrm>
          <a:prstGeom prst="rect">
            <a:avLst/>
          </a:prstGeom>
          <a:noFill/>
          <a:ln>
            <a:solidFill>
              <a:schemeClr val="tx1"/>
            </a:solidFill>
          </a:ln>
        </p:spPr>
      </p:pic>
      <p:sp>
        <p:nvSpPr>
          <p:cNvPr id="8" name="TextBox 7">
            <a:extLst>
              <a:ext uri="{FF2B5EF4-FFF2-40B4-BE49-F238E27FC236}">
                <a16:creationId xmlns:a16="http://schemas.microsoft.com/office/drawing/2014/main" id="{A1DA84AD-D388-4B1D-9052-76FACEF54C9B}"/>
              </a:ext>
            </a:extLst>
          </p:cNvPr>
          <p:cNvSpPr txBox="1"/>
          <p:nvPr/>
        </p:nvSpPr>
        <p:spPr>
          <a:xfrm>
            <a:off x="1169571" y="1141335"/>
            <a:ext cx="7404264" cy="461665"/>
          </a:xfrm>
          <a:prstGeom prst="rect">
            <a:avLst/>
          </a:prstGeom>
          <a:noFill/>
        </p:spPr>
        <p:txBody>
          <a:bodyPr wrap="square">
            <a:spAutoFit/>
          </a:bodyPr>
          <a:lstStyle/>
          <a:p>
            <a:r>
              <a:rPr lang="en-US" sz="24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Check style </a:t>
            </a:r>
            <a:endParaRPr lang="en-US" sz="24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9" name="Subtitle 4">
            <a:extLst>
              <a:ext uri="{FF2B5EF4-FFF2-40B4-BE49-F238E27FC236}">
                <a16:creationId xmlns:a16="http://schemas.microsoft.com/office/drawing/2014/main" id="{1C7663AC-37C5-4484-BA09-D4B0011C56D0}"/>
              </a:ext>
            </a:extLst>
          </p:cNvPr>
          <p:cNvSpPr txBox="1">
            <a:spLocks/>
          </p:cNvSpPr>
          <p:nvPr/>
        </p:nvSpPr>
        <p:spPr>
          <a:xfrm>
            <a:off x="4871703" y="5097251"/>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4</a:t>
            </a:r>
          </a:p>
        </p:txBody>
      </p:sp>
    </p:spTree>
    <p:extLst>
      <p:ext uri="{BB962C8B-B14F-4D97-AF65-F5344CB8AC3E}">
        <p14:creationId xmlns:p14="http://schemas.microsoft.com/office/powerpoint/2010/main" val="111056006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4E0FAD03-AA2E-4075-B543-105B4C9E0FCD}"/>
              </a:ext>
            </a:extLst>
          </p:cNvPr>
          <p:cNvSpPr txBox="1"/>
          <p:nvPr/>
        </p:nvSpPr>
        <p:spPr>
          <a:xfrm>
            <a:off x="648653" y="842695"/>
            <a:ext cx="7698104" cy="1384995"/>
          </a:xfrm>
          <a:prstGeom prst="rect">
            <a:avLst/>
          </a:prstGeom>
          <a:noFill/>
        </p:spPr>
        <p:txBody>
          <a:bodyPr wrap="square">
            <a:spAutoFit/>
          </a:bodyPr>
          <a:lstStyle/>
          <a:p>
            <a:r>
              <a:rPr lang="en-US" sz="3600">
                <a:latin typeface="Times New Roman" panose="02020603050405020304" pitchFamily="18" charset="0"/>
                <a:cs typeface="Times New Roman" panose="02020603050405020304" pitchFamily="18" charset="0"/>
              </a:rPr>
              <a:t>	</a:t>
            </a:r>
            <a:r>
              <a:rPr lang="en-US" sz="4800">
                <a:latin typeface="Times New Roman" panose="02020603050405020304" pitchFamily="18" charset="0"/>
                <a:cs typeface="Times New Roman" panose="02020603050405020304" pitchFamily="18" charset="0"/>
              </a:rPr>
              <a:t>Discussions</a:t>
            </a:r>
          </a:p>
          <a:p>
            <a:pPr lvl="4"/>
            <a:r>
              <a:rPr lang="en-US" sz="2800" err="1">
                <a:solidFill>
                  <a:schemeClr val="accent2">
                    <a:lumMod val="20000"/>
                    <a:lumOff val="80000"/>
                  </a:schemeClr>
                </a:solidFill>
                <a:latin typeface="Times New Roman" panose="02020603050405020304" pitchFamily="18" charset="0"/>
                <a:cs typeface="Times New Roman" panose="02020603050405020304" pitchFamily="18" charset="0"/>
              </a:rPr>
              <a:t>MobSF</a:t>
            </a: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 Analysis Result </a:t>
            </a:r>
            <a:r>
              <a:rPr lang="en-US" sz="3600">
                <a:solidFill>
                  <a:schemeClr val="accent2">
                    <a:lumMod val="20000"/>
                    <a:lumOff val="80000"/>
                  </a:schemeClr>
                </a:solidFill>
                <a:latin typeface="Times New Roman" panose="02020603050405020304" pitchFamily="18" charset="0"/>
                <a:cs typeface="Times New Roman" panose="02020603050405020304" pitchFamily="18" charset="0"/>
              </a:rPr>
              <a:t>:</a:t>
            </a:r>
          </a:p>
        </p:txBody>
      </p:sp>
      <p:pic>
        <p:nvPicPr>
          <p:cNvPr id="8" name="Picture 7" descr="Graphical user interface, text&#10;&#10;Description automatically generated">
            <a:extLst>
              <a:ext uri="{FF2B5EF4-FFF2-40B4-BE49-F238E27FC236}">
                <a16:creationId xmlns:a16="http://schemas.microsoft.com/office/drawing/2014/main" id="{5D5F1172-5F73-4555-B788-FF952753B4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6260" y="2451154"/>
            <a:ext cx="8164431" cy="3297838"/>
          </a:xfrm>
          <a:prstGeom prst="rect">
            <a:avLst/>
          </a:prstGeom>
          <a:ln>
            <a:solidFill>
              <a:schemeClr val="tx1"/>
            </a:solidFill>
          </a:ln>
        </p:spPr>
      </p:pic>
      <p:sp>
        <p:nvSpPr>
          <p:cNvPr id="9" name="Subtitle 4">
            <a:extLst>
              <a:ext uri="{FF2B5EF4-FFF2-40B4-BE49-F238E27FC236}">
                <a16:creationId xmlns:a16="http://schemas.microsoft.com/office/drawing/2014/main" id="{ECF0D48E-5314-4775-90DC-8D4E78B079D5}"/>
              </a:ext>
            </a:extLst>
          </p:cNvPr>
          <p:cNvSpPr txBox="1">
            <a:spLocks/>
          </p:cNvSpPr>
          <p:nvPr/>
        </p:nvSpPr>
        <p:spPr>
          <a:xfrm>
            <a:off x="5171090" y="5861373"/>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5</a:t>
            </a:r>
          </a:p>
        </p:txBody>
      </p:sp>
    </p:spTree>
    <p:extLst>
      <p:ext uri="{BB962C8B-B14F-4D97-AF65-F5344CB8AC3E}">
        <p14:creationId xmlns:p14="http://schemas.microsoft.com/office/powerpoint/2010/main" val="24127135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4E0FAD03-AA2E-4075-B543-105B4C9E0FCD}"/>
              </a:ext>
            </a:extLst>
          </p:cNvPr>
          <p:cNvSpPr txBox="1"/>
          <p:nvPr/>
        </p:nvSpPr>
        <p:spPr>
          <a:xfrm>
            <a:off x="648653" y="842695"/>
            <a:ext cx="7698104" cy="1384995"/>
          </a:xfrm>
          <a:prstGeom prst="rect">
            <a:avLst/>
          </a:prstGeom>
          <a:noFill/>
        </p:spPr>
        <p:txBody>
          <a:bodyPr wrap="square">
            <a:spAutoFit/>
          </a:bodyPr>
          <a:lstStyle/>
          <a:p>
            <a:r>
              <a:rPr lang="en-US" sz="3600">
                <a:latin typeface="Times New Roman" panose="02020603050405020304" pitchFamily="18" charset="0"/>
                <a:cs typeface="Times New Roman" panose="02020603050405020304" pitchFamily="18" charset="0"/>
              </a:rPr>
              <a:t>	</a:t>
            </a:r>
            <a:r>
              <a:rPr lang="en-US" sz="4800">
                <a:latin typeface="Times New Roman" panose="02020603050405020304" pitchFamily="18" charset="0"/>
                <a:cs typeface="Times New Roman" panose="02020603050405020304" pitchFamily="18" charset="0"/>
              </a:rPr>
              <a:t>Discussions</a:t>
            </a:r>
          </a:p>
          <a:p>
            <a:pPr lvl="4"/>
            <a:r>
              <a:rPr lang="en-US" sz="2800" err="1">
                <a:solidFill>
                  <a:schemeClr val="accent2">
                    <a:lumMod val="20000"/>
                    <a:lumOff val="80000"/>
                  </a:schemeClr>
                </a:solidFill>
                <a:latin typeface="Times New Roman" panose="02020603050405020304" pitchFamily="18" charset="0"/>
                <a:cs typeface="Times New Roman" panose="02020603050405020304" pitchFamily="18" charset="0"/>
              </a:rPr>
              <a:t>MobSF</a:t>
            </a: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 Analysis Result </a:t>
            </a:r>
            <a:r>
              <a:rPr lang="en-US" sz="3600">
                <a:solidFill>
                  <a:schemeClr val="accent2">
                    <a:lumMod val="20000"/>
                    <a:lumOff val="80000"/>
                  </a:schemeClr>
                </a:solidFill>
                <a:latin typeface="Times New Roman" panose="02020603050405020304" pitchFamily="18" charset="0"/>
                <a:cs typeface="Times New Roman" panose="02020603050405020304" pitchFamily="18" charset="0"/>
              </a:rPr>
              <a:t>:</a:t>
            </a:r>
          </a:p>
        </p:txBody>
      </p:sp>
      <p:pic>
        <p:nvPicPr>
          <p:cNvPr id="9" name="Picture 8" descr="Graphical user interface, text, application, email&#10;&#10;Description automatically generated">
            <a:extLst>
              <a:ext uri="{FF2B5EF4-FFF2-40B4-BE49-F238E27FC236}">
                <a16:creationId xmlns:a16="http://schemas.microsoft.com/office/drawing/2014/main" id="{94BA7535-228F-43EF-B9A2-90C6020887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3258" y="2492027"/>
            <a:ext cx="9087044" cy="3303031"/>
          </a:xfrm>
          <a:prstGeom prst="rect">
            <a:avLst/>
          </a:prstGeom>
          <a:ln>
            <a:solidFill>
              <a:schemeClr val="tx1"/>
            </a:solidFill>
          </a:ln>
        </p:spPr>
      </p:pic>
      <p:sp>
        <p:nvSpPr>
          <p:cNvPr id="8" name="Subtitle 4">
            <a:extLst>
              <a:ext uri="{FF2B5EF4-FFF2-40B4-BE49-F238E27FC236}">
                <a16:creationId xmlns:a16="http://schemas.microsoft.com/office/drawing/2014/main" id="{DDE9D34B-D708-4651-BBBF-4959158AC1EE}"/>
              </a:ext>
            </a:extLst>
          </p:cNvPr>
          <p:cNvSpPr txBox="1">
            <a:spLocks/>
          </p:cNvSpPr>
          <p:nvPr/>
        </p:nvSpPr>
        <p:spPr>
          <a:xfrm>
            <a:off x="5308250" y="5884406"/>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6</a:t>
            </a:r>
          </a:p>
        </p:txBody>
      </p:sp>
    </p:spTree>
    <p:extLst>
      <p:ext uri="{BB962C8B-B14F-4D97-AF65-F5344CB8AC3E}">
        <p14:creationId xmlns:p14="http://schemas.microsoft.com/office/powerpoint/2010/main" val="36232531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4E0FAD03-AA2E-4075-B543-105B4C9E0FCD}"/>
              </a:ext>
            </a:extLst>
          </p:cNvPr>
          <p:cNvSpPr txBox="1"/>
          <p:nvPr/>
        </p:nvSpPr>
        <p:spPr>
          <a:xfrm>
            <a:off x="648653" y="842695"/>
            <a:ext cx="7698104" cy="1384995"/>
          </a:xfrm>
          <a:prstGeom prst="rect">
            <a:avLst/>
          </a:prstGeom>
          <a:noFill/>
        </p:spPr>
        <p:txBody>
          <a:bodyPr wrap="square">
            <a:spAutoFit/>
          </a:bodyPr>
          <a:lstStyle/>
          <a:p>
            <a:r>
              <a:rPr lang="en-US" sz="3600">
                <a:latin typeface="Times New Roman" panose="02020603050405020304" pitchFamily="18" charset="0"/>
                <a:cs typeface="Times New Roman" panose="02020603050405020304" pitchFamily="18" charset="0"/>
              </a:rPr>
              <a:t>	</a:t>
            </a:r>
            <a:r>
              <a:rPr lang="en-US" sz="4800">
                <a:latin typeface="Times New Roman" panose="02020603050405020304" pitchFamily="18" charset="0"/>
                <a:cs typeface="Times New Roman" panose="02020603050405020304" pitchFamily="18" charset="0"/>
              </a:rPr>
              <a:t>Discussions</a:t>
            </a:r>
          </a:p>
          <a:p>
            <a:pPr lvl="4"/>
            <a:r>
              <a:rPr lang="en-US" sz="2800" err="1">
                <a:solidFill>
                  <a:schemeClr val="accent2">
                    <a:lumMod val="20000"/>
                    <a:lumOff val="80000"/>
                  </a:schemeClr>
                </a:solidFill>
                <a:latin typeface="Times New Roman" panose="02020603050405020304" pitchFamily="18" charset="0"/>
                <a:cs typeface="Times New Roman" panose="02020603050405020304" pitchFamily="18" charset="0"/>
              </a:rPr>
              <a:t>MobSF</a:t>
            </a: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 Analysis Result </a:t>
            </a:r>
            <a:r>
              <a:rPr lang="en-US" sz="3600">
                <a:solidFill>
                  <a:schemeClr val="accent2">
                    <a:lumMod val="20000"/>
                    <a:lumOff val="80000"/>
                  </a:schemeClr>
                </a:solidFill>
                <a:latin typeface="Times New Roman" panose="02020603050405020304" pitchFamily="18" charset="0"/>
                <a:cs typeface="Times New Roman" panose="02020603050405020304" pitchFamily="18" charset="0"/>
              </a:rPr>
              <a:t>:</a:t>
            </a:r>
          </a:p>
        </p:txBody>
      </p:sp>
      <p:pic>
        <p:nvPicPr>
          <p:cNvPr id="8" name="Picture 7" descr="Graphical user interface, text, application, email&#10;&#10;Description automatically generated">
            <a:extLst>
              <a:ext uri="{FF2B5EF4-FFF2-40B4-BE49-F238E27FC236}">
                <a16:creationId xmlns:a16="http://schemas.microsoft.com/office/drawing/2014/main" id="{99C2233A-9FA0-41B8-8085-C389DDBD6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8023" y="2492811"/>
            <a:ext cx="7828715" cy="3392755"/>
          </a:xfrm>
          <a:prstGeom prst="rect">
            <a:avLst/>
          </a:prstGeom>
          <a:ln>
            <a:solidFill>
              <a:schemeClr val="tx1"/>
            </a:solidFill>
          </a:ln>
        </p:spPr>
      </p:pic>
      <p:sp>
        <p:nvSpPr>
          <p:cNvPr id="9" name="Subtitle 4">
            <a:extLst>
              <a:ext uri="{FF2B5EF4-FFF2-40B4-BE49-F238E27FC236}">
                <a16:creationId xmlns:a16="http://schemas.microsoft.com/office/drawing/2014/main" id="{BEAA3E09-A801-4D75-B9FB-6159BEA7DD9F}"/>
              </a:ext>
            </a:extLst>
          </p:cNvPr>
          <p:cNvSpPr txBox="1">
            <a:spLocks/>
          </p:cNvSpPr>
          <p:nvPr/>
        </p:nvSpPr>
        <p:spPr>
          <a:xfrm>
            <a:off x="5201800" y="6015305"/>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7</a:t>
            </a:r>
          </a:p>
        </p:txBody>
      </p:sp>
    </p:spTree>
    <p:extLst>
      <p:ext uri="{BB962C8B-B14F-4D97-AF65-F5344CB8AC3E}">
        <p14:creationId xmlns:p14="http://schemas.microsoft.com/office/powerpoint/2010/main" val="81235485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453E3F71-D7F1-43D2-BF0B-E2DCCF1C5B39}"/>
              </a:ext>
            </a:extLst>
          </p:cNvPr>
          <p:cNvSpPr txBox="1"/>
          <p:nvPr/>
        </p:nvSpPr>
        <p:spPr>
          <a:xfrm>
            <a:off x="1494473" y="926352"/>
            <a:ext cx="7698104" cy="646331"/>
          </a:xfrm>
          <a:prstGeom prst="rect">
            <a:avLst/>
          </a:prstGeom>
          <a:noFill/>
        </p:spPr>
        <p:txBody>
          <a:bodyPr wrap="square">
            <a:spAutoFit/>
          </a:bodyPr>
          <a:lstStyle/>
          <a:p>
            <a:r>
              <a:rPr lang="en-US" sz="3600" b="1" i="0">
                <a:effectLst/>
                <a:latin typeface="Times New Roman" panose="02020603050405020304" pitchFamily="18" charset="0"/>
                <a:cs typeface="Times New Roman" panose="02020603050405020304" pitchFamily="18" charset="0"/>
              </a:rPr>
              <a:t>PMD Analysis Result </a:t>
            </a:r>
            <a:endParaRPr lang="en-US" sz="36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D3A0DE-D257-4385-87F1-5C0431C6FB9A}"/>
              </a:ext>
            </a:extLst>
          </p:cNvPr>
          <p:cNvSpPr txBox="1"/>
          <p:nvPr/>
        </p:nvSpPr>
        <p:spPr>
          <a:xfrm>
            <a:off x="1823085" y="1897836"/>
            <a:ext cx="7760970" cy="1938992"/>
          </a:xfrm>
          <a:prstGeom prst="rect">
            <a:avLst/>
          </a:prstGeom>
          <a:noFill/>
        </p:spPr>
        <p:txBody>
          <a:bodyPr wrap="square">
            <a:spAutoFit/>
          </a:bodyPr>
          <a:lstStyle/>
          <a:p>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Rule: </a:t>
            </a:r>
            <a:r>
              <a:rPr lang="fr-FR" sz="2400" i="0">
                <a:solidFill>
                  <a:schemeClr val="accent2">
                    <a:lumMod val="20000"/>
                    <a:lumOff val="80000"/>
                  </a:schemeClr>
                </a:solidFill>
                <a:effectLst/>
                <a:latin typeface="Times New Roman" panose="02020603050405020304" pitchFamily="18" charset="0"/>
                <a:cs typeface="Times New Roman" panose="02020603050405020304" pitchFamily="18" charset="0"/>
              </a:rPr>
              <a:t>Avoid File Stream</a:t>
            </a:r>
          </a:p>
          <a:p>
            <a:pPr algn="l" rtl="0" fontAlgn="base"/>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Rule: Class Naming Conventions  </a:t>
            </a:r>
          </a:p>
          <a:p>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Rule: </a:t>
            </a:r>
            <a:r>
              <a:rPr lang="fr-FR" sz="2400" i="0">
                <a:solidFill>
                  <a:schemeClr val="accent2">
                    <a:lumMod val="20000"/>
                    <a:lumOff val="80000"/>
                  </a:schemeClr>
                </a:solidFill>
                <a:effectLst/>
                <a:latin typeface="Times New Roman" panose="02020603050405020304" pitchFamily="18" charset="0"/>
                <a:cs typeface="Times New Roman" panose="02020603050405020304" pitchFamily="18" charset="0"/>
              </a:rPr>
              <a:t>Method Naming Conventions</a:t>
            </a:r>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 </a:t>
            </a:r>
            <a:endParaRPr lang="fr-FR" sz="240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Rule : Data flow Anomaly Analysis </a:t>
            </a:r>
            <a:endParaRPr lang="fr-FR" sz="2400" i="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Rule : </a:t>
            </a:r>
            <a:r>
              <a:rPr lang="fr-FR" sz="2400" i="0">
                <a:solidFill>
                  <a:schemeClr val="accent2">
                    <a:lumMod val="20000"/>
                    <a:lumOff val="80000"/>
                  </a:schemeClr>
                </a:solidFill>
                <a:effectLst/>
                <a:latin typeface="Times New Roman" panose="02020603050405020304" pitchFamily="18" charset="0"/>
                <a:cs typeface="Times New Roman" panose="02020603050405020304" pitchFamily="18" charset="0"/>
              </a:rPr>
              <a:t>Unused Imports</a:t>
            </a:r>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 </a:t>
            </a:r>
            <a:r>
              <a:rPr lang="fr-FR" sz="2400" i="0">
                <a:solidFill>
                  <a:schemeClr val="accent2">
                    <a:lumMod val="20000"/>
                    <a:lumOff val="80000"/>
                  </a:schemeClr>
                </a:solidFill>
                <a:effectLst/>
                <a:latin typeface="Times New Roman" panose="02020603050405020304" pitchFamily="18" charset="0"/>
                <a:cs typeface="Times New Roman" panose="02020603050405020304" pitchFamily="18" charset="0"/>
              </a:rPr>
              <a:t> </a:t>
            </a:r>
            <a:endParaRPr lang="en-US" sz="24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90132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graphicFrame>
        <p:nvGraphicFramePr>
          <p:cNvPr id="2" name="Table 1">
            <a:extLst>
              <a:ext uri="{FF2B5EF4-FFF2-40B4-BE49-F238E27FC236}">
                <a16:creationId xmlns:a16="http://schemas.microsoft.com/office/drawing/2014/main" id="{7D5994AC-DF89-45B9-A9D3-72D266F6AFB9}"/>
              </a:ext>
            </a:extLst>
          </p:cNvPr>
          <p:cNvGraphicFramePr>
            <a:graphicFrameLocks noGrp="1"/>
          </p:cNvGraphicFramePr>
          <p:nvPr>
            <p:extLst>
              <p:ext uri="{D42A27DB-BD31-4B8C-83A1-F6EECF244321}">
                <p14:modId xmlns:p14="http://schemas.microsoft.com/office/powerpoint/2010/main" val="3616024519"/>
              </p:ext>
            </p:extLst>
          </p:nvPr>
        </p:nvGraphicFramePr>
        <p:xfrm>
          <a:off x="742950" y="265996"/>
          <a:ext cx="10252711" cy="6311753"/>
        </p:xfrm>
        <a:graphic>
          <a:graphicData uri="http://schemas.openxmlformats.org/drawingml/2006/table">
            <a:tbl>
              <a:tblPr/>
              <a:tblGrid>
                <a:gridCol w="1288846">
                  <a:extLst>
                    <a:ext uri="{9D8B030D-6E8A-4147-A177-3AD203B41FA5}">
                      <a16:colId xmlns:a16="http://schemas.microsoft.com/office/drawing/2014/main" val="289413296"/>
                    </a:ext>
                  </a:extLst>
                </a:gridCol>
                <a:gridCol w="1984849">
                  <a:extLst>
                    <a:ext uri="{9D8B030D-6E8A-4147-A177-3AD203B41FA5}">
                      <a16:colId xmlns:a16="http://schemas.microsoft.com/office/drawing/2014/main" val="2385525629"/>
                    </a:ext>
                  </a:extLst>
                </a:gridCol>
                <a:gridCol w="1081324">
                  <a:extLst>
                    <a:ext uri="{9D8B030D-6E8A-4147-A177-3AD203B41FA5}">
                      <a16:colId xmlns:a16="http://schemas.microsoft.com/office/drawing/2014/main" val="548080131"/>
                    </a:ext>
                  </a:extLst>
                </a:gridCol>
                <a:gridCol w="1349832">
                  <a:extLst>
                    <a:ext uri="{9D8B030D-6E8A-4147-A177-3AD203B41FA5}">
                      <a16:colId xmlns:a16="http://schemas.microsoft.com/office/drawing/2014/main" val="1334390346"/>
                    </a:ext>
                  </a:extLst>
                </a:gridCol>
                <a:gridCol w="1291294">
                  <a:extLst>
                    <a:ext uri="{9D8B030D-6E8A-4147-A177-3AD203B41FA5}">
                      <a16:colId xmlns:a16="http://schemas.microsoft.com/office/drawing/2014/main" val="2622415094"/>
                    </a:ext>
                  </a:extLst>
                </a:gridCol>
                <a:gridCol w="757222">
                  <a:extLst>
                    <a:ext uri="{9D8B030D-6E8A-4147-A177-3AD203B41FA5}">
                      <a16:colId xmlns:a16="http://schemas.microsoft.com/office/drawing/2014/main" val="462394527"/>
                    </a:ext>
                  </a:extLst>
                </a:gridCol>
                <a:gridCol w="2499344">
                  <a:extLst>
                    <a:ext uri="{9D8B030D-6E8A-4147-A177-3AD203B41FA5}">
                      <a16:colId xmlns:a16="http://schemas.microsoft.com/office/drawing/2014/main" val="3088454293"/>
                    </a:ext>
                  </a:extLst>
                </a:gridCol>
              </a:tblGrid>
              <a:tr h="289484">
                <a:tc>
                  <a:txBody>
                    <a:bodyPr/>
                    <a:lstStyle/>
                    <a:p>
                      <a:pPr algn="l" rtl="0" fontAlgn="base"/>
                      <a:r>
                        <a:rPr lang="en-US" sz="1800" b="1" i="0">
                          <a:effectLst/>
                          <a:latin typeface="Times New Roman" panose="02020603050405020304" pitchFamily="18" charset="0"/>
                        </a:rPr>
                        <a:t>Rule</a:t>
                      </a:r>
                      <a:r>
                        <a:rPr lang="en-US" sz="1800" b="0" i="0">
                          <a:effectLst/>
                          <a:latin typeface="Times New Roman" panose="02020603050405020304" pitchFamily="18" charset="0"/>
                        </a:rPr>
                        <a:t> </a:t>
                      </a:r>
                      <a:endParaRPr lang="en-US"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10886" cap="flat" cmpd="sng" algn="ctr">
                      <a:solidFill>
                        <a:srgbClr val="9CC2E5"/>
                      </a:solidFill>
                      <a:prstDash val="solid"/>
                      <a:round/>
                      <a:headEnd type="none" w="med" len="med"/>
                      <a:tailEnd type="none" w="med" len="med"/>
                    </a:lnB>
                  </a:tcPr>
                </a:tc>
                <a:tc gridSpan="6">
                  <a:txBody>
                    <a:bodyPr/>
                    <a:lstStyle/>
                    <a:p>
                      <a:pPr algn="l" rtl="0" fontAlgn="base"/>
                      <a:r>
                        <a:rPr lang="fr-FR" sz="1800" b="1" i="0">
                          <a:effectLst/>
                          <a:latin typeface="Times New Roman" panose="02020603050405020304" pitchFamily="18" charset="0"/>
                        </a:rPr>
                        <a:t>AvoidFileStream</a:t>
                      </a:r>
                      <a:r>
                        <a:rPr lang="fr-FR" sz="1800" b="0" i="0">
                          <a:effectLst/>
                          <a:latin typeface="Times New Roman" panose="02020603050405020304" pitchFamily="18" charset="0"/>
                        </a:rPr>
                        <a:t>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10886" cap="flat" cmpd="sng" algn="ctr">
                      <a:solidFill>
                        <a:srgbClr val="9CC2E5"/>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0938988"/>
                  </a:ext>
                </a:extLst>
              </a:tr>
              <a:tr h="289484">
                <a:tc>
                  <a:txBody>
                    <a:bodyPr/>
                    <a:lstStyle/>
                    <a:p>
                      <a:pPr algn="l" rtl="0" fontAlgn="base"/>
                      <a:r>
                        <a:rPr lang="fr-FR" sz="1800" b="1" i="0">
                          <a:effectLst/>
                          <a:latin typeface="Times New Roman" panose="02020603050405020304" pitchFamily="18" charset="0"/>
                        </a:rPr>
                        <a:t>Category </a:t>
                      </a:r>
                      <a:r>
                        <a:rPr lang="fr-FR" sz="1800" b="0" i="0">
                          <a:effectLst/>
                          <a:latin typeface="Times New Roman" panose="02020603050405020304" pitchFamily="18" charset="0"/>
                        </a:rPr>
                        <a:t>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10886" cap="flat" cmpd="sng" algn="ctr">
                      <a:solidFill>
                        <a:srgbClr val="9CC2E5"/>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6">
                  <a:txBody>
                    <a:bodyPr/>
                    <a:lstStyle/>
                    <a:p>
                      <a:pPr algn="l" rtl="0" fontAlgn="base"/>
                      <a:r>
                        <a:rPr lang="fr-FR" sz="1800" b="0" i="0">
                          <a:effectLst/>
                          <a:latin typeface="Times New Roman" panose="02020603050405020304" pitchFamily="18" charset="0"/>
                        </a:rPr>
                        <a:t>Performance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10886" cap="flat" cmpd="sng" algn="ctr">
                      <a:solidFill>
                        <a:srgbClr val="9CC2E5"/>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9621718"/>
                  </a:ext>
                </a:extLst>
              </a:tr>
              <a:tr h="289484">
                <a:tc>
                  <a:txBody>
                    <a:bodyPr/>
                    <a:lstStyle/>
                    <a:p>
                      <a:pPr algn="l" rtl="0" fontAlgn="base"/>
                      <a:r>
                        <a:rPr lang="fr-FR" sz="1800" b="1" i="0">
                          <a:effectLst/>
                          <a:latin typeface="Times New Roman" panose="02020603050405020304" pitchFamily="18" charset="0"/>
                        </a:rPr>
                        <a:t>Priority </a:t>
                      </a:r>
                      <a:r>
                        <a:rPr lang="fr-FR" sz="1800" b="0" i="0">
                          <a:effectLst/>
                          <a:latin typeface="Times New Roman" panose="02020603050405020304" pitchFamily="18" charset="0"/>
                        </a:rPr>
                        <a:t>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3">
                  <a:txBody>
                    <a:bodyPr/>
                    <a:lstStyle/>
                    <a:p>
                      <a:pPr algn="l" rtl="0" fontAlgn="base"/>
                      <a:r>
                        <a:rPr lang="fr-FR" sz="1800" b="0" i="0">
                          <a:effectLst/>
                          <a:latin typeface="Times New Roman" panose="02020603050405020304" pitchFamily="18" charset="0"/>
                        </a:rPr>
                        <a:t>HIGH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rtl="0" fontAlgn="base"/>
                      <a:r>
                        <a:rPr lang="fr-FR" sz="1800" b="0" i="0">
                          <a:effectLst/>
                          <a:latin typeface="Times New Roman" panose="02020603050405020304" pitchFamily="18" charset="0"/>
                        </a:rPr>
                        <a:t>severity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2">
                  <a:txBody>
                    <a:bodyPr/>
                    <a:lstStyle/>
                    <a:p>
                      <a:pPr algn="l" rtl="0" fontAlgn="base"/>
                      <a:r>
                        <a:rPr lang="fr-FR" sz="1800" b="0" i="0">
                          <a:effectLst/>
                          <a:latin typeface="Times New Roman" panose="02020603050405020304" pitchFamily="18" charset="0"/>
                        </a:rPr>
                        <a:t>Error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673929215"/>
                  </a:ext>
                </a:extLst>
              </a:tr>
              <a:tr h="289484">
                <a:tc>
                  <a:txBody>
                    <a:bodyPr/>
                    <a:lstStyle/>
                    <a:p>
                      <a:pPr algn="l" rtl="0" fontAlgn="base"/>
                      <a:r>
                        <a:rPr lang="fr-FR" sz="1800" b="1" i="0">
                          <a:effectLst/>
                          <a:latin typeface="Times New Roman" panose="02020603050405020304" pitchFamily="18" charset="0"/>
                        </a:rPr>
                        <a:t>Massage </a:t>
                      </a:r>
                      <a:r>
                        <a:rPr lang="fr-FR" sz="1800" b="0" i="0">
                          <a:effectLst/>
                          <a:latin typeface="Times New Roman" panose="02020603050405020304" pitchFamily="18" charset="0"/>
                        </a:rPr>
                        <a:t>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6">
                  <a:txBody>
                    <a:bodyPr/>
                    <a:lstStyle/>
                    <a:p>
                      <a:pPr algn="l" rtl="0" fontAlgn="base"/>
                      <a:r>
                        <a:rPr lang="en-US" sz="1800" b="0" i="0">
                          <a:effectLst/>
                          <a:latin typeface="Times New Roman" panose="02020603050405020304" pitchFamily="18" charset="0"/>
                        </a:rPr>
                        <a:t>Avoid instantiating FileInputStream, FileOutputStream, FileReader, or FileWriter  </a:t>
                      </a:r>
                      <a:endParaRPr lang="en-US"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70881415"/>
                  </a:ext>
                </a:extLst>
              </a:tr>
              <a:tr h="1494716">
                <a:tc>
                  <a:txBody>
                    <a:bodyPr/>
                    <a:lstStyle/>
                    <a:p>
                      <a:pPr algn="l" rtl="0" fontAlgn="base"/>
                      <a:r>
                        <a:rPr lang="fr-FR" sz="1800" b="1" i="0">
                          <a:effectLst/>
                          <a:latin typeface="Times New Roman" panose="02020603050405020304" pitchFamily="18" charset="0"/>
                        </a:rPr>
                        <a:t>Description </a:t>
                      </a:r>
                      <a:r>
                        <a:rPr lang="fr-FR" sz="1800" b="0" i="0">
                          <a:effectLst/>
                          <a:latin typeface="Times New Roman" panose="02020603050405020304" pitchFamily="18" charset="0"/>
                        </a:rPr>
                        <a:t>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6">
                  <a:txBody>
                    <a:bodyPr/>
                    <a:lstStyle/>
                    <a:p>
                      <a:pPr algn="l" rtl="0" fontAlgn="base"/>
                      <a:r>
                        <a:rPr lang="en-US" sz="1800" b="0" i="0">
                          <a:effectLst/>
                          <a:latin typeface="Times New Roman" panose="02020603050405020304" pitchFamily="18" charset="0"/>
                        </a:rPr>
                        <a:t>   </a:t>
                      </a:r>
                      <a:endParaRPr lang="en-US" sz="1800" b="0" i="0">
                        <a:effectLst/>
                      </a:endParaRPr>
                    </a:p>
                    <a:p>
                      <a:pPr algn="l" rtl="0" fontAlgn="base"/>
                      <a:r>
                        <a:rPr lang="en-US" sz="1800" b="0" i="0">
                          <a:effectLst/>
                          <a:latin typeface="Times New Roman" panose="02020603050405020304" pitchFamily="18" charset="0"/>
                        </a:rPr>
                        <a:t>The </a:t>
                      </a:r>
                      <a:r>
                        <a:rPr lang="en-US" sz="1800" b="0" i="0" err="1">
                          <a:effectLst/>
                          <a:latin typeface="Times New Roman" panose="02020603050405020304" pitchFamily="18" charset="0"/>
                        </a:rPr>
                        <a:t>FileReader</a:t>
                      </a:r>
                      <a:r>
                        <a:rPr lang="en-US" sz="1800" b="0" i="0">
                          <a:effectLst/>
                          <a:latin typeface="Times New Roman" panose="02020603050405020304" pitchFamily="18" charset="0"/>
                        </a:rPr>
                        <a:t> and </a:t>
                      </a:r>
                      <a:r>
                        <a:rPr lang="en-US" sz="1800" b="0" i="0" err="1">
                          <a:effectLst/>
                          <a:latin typeface="Times New Roman" panose="02020603050405020304" pitchFamily="18" charset="0"/>
                        </a:rPr>
                        <a:t>FileWriter</a:t>
                      </a:r>
                      <a:r>
                        <a:rPr lang="en-US" sz="1800" b="0" i="0">
                          <a:effectLst/>
                          <a:latin typeface="Times New Roman" panose="02020603050405020304" pitchFamily="18" charset="0"/>
                        </a:rPr>
                        <a:t> constructors instantiate </a:t>
                      </a:r>
                      <a:r>
                        <a:rPr lang="en-US" sz="1800" b="0" i="0" err="1">
                          <a:effectLst/>
                          <a:latin typeface="Times New Roman" panose="02020603050405020304" pitchFamily="18" charset="0"/>
                        </a:rPr>
                        <a:t>FileInputStream</a:t>
                      </a:r>
                      <a:r>
                        <a:rPr lang="en-US" sz="1800" b="0" i="0">
                          <a:effectLst/>
                          <a:latin typeface="Times New Roman" panose="02020603050405020304" pitchFamily="18" charset="0"/>
                        </a:rPr>
                        <a:t> and </a:t>
                      </a:r>
                      <a:r>
                        <a:rPr lang="en-US" sz="1800" b="0" i="0" err="1">
                          <a:effectLst/>
                          <a:latin typeface="Times New Roman" panose="02020603050405020304" pitchFamily="18" charset="0"/>
                        </a:rPr>
                        <a:t>FileOutputStream</a:t>
                      </a:r>
                      <a:r>
                        <a:rPr lang="en-US" sz="1800" b="0" i="0">
                          <a:effectLst/>
                          <a:latin typeface="Times New Roman" panose="02020603050405020304" pitchFamily="18" charset="0"/>
                        </a:rPr>
                        <a:t>,  </a:t>
                      </a:r>
                      <a:endParaRPr lang="en-US" sz="1800" b="0" i="0">
                        <a:effectLst/>
                      </a:endParaRPr>
                    </a:p>
                    <a:p>
                      <a:pPr algn="l" rtl="0" fontAlgn="base"/>
                      <a:r>
                        <a:rPr lang="en-US" sz="1800" b="0" i="0">
                          <a:effectLst/>
                          <a:latin typeface="Times New Roman" panose="02020603050405020304" pitchFamily="18" charset="0"/>
                        </a:rPr>
                        <a:t>again causing garbage collection issues while finalizer methods are called.  </a:t>
                      </a:r>
                      <a:endParaRPr lang="en-US"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6266935"/>
                  </a:ext>
                </a:extLst>
              </a:tr>
              <a:tr h="289484">
                <a:tc>
                  <a:txBody>
                    <a:bodyPr/>
                    <a:lstStyle/>
                    <a:p>
                      <a:pPr algn="l" rtl="0" fontAlgn="base"/>
                      <a:r>
                        <a:rPr lang="fr-FR" sz="1800" b="1" i="0">
                          <a:effectLst/>
                          <a:latin typeface="Times New Roman" panose="02020603050405020304" pitchFamily="18" charset="0"/>
                        </a:rPr>
                        <a:t>Path </a:t>
                      </a:r>
                      <a:r>
                        <a:rPr lang="fr-FR" sz="1800" b="0" i="0">
                          <a:effectLst/>
                          <a:latin typeface="Times New Roman" panose="02020603050405020304" pitchFamily="18" charset="0"/>
                        </a:rPr>
                        <a:t>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6">
                  <a:txBody>
                    <a:bodyPr/>
                    <a:lstStyle/>
                    <a:p>
                      <a:pPr algn="l" rtl="0" fontAlgn="base"/>
                      <a:r>
                        <a:rPr lang="en-US" sz="1800" b="0" i="0" err="1">
                          <a:effectLst/>
                          <a:latin typeface="Times New Roman" panose="02020603050405020304" pitchFamily="18" charset="0"/>
                        </a:rPr>
                        <a:t>com.alrajhiretailapp</a:t>
                      </a:r>
                      <a:r>
                        <a:rPr lang="en-US" sz="1800" b="0" i="0">
                          <a:effectLst/>
                          <a:latin typeface="Times New Roman" panose="02020603050405020304" pitchFamily="18" charset="0"/>
                        </a:rPr>
                        <a:t>/</a:t>
                      </a:r>
                      <a:r>
                        <a:rPr lang="en-US" sz="1800" b="0" i="0" err="1">
                          <a:effectLst/>
                          <a:latin typeface="Times New Roman" panose="02020603050405020304" pitchFamily="18" charset="0"/>
                        </a:rPr>
                        <a:t>src</a:t>
                      </a:r>
                      <a:r>
                        <a:rPr lang="en-US" sz="1800" b="0" i="0">
                          <a:effectLst/>
                          <a:latin typeface="Times New Roman" panose="02020603050405020304" pitchFamily="18" charset="0"/>
                        </a:rPr>
                        <a:t>/java/cl/json  </a:t>
                      </a:r>
                      <a:endParaRPr lang="en-US"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3236065"/>
                  </a:ext>
                </a:extLst>
              </a:tr>
              <a:tr h="545254">
                <a:tc>
                  <a:txBody>
                    <a:bodyPr/>
                    <a:lstStyle/>
                    <a:p>
                      <a:pPr algn="l" rtl="0" fontAlgn="base"/>
                      <a:r>
                        <a:rPr lang="en-US" sz="1800" b="1" i="0">
                          <a:effectLst/>
                          <a:latin typeface="Times New Roman" panose="02020603050405020304" pitchFamily="18" charset="0"/>
                        </a:rPr>
                        <a:t>  </a:t>
                      </a:r>
                      <a:r>
                        <a:rPr lang="en-US" sz="1800" b="0" i="0">
                          <a:effectLst/>
                          <a:latin typeface="Times New Roman" panose="02020603050405020304" pitchFamily="18" charset="0"/>
                        </a:rPr>
                        <a:t> </a:t>
                      </a:r>
                      <a:endParaRPr lang="en-US" sz="1800" b="0" i="0">
                        <a:effectLst/>
                      </a:endParaRPr>
                    </a:p>
                    <a:p>
                      <a:pPr algn="l" rtl="0" fontAlgn="base"/>
                      <a:r>
                        <a:rPr lang="en-US" sz="1800" b="1" i="0">
                          <a:effectLst/>
                          <a:latin typeface="Times New Roman" panose="02020603050405020304" pitchFamily="18" charset="0"/>
                        </a:rPr>
                        <a:t>  </a:t>
                      </a:r>
                      <a:r>
                        <a:rPr lang="en-US" sz="1800" b="0" i="0">
                          <a:effectLst/>
                          <a:latin typeface="Times New Roman" panose="02020603050405020304" pitchFamily="18" charset="0"/>
                        </a:rPr>
                        <a:t> </a:t>
                      </a:r>
                      <a:endParaRPr lang="en-US"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a:txBody>
                    <a:bodyPr/>
                    <a:lstStyle/>
                    <a:p>
                      <a:pPr algn="l" rtl="0" fontAlgn="base"/>
                      <a:r>
                        <a:rPr lang="fr-FR" sz="1800" b="0" i="0">
                          <a:effectLst/>
                          <a:latin typeface="Times New Roman" panose="02020603050405020304" pitchFamily="18" charset="0"/>
                        </a:rPr>
                        <a:t>d.java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a:txBody>
                    <a:bodyPr/>
                    <a:lstStyle/>
                    <a:p>
                      <a:pPr algn="l" rtl="0" fontAlgn="base"/>
                      <a:r>
                        <a:rPr lang="fr-FR" sz="1800" b="0" i="0">
                          <a:effectLst/>
                          <a:latin typeface="Times New Roman" panose="02020603050405020304" pitchFamily="18" charset="0"/>
                        </a:rPr>
                        <a:t>  Line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3">
                  <a:txBody>
                    <a:bodyPr/>
                    <a:lstStyle/>
                    <a:p>
                      <a:pPr algn="l" rtl="0" fontAlgn="base"/>
                      <a:r>
                        <a:rPr lang="fr-FR" sz="1800" b="0" i="0">
                          <a:effectLst/>
                          <a:latin typeface="Times New Roman" panose="02020603050405020304" pitchFamily="18" charset="0"/>
                        </a:rPr>
                        <a:t>line 137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endParaRPr lang="en-US" sz="1800"/>
                    </a:p>
                  </a:txBody>
                  <a:tcPr marL="36161" marR="36161" marT="18080" marB="18080">
                    <a:lnL w="5443" cap="flat" cmpd="sng" algn="ctr">
                      <a:solidFill>
                        <a:srgbClr val="BDD6EE"/>
                      </a:solidFill>
                      <a:prstDash val="solid"/>
                      <a:round/>
                      <a:headEnd type="none" w="med" len="med"/>
                      <a:tailEnd type="none" w="med" len="med"/>
                    </a:lnL>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extLst>
                  <a:ext uri="{0D108BD9-81ED-4DB2-BD59-A6C34878D82A}">
                    <a16:rowId xmlns:a16="http://schemas.microsoft.com/office/drawing/2014/main" val="76365194"/>
                  </a:ext>
                </a:extLst>
              </a:tr>
              <a:tr h="545254">
                <a:tc>
                  <a:txBody>
                    <a:bodyPr/>
                    <a:lstStyle/>
                    <a:p>
                      <a:pPr algn="l" rtl="0" fontAlgn="base"/>
                      <a:r>
                        <a:rPr lang="fr-FR" sz="1800" b="1" i="0">
                          <a:effectLst/>
                          <a:latin typeface="Times New Roman" panose="02020603050405020304" pitchFamily="18" charset="0"/>
                        </a:rPr>
                        <a:t>On element </a:t>
                      </a:r>
                      <a:r>
                        <a:rPr lang="fr-FR" sz="1800" b="0" i="0">
                          <a:effectLst/>
                          <a:latin typeface="Times New Roman" panose="02020603050405020304" pitchFamily="18" charset="0"/>
                        </a:rPr>
                        <a:t> </a:t>
                      </a:r>
                      <a:endParaRPr lang="fr-FR" sz="1800" b="0" i="0">
                        <a:effectLst/>
                      </a:endParaRPr>
                    </a:p>
                  </a:txBody>
                  <a:tcPr marL="36161" marR="36161" marT="18080" marB="18080" anchor="ctr">
                    <a:lnL w="16329" cap="flat" cmpd="sng" algn="ctr">
                      <a:solidFill>
                        <a:srgbClr val="48283F"/>
                      </a:solidFill>
                      <a:prstDash val="solid"/>
                      <a:round/>
                      <a:headEnd type="none" w="med" len="med"/>
                      <a:tailEnd type="none" w="med" len="med"/>
                    </a:lnL>
                    <a:lnR>
                      <a:noFill/>
                    </a:lnR>
                    <a:lnT w="5443" cap="flat" cmpd="sng" algn="ctr">
                      <a:solidFill>
                        <a:srgbClr val="BDD6EE"/>
                      </a:solidFill>
                      <a:prstDash val="solid"/>
                      <a:round/>
                      <a:headEnd type="none" w="med" len="med"/>
                      <a:tailEnd type="none" w="med" len="med"/>
                    </a:lnT>
                    <a:lnB>
                      <a:noFill/>
                    </a:lnB>
                  </a:tcPr>
                </a:tc>
                <a:tc>
                  <a:txBody>
                    <a:bodyPr/>
                    <a:lstStyle/>
                    <a:p>
                      <a:pPr algn="l" rtl="0" fontAlgn="base"/>
                      <a:r>
                        <a:rPr lang="fr-FR" sz="1800" b="0" i="0">
                          <a:effectLst/>
                          <a:latin typeface="Times New Roman" panose="02020603050405020304" pitchFamily="18" charset="0"/>
                        </a:rPr>
                        <a:t>e.java  </a:t>
                      </a:r>
                      <a:endParaRPr lang="fr-FR" sz="1800" b="0" i="0">
                        <a:effectLst/>
                      </a:endParaRPr>
                    </a:p>
                  </a:txBody>
                  <a:tcPr marL="36161" marR="36161" marT="18080" marB="18080">
                    <a:lnL>
                      <a:noFill/>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a:txBody>
                    <a:bodyPr/>
                    <a:lstStyle/>
                    <a:p>
                      <a:pPr algn="l" rtl="0" fontAlgn="base"/>
                      <a:r>
                        <a:rPr lang="en-US" sz="1800" b="0" i="0">
                          <a:effectLst/>
                          <a:latin typeface="Times New Roman" panose="02020603050405020304" pitchFamily="18" charset="0"/>
                        </a:rPr>
                        <a:t> </a:t>
                      </a:r>
                    </a:p>
                  </a:txBody>
                  <a:tcPr marL="36161" marR="36161" marT="18080" marB="18080" anchor="ctr">
                    <a:lnL w="5443" cap="flat" cmpd="sng" algn="ctr">
                      <a:solidFill>
                        <a:srgbClr val="BDD6EE"/>
                      </a:solidFill>
                      <a:prstDash val="solid"/>
                      <a:round/>
                      <a:headEnd type="none" w="med" len="med"/>
                      <a:tailEnd type="none" w="med" len="med"/>
                    </a:lnL>
                    <a:lnR>
                      <a:noFill/>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4">
                  <a:txBody>
                    <a:bodyPr/>
                    <a:lstStyle/>
                    <a:p>
                      <a:pPr algn="l" rtl="0" fontAlgn="base"/>
                      <a:r>
                        <a:rPr lang="fr-FR" sz="1800" b="0" i="0">
                          <a:effectLst/>
                          <a:latin typeface="Times New Roman" panose="02020603050405020304" pitchFamily="18" charset="0"/>
                        </a:rPr>
                        <a:t>line 159  </a:t>
                      </a:r>
                      <a:endParaRPr lang="fr-FR" sz="1800" b="0" i="0">
                        <a:effectLst/>
                      </a:endParaRPr>
                    </a:p>
                  </a:txBody>
                  <a:tcPr marL="36161" marR="36161" marT="18080" marB="18080">
                    <a:lnL>
                      <a:noFill/>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5469216"/>
                  </a:ext>
                </a:extLst>
              </a:tr>
              <a:tr h="1824103">
                <a:tc>
                  <a:txBody>
                    <a:bodyPr/>
                    <a:lstStyle/>
                    <a:p>
                      <a:pPr algn="l" rtl="0" fontAlgn="base"/>
                      <a:r>
                        <a:rPr lang="fr-FR" sz="1800" b="1" i="0">
                          <a:effectLst/>
                          <a:latin typeface="Times New Roman" panose="02020603050405020304" pitchFamily="18" charset="0"/>
                        </a:rPr>
                        <a:t>example </a:t>
                      </a:r>
                      <a:r>
                        <a:rPr lang="fr-FR" sz="1800" b="0" i="0">
                          <a:effectLst/>
                          <a:latin typeface="Times New Roman" panose="02020603050405020304" pitchFamily="18" charset="0"/>
                        </a:rPr>
                        <a:t> </a:t>
                      </a:r>
                      <a:endParaRPr lang="fr-FR"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a:noFill/>
                    </a:lnT>
                    <a:lnB w="5443" cap="flat" cmpd="sng" algn="ctr">
                      <a:solidFill>
                        <a:srgbClr val="BDD6EE"/>
                      </a:solidFill>
                      <a:prstDash val="solid"/>
                      <a:round/>
                      <a:headEnd type="none" w="med" len="med"/>
                      <a:tailEnd type="none" w="med" len="med"/>
                    </a:lnB>
                  </a:tcPr>
                </a:tc>
                <a:tc gridSpan="6">
                  <a:txBody>
                    <a:bodyPr/>
                    <a:lstStyle/>
                    <a:p>
                      <a:pPr algn="l" rtl="0" fontAlgn="base"/>
                      <a:r>
                        <a:rPr lang="en-US" sz="1800" b="0" i="0">
                          <a:effectLst/>
                          <a:latin typeface="Times New Roman" panose="02020603050405020304" pitchFamily="18" charset="0"/>
                        </a:rPr>
                        <a:t>// these instantiations cause garbage collection pauses, even if properly closed  </a:t>
                      </a:r>
                      <a:endParaRPr lang="en-US" sz="1800" b="0" i="0">
                        <a:effectLst/>
                      </a:endParaRPr>
                    </a:p>
                    <a:p>
                      <a:pPr algn="l" rtl="0" fontAlgn="base"/>
                      <a:r>
                        <a:rPr lang="en-US" sz="1800" b="0" i="0">
                          <a:effectLst/>
                          <a:latin typeface="Times New Roman" panose="02020603050405020304" pitchFamily="18" charset="0"/>
                        </a:rPr>
                        <a:t>    </a:t>
                      </a:r>
                      <a:r>
                        <a:rPr lang="en-US" sz="1800" b="0" i="0" err="1">
                          <a:effectLst/>
                          <a:latin typeface="Times New Roman" panose="02020603050405020304" pitchFamily="18" charset="0"/>
                        </a:rPr>
                        <a:t>FileInputStream</a:t>
                      </a:r>
                      <a:r>
                        <a:rPr lang="en-US" sz="1800" b="0" i="0">
                          <a:effectLst/>
                          <a:latin typeface="Times New Roman" panose="02020603050405020304" pitchFamily="18" charset="0"/>
                        </a:rPr>
                        <a:t> </a:t>
                      </a:r>
                      <a:r>
                        <a:rPr lang="en-US" sz="1800" b="0" i="0" err="1">
                          <a:effectLst/>
                          <a:latin typeface="Times New Roman" panose="02020603050405020304" pitchFamily="18" charset="0"/>
                        </a:rPr>
                        <a:t>fis</a:t>
                      </a:r>
                      <a:r>
                        <a:rPr lang="en-US" sz="1800" b="0" i="0">
                          <a:solidFill>
                            <a:schemeClr val="accent4">
                              <a:lumMod val="20000"/>
                              <a:lumOff val="80000"/>
                            </a:schemeClr>
                          </a:solidFill>
                          <a:effectLst/>
                          <a:latin typeface="Times New Roman" panose="02020603050405020304" pitchFamily="18" charset="0"/>
                        </a:rPr>
                        <a:t> </a:t>
                      </a:r>
                      <a:r>
                        <a:rPr lang="en-US" sz="1800" b="1" i="0">
                          <a:solidFill>
                            <a:schemeClr val="accent4">
                              <a:lumMod val="20000"/>
                              <a:lumOff val="80000"/>
                            </a:schemeClr>
                          </a:solidFill>
                          <a:effectLst/>
                          <a:latin typeface="Times New Roman" panose="02020603050405020304" pitchFamily="18" charset="0"/>
                        </a:rPr>
                        <a:t>= </a:t>
                      </a:r>
                      <a:r>
                        <a:rPr lang="en-US" sz="1800" b="0" i="0">
                          <a:solidFill>
                            <a:schemeClr val="accent4">
                              <a:lumMod val="20000"/>
                              <a:lumOff val="80000"/>
                            </a:schemeClr>
                          </a:solidFill>
                          <a:effectLst/>
                          <a:latin typeface="Times New Roman" panose="02020603050405020304" pitchFamily="18" charset="0"/>
                        </a:rPr>
                        <a:t>new </a:t>
                      </a:r>
                      <a:r>
                        <a:rPr lang="en-US" sz="1800" b="0" i="0" err="1">
                          <a:solidFill>
                            <a:schemeClr val="accent4">
                              <a:lumMod val="20000"/>
                              <a:lumOff val="80000"/>
                            </a:schemeClr>
                          </a:solidFill>
                          <a:effectLst/>
                          <a:latin typeface="Times New Roman" panose="02020603050405020304" pitchFamily="18" charset="0"/>
                        </a:rPr>
                        <a:t>FileInputStream</a:t>
                      </a:r>
                      <a:r>
                        <a:rPr lang="en-US" sz="1800" b="0" i="0">
                          <a:solidFill>
                            <a:schemeClr val="accent4">
                              <a:lumMod val="20000"/>
                              <a:lumOff val="80000"/>
                            </a:schemeClr>
                          </a:solidFill>
                          <a:effectLst/>
                          <a:latin typeface="Times New Roman" panose="02020603050405020304" pitchFamily="18" charset="0"/>
                        </a:rPr>
                        <a:t>(</a:t>
                      </a:r>
                      <a:r>
                        <a:rPr lang="en-US" sz="1800" b="0" i="0" err="1">
                          <a:solidFill>
                            <a:schemeClr val="accent4">
                              <a:lumMod val="20000"/>
                              <a:lumOff val="80000"/>
                            </a:schemeClr>
                          </a:solidFill>
                          <a:effectLst/>
                          <a:latin typeface="Times New Roman" panose="02020603050405020304" pitchFamily="18" charset="0"/>
                        </a:rPr>
                        <a:t>fileName</a:t>
                      </a:r>
                      <a:r>
                        <a:rPr lang="en-US" sz="1800" b="0" i="0">
                          <a:solidFill>
                            <a:schemeClr val="accent4">
                              <a:lumMod val="20000"/>
                              <a:lumOff val="80000"/>
                            </a:schemeClr>
                          </a:solidFill>
                          <a:effectLst/>
                          <a:latin typeface="Times New Roman" panose="02020603050405020304" pitchFamily="18" charset="0"/>
                        </a:rPr>
                        <a:t>);  </a:t>
                      </a:r>
                      <a:endParaRPr lang="en-US" sz="1800" b="0" i="0">
                        <a:solidFill>
                          <a:schemeClr val="accent4">
                            <a:lumMod val="20000"/>
                            <a:lumOff val="80000"/>
                          </a:schemeClr>
                        </a:solidFill>
                        <a:effectLst/>
                        <a:latin typeface="+mn-lt"/>
                      </a:endParaRPr>
                    </a:p>
                    <a:p>
                      <a:pPr algn="l" rtl="0" fontAlgn="base"/>
                      <a:r>
                        <a:rPr lang="en-US" sz="1800" b="0" i="0">
                          <a:effectLst/>
                          <a:latin typeface="Times New Roman" panose="02020603050405020304" pitchFamily="18" charset="0"/>
                        </a:rPr>
                        <a:t> </a:t>
                      </a:r>
                      <a:endParaRPr lang="en-US" sz="1800" b="0" i="0">
                        <a:effectLst/>
                      </a:endParaRPr>
                    </a:p>
                    <a:p>
                      <a:pPr algn="l" rtl="0" fontAlgn="base"/>
                      <a:r>
                        <a:rPr lang="en-US" sz="1800" b="0" i="0">
                          <a:effectLst/>
                          <a:latin typeface="Times New Roman" panose="02020603050405020304" pitchFamily="18" charset="0"/>
                        </a:rPr>
                        <a:t>    // the following instantiations help prevent Garbage Collection pauses, no finalization  </a:t>
                      </a:r>
                      <a:endParaRPr lang="en-US" sz="1800" b="0" i="0">
                        <a:effectLst/>
                      </a:endParaRPr>
                    </a:p>
                    <a:p>
                      <a:pPr algn="l" rtl="0" fontAlgn="base"/>
                      <a:r>
                        <a:rPr lang="en-US" sz="1800" b="0" i="0">
                          <a:effectLst/>
                          <a:latin typeface="Times New Roman" panose="02020603050405020304" pitchFamily="18" charset="0"/>
                        </a:rPr>
                        <a:t>    try(</a:t>
                      </a:r>
                      <a:r>
                        <a:rPr lang="en-US" sz="1800" b="0" i="0" err="1">
                          <a:effectLst/>
                          <a:latin typeface="Times New Roman" panose="02020603050405020304" pitchFamily="18" charset="0"/>
                        </a:rPr>
                        <a:t>InputStream</a:t>
                      </a:r>
                      <a:r>
                        <a:rPr lang="en-US" sz="1800" b="0" i="0">
                          <a:effectLst/>
                          <a:latin typeface="Times New Roman" panose="02020603050405020304" pitchFamily="18" charset="0"/>
                        </a:rPr>
                        <a:t> is</a:t>
                      </a:r>
                      <a:r>
                        <a:rPr lang="en-US" sz="1800" b="0" i="0">
                          <a:solidFill>
                            <a:schemeClr val="accent6">
                              <a:lumMod val="40000"/>
                              <a:lumOff val="60000"/>
                            </a:schemeClr>
                          </a:solidFill>
                          <a:effectLst/>
                          <a:latin typeface="Times New Roman" panose="02020603050405020304" pitchFamily="18" charset="0"/>
                        </a:rPr>
                        <a:t> </a:t>
                      </a:r>
                      <a:r>
                        <a:rPr lang="en-US" sz="1800" b="1" i="0">
                          <a:solidFill>
                            <a:schemeClr val="accent6">
                              <a:lumMod val="40000"/>
                              <a:lumOff val="60000"/>
                            </a:schemeClr>
                          </a:solidFill>
                          <a:effectLst/>
                          <a:latin typeface="Times New Roman" panose="02020603050405020304" pitchFamily="18" charset="0"/>
                        </a:rPr>
                        <a:t>= </a:t>
                      </a:r>
                      <a:r>
                        <a:rPr lang="en-US" sz="1800" b="1" i="0" err="1">
                          <a:solidFill>
                            <a:schemeClr val="accent6">
                              <a:lumMod val="40000"/>
                              <a:lumOff val="60000"/>
                            </a:schemeClr>
                          </a:solidFill>
                          <a:effectLst/>
                          <a:latin typeface="Times New Roman" panose="02020603050405020304" pitchFamily="18" charset="0"/>
                        </a:rPr>
                        <a:t>Files.newInputStream</a:t>
                      </a:r>
                      <a:r>
                        <a:rPr lang="en-US" sz="1800" b="1" i="0">
                          <a:solidFill>
                            <a:schemeClr val="accent6">
                              <a:lumMod val="40000"/>
                              <a:lumOff val="60000"/>
                            </a:schemeClr>
                          </a:solidFill>
                          <a:effectLst/>
                          <a:latin typeface="Times New Roman" panose="02020603050405020304" pitchFamily="18" charset="0"/>
                        </a:rPr>
                        <a:t>(</a:t>
                      </a:r>
                      <a:r>
                        <a:rPr lang="en-US" sz="1800" b="1" i="0" err="1">
                          <a:solidFill>
                            <a:schemeClr val="accent6">
                              <a:lumMod val="40000"/>
                              <a:lumOff val="60000"/>
                            </a:schemeClr>
                          </a:solidFill>
                          <a:effectLst/>
                          <a:latin typeface="Times New Roman" panose="02020603050405020304" pitchFamily="18" charset="0"/>
                        </a:rPr>
                        <a:t>Paths.get</a:t>
                      </a:r>
                      <a:r>
                        <a:rPr lang="en-US" sz="1800" b="1" i="0">
                          <a:solidFill>
                            <a:schemeClr val="accent6">
                              <a:lumMod val="40000"/>
                              <a:lumOff val="60000"/>
                            </a:schemeClr>
                          </a:solidFill>
                          <a:effectLst/>
                          <a:latin typeface="Times New Roman" panose="02020603050405020304" pitchFamily="18" charset="0"/>
                        </a:rPr>
                        <a:t>(</a:t>
                      </a:r>
                      <a:r>
                        <a:rPr lang="en-US" sz="1800" b="1" i="0" err="1">
                          <a:solidFill>
                            <a:schemeClr val="accent6">
                              <a:lumMod val="40000"/>
                              <a:lumOff val="60000"/>
                            </a:schemeClr>
                          </a:solidFill>
                          <a:effectLst/>
                          <a:latin typeface="Times New Roman" panose="02020603050405020304" pitchFamily="18" charset="0"/>
                        </a:rPr>
                        <a:t>fileName</a:t>
                      </a:r>
                      <a:r>
                        <a:rPr lang="en-US" sz="1800" b="1" i="0">
                          <a:solidFill>
                            <a:schemeClr val="accent6">
                              <a:lumMod val="40000"/>
                              <a:lumOff val="60000"/>
                            </a:schemeClr>
                          </a:solidFill>
                          <a:effectLst/>
                          <a:latin typeface="Times New Roman" panose="02020603050405020304" pitchFamily="18" charset="0"/>
                        </a:rPr>
                        <a:t>)))</a:t>
                      </a:r>
                      <a:r>
                        <a:rPr lang="en-US" sz="1800" b="0" i="0">
                          <a:solidFill>
                            <a:schemeClr val="accent6">
                              <a:lumMod val="40000"/>
                              <a:lumOff val="60000"/>
                            </a:schemeClr>
                          </a:solidFill>
                          <a:effectLst/>
                          <a:latin typeface="Times New Roman" panose="02020603050405020304" pitchFamily="18" charset="0"/>
                        </a:rPr>
                        <a:t> </a:t>
                      </a:r>
                      <a:r>
                        <a:rPr lang="en-US" sz="1800" b="0" i="0">
                          <a:effectLst/>
                          <a:latin typeface="Times New Roman" panose="02020603050405020304" pitchFamily="18" charset="0"/>
                        </a:rPr>
                        <a:t>{  </a:t>
                      </a:r>
                      <a:endParaRPr lang="en-US" sz="1800" b="0" i="0">
                        <a:effectLst/>
                      </a:endParaRPr>
                    </a:p>
                    <a:p>
                      <a:pPr algn="l" rtl="0" fontAlgn="base"/>
                      <a:r>
                        <a:rPr lang="en-US" sz="1800" b="0" i="0">
                          <a:effectLst/>
                          <a:latin typeface="Times New Roman" panose="02020603050405020304" pitchFamily="18" charset="0"/>
                        </a:rPr>
                        <a:t>    }  </a:t>
                      </a:r>
                      <a:endParaRPr lang="en-US" sz="1800" b="0" i="0">
                        <a:effectLst/>
                      </a:endParaRPr>
                    </a:p>
                  </a:txBody>
                  <a:tcPr marL="36161" marR="36161" marT="18080" marB="18080">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2895950"/>
                  </a:ext>
                </a:extLst>
              </a:tr>
              <a:tr h="289484">
                <a:tc>
                  <a:txBody>
                    <a:bodyPr/>
                    <a:lstStyle/>
                    <a:p>
                      <a:pPr algn="l" rtl="0" fontAlgn="base"/>
                      <a:r>
                        <a:rPr lang="en-US" sz="1800" b="1" i="0">
                          <a:effectLst/>
                          <a:latin typeface="Calibri" panose="020F0502020204030204" pitchFamily="34" charset="0"/>
                        </a:rPr>
                        <a:t> </a:t>
                      </a:r>
                      <a:r>
                        <a:rPr lang="en-US" sz="1800" b="0" i="0">
                          <a:effectLst/>
                          <a:latin typeface="Calibri" panose="020F0502020204030204" pitchFamily="34" charset="0"/>
                        </a:rPr>
                        <a:t> </a:t>
                      </a:r>
                      <a:endParaRPr lang="en-US" sz="1800" b="0" i="0">
                        <a:effectLst/>
                      </a:endParaRPr>
                    </a:p>
                  </a:txBody>
                  <a:tcPr marL="36161" marR="36161" marT="18080" marB="18080" anchor="ctr">
                    <a:lnL>
                      <a:noFill/>
                    </a:lnL>
                    <a:lnR>
                      <a:noFill/>
                    </a:lnR>
                    <a:lnT w="5443" cap="flat" cmpd="sng" algn="ctr">
                      <a:solidFill>
                        <a:srgbClr val="BDD6EE"/>
                      </a:solidFill>
                      <a:prstDash val="solid"/>
                      <a:round/>
                      <a:headEnd type="none" w="med" len="med"/>
                      <a:tailEnd type="none" w="med" len="med"/>
                    </a:lnT>
                    <a:lnB>
                      <a:noFill/>
                    </a:lnB>
                  </a:tcPr>
                </a:tc>
                <a:tc>
                  <a:txBody>
                    <a:bodyPr/>
                    <a:lstStyle/>
                    <a:p>
                      <a:pPr algn="l" rtl="0" fontAlgn="base"/>
                      <a:r>
                        <a:rPr lang="en-US" sz="1800" b="0" i="0">
                          <a:effectLst/>
                          <a:latin typeface="Times New Roman" panose="02020603050405020304" pitchFamily="18" charset="0"/>
                        </a:rPr>
                        <a:t> </a:t>
                      </a:r>
                    </a:p>
                  </a:txBody>
                  <a:tcPr marL="36161" marR="36161" marT="18080" marB="18080" anchor="ctr">
                    <a:lnL>
                      <a:noFill/>
                    </a:lnL>
                    <a:lnR>
                      <a:noFill/>
                    </a:lnR>
                    <a:lnT w="5443" cap="flat" cmpd="sng" algn="ctr">
                      <a:solidFill>
                        <a:srgbClr val="BDD6EE"/>
                      </a:solidFill>
                      <a:prstDash val="solid"/>
                      <a:round/>
                      <a:headEnd type="none" w="med" len="med"/>
                      <a:tailEnd type="none" w="med" len="med"/>
                    </a:lnT>
                    <a:lnB>
                      <a:noFill/>
                    </a:lnB>
                  </a:tcPr>
                </a:tc>
                <a:tc>
                  <a:txBody>
                    <a:bodyPr/>
                    <a:lstStyle/>
                    <a:p>
                      <a:pPr algn="l" rtl="0" fontAlgn="base"/>
                      <a:r>
                        <a:rPr lang="en-US" sz="1800" b="0" i="0">
                          <a:effectLst/>
                          <a:latin typeface="Calibri" panose="020F0502020204030204" pitchFamily="34" charset="0"/>
                        </a:rPr>
                        <a:t>  </a:t>
                      </a:r>
                      <a:endParaRPr lang="en-US" sz="1800" b="0" i="0">
                        <a:effectLst/>
                      </a:endParaRPr>
                    </a:p>
                  </a:txBody>
                  <a:tcPr marL="36161" marR="36161" marT="18080" marB="18080" anchor="ctr">
                    <a:lnL>
                      <a:noFill/>
                    </a:lnL>
                    <a:lnR>
                      <a:noFill/>
                    </a:lnR>
                    <a:lnT w="5443" cap="flat" cmpd="sng" algn="ctr">
                      <a:solidFill>
                        <a:srgbClr val="BDD6EE"/>
                      </a:solidFill>
                      <a:prstDash val="solid"/>
                      <a:round/>
                      <a:headEnd type="none" w="med" len="med"/>
                      <a:tailEnd type="none" w="med" len="med"/>
                    </a:lnT>
                    <a:lnB>
                      <a:noFill/>
                    </a:lnB>
                  </a:tcPr>
                </a:tc>
                <a:tc>
                  <a:txBody>
                    <a:bodyPr/>
                    <a:lstStyle/>
                    <a:p>
                      <a:pPr algn="l" rtl="0" fontAlgn="base"/>
                      <a:r>
                        <a:rPr lang="en-US" sz="1800" b="0" i="0">
                          <a:effectLst/>
                          <a:latin typeface="Times New Roman" panose="02020603050405020304" pitchFamily="18" charset="0"/>
                        </a:rPr>
                        <a:t> </a:t>
                      </a:r>
                    </a:p>
                  </a:txBody>
                  <a:tcPr marL="36161" marR="36161" marT="18080" marB="18080" anchor="ctr">
                    <a:lnL>
                      <a:noFill/>
                    </a:lnL>
                    <a:lnR>
                      <a:noFill/>
                    </a:lnR>
                    <a:lnT w="5443" cap="flat" cmpd="sng" algn="ctr">
                      <a:solidFill>
                        <a:srgbClr val="BDD6EE"/>
                      </a:solidFill>
                      <a:prstDash val="solid"/>
                      <a:round/>
                      <a:headEnd type="none" w="med" len="med"/>
                      <a:tailEnd type="none" w="med" len="med"/>
                    </a:lnT>
                    <a:lnB>
                      <a:noFill/>
                    </a:lnB>
                  </a:tcPr>
                </a:tc>
                <a:tc>
                  <a:txBody>
                    <a:bodyPr/>
                    <a:lstStyle/>
                    <a:p>
                      <a:pPr algn="l" rtl="0" fontAlgn="base"/>
                      <a:r>
                        <a:rPr lang="en-US" sz="1800" b="0" i="0">
                          <a:effectLst/>
                          <a:latin typeface="Calibri" panose="020F0502020204030204" pitchFamily="34" charset="0"/>
                        </a:rPr>
                        <a:t>  </a:t>
                      </a:r>
                      <a:endParaRPr lang="en-US" sz="1800" b="0" i="0">
                        <a:effectLst/>
                      </a:endParaRPr>
                    </a:p>
                  </a:txBody>
                  <a:tcPr marL="36161" marR="36161" marT="18080" marB="18080" anchor="ctr">
                    <a:lnL>
                      <a:noFill/>
                    </a:lnL>
                    <a:lnR>
                      <a:noFill/>
                    </a:lnR>
                    <a:lnT w="5443" cap="flat" cmpd="sng" algn="ctr">
                      <a:solidFill>
                        <a:srgbClr val="BDD6EE"/>
                      </a:solidFill>
                      <a:prstDash val="solid"/>
                      <a:round/>
                      <a:headEnd type="none" w="med" len="med"/>
                      <a:tailEnd type="none" w="med" len="med"/>
                    </a:lnT>
                    <a:lnB>
                      <a:noFill/>
                    </a:lnB>
                  </a:tcPr>
                </a:tc>
                <a:tc gridSpan="2">
                  <a:txBody>
                    <a:bodyPr/>
                    <a:lstStyle/>
                    <a:p>
                      <a:pPr algn="l" rtl="0" fontAlgn="base"/>
                      <a:r>
                        <a:rPr lang="en-US" sz="1800" b="0" i="0">
                          <a:effectLst/>
                          <a:latin typeface="Calibri" panose="020F0502020204030204" pitchFamily="34" charset="0"/>
                        </a:rPr>
                        <a:t>  </a:t>
                      </a:r>
                      <a:endParaRPr lang="en-US" sz="1800" b="0" i="0">
                        <a:effectLst/>
                      </a:endParaRPr>
                    </a:p>
                  </a:txBody>
                  <a:tcPr marL="36161" marR="36161" marT="18080" marB="18080" anchor="ctr">
                    <a:lnL>
                      <a:noFill/>
                    </a:lnL>
                    <a:lnR>
                      <a:noFill/>
                    </a:lnR>
                    <a:lnT w="5443" cap="flat" cmpd="sng" algn="ctr">
                      <a:solidFill>
                        <a:srgbClr val="BDD6EE"/>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2194829833"/>
                  </a:ext>
                </a:extLst>
              </a:tr>
            </a:tbl>
          </a:graphicData>
        </a:graphic>
      </p:graphicFrame>
    </p:spTree>
    <p:extLst>
      <p:ext uri="{BB962C8B-B14F-4D97-AF65-F5344CB8AC3E}">
        <p14:creationId xmlns:p14="http://schemas.microsoft.com/office/powerpoint/2010/main" val="20828058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4577255" y="4952240"/>
            <a:ext cx="3037490" cy="622242"/>
          </a:xfrm>
        </p:spPr>
        <p:txBody>
          <a:bodyPr/>
          <a:lstStyle/>
          <a:p>
            <a:r>
              <a:rPr lang="en-US" sz="1800" b="1">
                <a:effectLst/>
                <a:latin typeface="Times New Roman" panose="02020603050405020304" pitchFamily="18" charset="0"/>
                <a:ea typeface="Times New Roman" panose="02020603050405020304" pitchFamily="18" charset="0"/>
              </a:rPr>
              <a:t>Supervisor</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Lamees</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Alhazzaa</a:t>
            </a:r>
            <a:endParaRPr lang="en-US"/>
          </a:p>
        </p:txBody>
      </p:sp>
      <p:graphicFrame>
        <p:nvGraphicFramePr>
          <p:cNvPr id="10" name="Table 10">
            <a:extLst>
              <a:ext uri="{FF2B5EF4-FFF2-40B4-BE49-F238E27FC236}">
                <a16:creationId xmlns:a16="http://schemas.microsoft.com/office/drawing/2014/main" id="{13D3E35D-B4DD-4BC7-A296-2EC7230C7106}"/>
              </a:ext>
            </a:extLst>
          </p:cNvPr>
          <p:cNvGraphicFramePr>
            <a:graphicFrameLocks noGrp="1"/>
          </p:cNvGraphicFramePr>
          <p:nvPr>
            <p:extLst>
              <p:ext uri="{D42A27DB-BD31-4B8C-83A1-F6EECF244321}">
                <p14:modId xmlns:p14="http://schemas.microsoft.com/office/powerpoint/2010/main" val="4072412182"/>
              </p:ext>
            </p:extLst>
          </p:nvPr>
        </p:nvGraphicFramePr>
        <p:xfrm>
          <a:off x="1632607" y="1509591"/>
          <a:ext cx="9182538" cy="3270004"/>
        </p:xfrm>
        <a:graphic>
          <a:graphicData uri="http://schemas.openxmlformats.org/drawingml/2006/table">
            <a:tbl>
              <a:tblPr firstRow="1" bandRow="1">
                <a:tableStyleId>{22838BEF-8BB2-4498-84A7-C5851F593DF1}</a:tableStyleId>
              </a:tblPr>
              <a:tblGrid>
                <a:gridCol w="4591269">
                  <a:extLst>
                    <a:ext uri="{9D8B030D-6E8A-4147-A177-3AD203B41FA5}">
                      <a16:colId xmlns:a16="http://schemas.microsoft.com/office/drawing/2014/main" val="3390761710"/>
                    </a:ext>
                  </a:extLst>
                </a:gridCol>
                <a:gridCol w="4591269">
                  <a:extLst>
                    <a:ext uri="{9D8B030D-6E8A-4147-A177-3AD203B41FA5}">
                      <a16:colId xmlns:a16="http://schemas.microsoft.com/office/drawing/2014/main" val="2815238316"/>
                    </a:ext>
                  </a:extLst>
                </a:gridCol>
              </a:tblGrid>
              <a:tr h="680824">
                <a:tc>
                  <a:txBody>
                    <a:bodyPr/>
                    <a:lstStyle/>
                    <a:p>
                      <a:pPr algn="ctr"/>
                      <a:endParaRPr lang="en-US" sz="2000" b="1" kern="1200">
                        <a:solidFill>
                          <a:schemeClr val="accent1">
                            <a:lumMod val="50000"/>
                          </a:schemeClr>
                        </a:solidFill>
                        <a:effectLst/>
                        <a:latin typeface="Times New Roman" panose="02020603050405020304" pitchFamily="18" charset="0"/>
                        <a:ea typeface="+mn-ea"/>
                        <a:cs typeface="Times New Roman" panose="02020603050405020304" pitchFamily="18" charset="0"/>
                      </a:endParaRPr>
                    </a:p>
                    <a:p>
                      <a:pPr algn="ctr"/>
                      <a:r>
                        <a:rPr lang="en-US" sz="2000" b="1" kern="1200">
                          <a:solidFill>
                            <a:schemeClr val="accent1">
                              <a:lumMod val="50000"/>
                            </a:schemeClr>
                          </a:solidFill>
                          <a:effectLst/>
                          <a:latin typeface="Times New Roman" panose="02020603050405020304" pitchFamily="18" charset="0"/>
                          <a:ea typeface="+mn-ea"/>
                          <a:cs typeface="Times New Roman" panose="02020603050405020304" pitchFamily="18" charset="0"/>
                        </a:rPr>
                        <a:t>Student’s Name</a:t>
                      </a:r>
                      <a:endParaRPr lang="en-US" sz="2000" b="1">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endParaRPr lang="en-US" sz="1600" b="1" kern="1200">
                        <a:solidFill>
                          <a:schemeClr val="accent1">
                            <a:lumMod val="50000"/>
                          </a:schemeClr>
                        </a:solidFill>
                        <a:effectLst/>
                        <a:latin typeface="Times New Roman" panose="02020603050405020304" pitchFamily="18" charset="0"/>
                        <a:ea typeface="+mn-ea"/>
                        <a:cs typeface="Times New Roman" panose="02020603050405020304" pitchFamily="18" charset="0"/>
                      </a:endParaRPr>
                    </a:p>
                    <a:p>
                      <a:pPr algn="ctr"/>
                      <a:r>
                        <a:rPr lang="en-US" sz="2000" b="1" kern="1200">
                          <a:solidFill>
                            <a:schemeClr val="accent1">
                              <a:lumMod val="50000"/>
                            </a:schemeClr>
                          </a:solidFill>
                          <a:effectLst/>
                          <a:latin typeface="Times New Roman" panose="02020603050405020304" pitchFamily="18" charset="0"/>
                          <a:ea typeface="+mn-ea"/>
                          <a:cs typeface="Times New Roman" panose="02020603050405020304" pitchFamily="18" charset="0"/>
                        </a:rPr>
                        <a:t>Student’s E-mail</a:t>
                      </a:r>
                      <a:endParaRPr lang="en-US" sz="2000">
                        <a:solidFill>
                          <a:schemeClr val="accent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3840776"/>
                  </a:ext>
                </a:extLst>
              </a:tr>
              <a:tr h="642241">
                <a:tc>
                  <a:txBody>
                    <a:bodyPr/>
                    <a:lstStyle/>
                    <a:p>
                      <a:pPr marL="0" marR="0" algn="ctr">
                        <a:spcBef>
                          <a:spcPts val="0"/>
                        </a:spcBef>
                        <a:spcAft>
                          <a:spcPts val="0"/>
                        </a:spcAft>
                        <a:tabLst>
                          <a:tab pos="114300" algn="l"/>
                          <a:tab pos="228600" algn="l"/>
                          <a:tab pos="457200" algn="l"/>
                        </a:tabLst>
                      </a:pPr>
                      <a:endPar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tabLst>
                          <a:tab pos="114300" algn="l"/>
                          <a:tab pos="228600" algn="l"/>
                          <a:tab pos="457200" algn="l"/>
                        </a:tabLst>
                      </a:pPr>
                      <a:r>
                        <a:rPr lang="en-US" sz="1600" b="0" err="1">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Areej</a:t>
                      </a:r>
                      <a:r>
                        <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err="1">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Turky</a:t>
                      </a:r>
                      <a:r>
                        <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Alotaibi</a:t>
                      </a:r>
                    </a:p>
                  </a:txBody>
                  <a:tcPr marL="68580" marR="68580" marT="0" marB="0"/>
                </a:tc>
                <a:tc>
                  <a:txBody>
                    <a:bodyPr/>
                    <a:lstStyle/>
                    <a:p>
                      <a:pPr marL="0" marR="0" algn="ctr">
                        <a:spcBef>
                          <a:spcPts val="0"/>
                        </a:spcBef>
                        <a:spcAft>
                          <a:spcPts val="0"/>
                        </a:spcAft>
                        <a:tabLst>
                          <a:tab pos="114300" algn="l"/>
                          <a:tab pos="228600" algn="l"/>
                          <a:tab pos="457200" algn="l"/>
                        </a:tabLst>
                      </a:pPr>
                      <a:endParaRPr lang="en-US" sz="16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tabLst>
                          <a:tab pos="114300" algn="l"/>
                          <a:tab pos="228600" algn="l"/>
                          <a:tab pos="457200" algn="l"/>
                        </a:tabLst>
                      </a:pPr>
                      <a:r>
                        <a:rPr lang="en-US" sz="16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atsalotaibi03@sm.imamu.edu.sa</a:t>
                      </a:r>
                    </a:p>
                  </a:txBody>
                  <a:tcPr marL="68580" marR="68580" marT="0" marB="0"/>
                </a:tc>
                <a:extLst>
                  <a:ext uri="{0D108BD9-81ED-4DB2-BD59-A6C34878D82A}">
                    <a16:rowId xmlns:a16="http://schemas.microsoft.com/office/drawing/2014/main" val="2151434152"/>
                  </a:ext>
                </a:extLst>
              </a:tr>
              <a:tr h="642241">
                <a:tc>
                  <a:txBody>
                    <a:bodyPr/>
                    <a:lstStyle/>
                    <a:p>
                      <a:pPr marL="0" marR="0" algn="ctr">
                        <a:spcBef>
                          <a:spcPts val="0"/>
                        </a:spcBef>
                        <a:spcAft>
                          <a:spcPts val="0"/>
                        </a:spcAft>
                        <a:tabLst>
                          <a:tab pos="114300" algn="l"/>
                          <a:tab pos="228600" algn="l"/>
                          <a:tab pos="457200" algn="l"/>
                        </a:tabLst>
                      </a:pPr>
                      <a:endPar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tabLst>
                          <a:tab pos="114300" algn="l"/>
                          <a:tab pos="228600" algn="l"/>
                          <a:tab pos="457200" algn="l"/>
                        </a:tabLst>
                      </a:pPr>
                      <a:r>
                        <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Raghad Adel </a:t>
                      </a:r>
                      <a:r>
                        <a:rPr lang="en-US" sz="1600" b="0" err="1">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Alshabana</a:t>
                      </a:r>
                      <a:endPar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a:solidFill>
                            <a:schemeClr val="accent1">
                              <a:lumMod val="50000"/>
                            </a:schemeClr>
                          </a:solidFill>
                          <a:effectLst/>
                          <a:latin typeface="Times New Roman" panose="02020603050405020304" pitchFamily="18" charset="0"/>
                          <a:ea typeface="+mn-ea"/>
                          <a:cs typeface="Times New Roman" panose="02020603050405020304" pitchFamily="18" charset="0"/>
                        </a:rPr>
                        <a:t>raaalshabana@sm.imamu.edu.sa</a:t>
                      </a:r>
                    </a:p>
                    <a:p>
                      <a:pPr algn="ctr"/>
                      <a:endParaRPr lang="en-US" sz="1600">
                        <a:solidFill>
                          <a:schemeClr val="accent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0812410"/>
                  </a:ext>
                </a:extLst>
              </a:tr>
              <a:tr h="642241">
                <a:tc>
                  <a:txBody>
                    <a:bodyPr/>
                    <a:lstStyle/>
                    <a:p>
                      <a:pPr marL="0" marR="0" algn="ctr">
                        <a:spcBef>
                          <a:spcPts val="0"/>
                        </a:spcBef>
                        <a:spcAft>
                          <a:spcPts val="0"/>
                        </a:spcAft>
                        <a:tabLst>
                          <a:tab pos="114300" algn="l"/>
                          <a:tab pos="228600" algn="l"/>
                          <a:tab pos="457200" algn="l"/>
                        </a:tabLst>
                      </a:pPr>
                      <a:endPar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tabLst>
                          <a:tab pos="114300" algn="l"/>
                          <a:tab pos="228600" algn="l"/>
                          <a:tab pos="457200" algn="l"/>
                        </a:tabLst>
                      </a:pPr>
                      <a:r>
                        <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Slima Mohammed bnous</a:t>
                      </a:r>
                    </a:p>
                  </a:txBody>
                  <a:tcPr marL="68580" marR="68580" marT="0" marB="0"/>
                </a:tc>
                <a:tc>
                  <a:txBody>
                    <a:bodyPr/>
                    <a:lstStyle/>
                    <a:p>
                      <a:pPr marL="0" marR="0" algn="ctr">
                        <a:spcBef>
                          <a:spcPts val="0"/>
                        </a:spcBef>
                        <a:spcAft>
                          <a:spcPts val="0"/>
                        </a:spcAft>
                        <a:tabLst>
                          <a:tab pos="114300" algn="l"/>
                          <a:tab pos="228600" algn="l"/>
                          <a:tab pos="457200" algn="l"/>
                        </a:tabLst>
                      </a:pPr>
                      <a:r>
                        <a:rPr lang="en-US" sz="160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smbjlal@sm.imamu.edu.sa</a:t>
                      </a:r>
                      <a:endParaRPr lang="en-US" sz="16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4406815"/>
                  </a:ext>
                </a:extLst>
              </a:tr>
              <a:tr h="642241">
                <a:tc>
                  <a:txBody>
                    <a:bodyPr/>
                    <a:lstStyle/>
                    <a:p>
                      <a:pPr marL="0" marR="0" algn="ctr">
                        <a:spcBef>
                          <a:spcPts val="0"/>
                        </a:spcBef>
                        <a:spcAft>
                          <a:spcPts val="0"/>
                        </a:spcAft>
                        <a:tabLst>
                          <a:tab pos="114300" algn="l"/>
                          <a:tab pos="228600" algn="l"/>
                          <a:tab pos="457200" algn="l"/>
                        </a:tabLst>
                      </a:pPr>
                      <a:endPar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tabLst>
                          <a:tab pos="114300" algn="l"/>
                          <a:tab pos="228600" algn="l"/>
                          <a:tab pos="457200" algn="l"/>
                        </a:tabLst>
                      </a:pPr>
                      <a:r>
                        <a:rPr lang="en-US" sz="1600" b="0" err="1">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Shoroog</a:t>
                      </a:r>
                      <a:r>
                        <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Saad </a:t>
                      </a:r>
                      <a:r>
                        <a:rPr lang="en-US" sz="1600" b="0" err="1">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Alarifi</a:t>
                      </a:r>
                      <a:endParaRPr lang="en-US" sz="1600" b="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114300" algn="l"/>
                          <a:tab pos="228600" algn="l"/>
                          <a:tab pos="457200" algn="l"/>
                        </a:tabLst>
                      </a:pPr>
                      <a:r>
                        <a:rPr lang="en-US" sz="16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sssalarifi@sm.imamu.edu.sa</a:t>
                      </a:r>
                    </a:p>
                  </a:txBody>
                  <a:tcPr marL="68580" marR="68580" marT="0" marB="0"/>
                </a:tc>
                <a:extLst>
                  <a:ext uri="{0D108BD9-81ED-4DB2-BD59-A6C34878D82A}">
                    <a16:rowId xmlns:a16="http://schemas.microsoft.com/office/drawing/2014/main" val="3913888847"/>
                  </a:ext>
                </a:extLst>
              </a:tr>
            </a:tbl>
          </a:graphicData>
        </a:graphic>
      </p:graphicFrame>
    </p:spTree>
    <p:extLst>
      <p:ext uri="{BB962C8B-B14F-4D97-AF65-F5344CB8AC3E}">
        <p14:creationId xmlns:p14="http://schemas.microsoft.com/office/powerpoint/2010/main" val="115142133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453E3F71-D7F1-43D2-BF0B-E2DCCF1C5B39}"/>
              </a:ext>
            </a:extLst>
          </p:cNvPr>
          <p:cNvSpPr txBox="1"/>
          <p:nvPr/>
        </p:nvSpPr>
        <p:spPr>
          <a:xfrm>
            <a:off x="1494473" y="926352"/>
            <a:ext cx="7698104" cy="646331"/>
          </a:xfrm>
          <a:prstGeom prst="rect">
            <a:avLst/>
          </a:prstGeom>
          <a:noFill/>
        </p:spPr>
        <p:txBody>
          <a:bodyPr wrap="square">
            <a:spAutoFit/>
          </a:bodyPr>
          <a:lstStyle/>
          <a:p>
            <a:r>
              <a:rPr lang="en-US" sz="3600" b="1" i="0">
                <a:effectLst/>
                <a:latin typeface="Times New Roman" panose="02020603050405020304" pitchFamily="18" charset="0"/>
              </a:rPr>
              <a:t>Check style</a:t>
            </a:r>
            <a:r>
              <a:rPr lang="en-US" sz="3600" b="1" i="0">
                <a:effectLst/>
                <a:latin typeface="Times New Roman" panose="02020603050405020304" pitchFamily="18" charset="0"/>
                <a:cs typeface="Times New Roman" panose="02020603050405020304" pitchFamily="18" charset="0"/>
              </a:rPr>
              <a:t> Analysis Result </a:t>
            </a:r>
            <a:endParaRPr lang="en-US" sz="36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D3A0DE-D257-4385-87F1-5C0431C6FB9A}"/>
              </a:ext>
            </a:extLst>
          </p:cNvPr>
          <p:cNvSpPr txBox="1"/>
          <p:nvPr/>
        </p:nvSpPr>
        <p:spPr>
          <a:xfrm>
            <a:off x="1868806" y="1572683"/>
            <a:ext cx="7760970" cy="1200329"/>
          </a:xfrm>
          <a:prstGeom prst="rect">
            <a:avLst/>
          </a:prstGeom>
          <a:noFill/>
        </p:spPr>
        <p:txBody>
          <a:bodyPr wrap="square">
            <a:spAutoFit/>
          </a:bodyPr>
          <a:lstStyle/>
          <a:p>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Type: incorrect indentation</a:t>
            </a:r>
          </a:p>
          <a:p>
            <a:r>
              <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rPr>
              <a:t>Type: </a:t>
            </a:r>
            <a:r>
              <a:rPr lang="fr-FR" sz="2400" i="0">
                <a:solidFill>
                  <a:schemeClr val="accent2">
                    <a:lumMod val="20000"/>
                    <a:lumOff val="80000"/>
                  </a:schemeClr>
                </a:solidFill>
                <a:effectLst/>
                <a:latin typeface="Times New Roman" panose="02020603050405020304" pitchFamily="18" charset="0"/>
                <a:cs typeface="Times New Roman" panose="02020603050405020304" pitchFamily="18" charset="0"/>
              </a:rPr>
              <a:t>Formatting </a:t>
            </a:r>
            <a:endParaRPr lang="en-US" sz="2400" i="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endParaRPr lang="en-US" sz="24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F48E15D-111F-4BA8-A190-32C5D9FC4D47}"/>
              </a:ext>
            </a:extLst>
          </p:cNvPr>
          <p:cNvGraphicFramePr>
            <a:graphicFrameLocks noGrp="1"/>
          </p:cNvGraphicFramePr>
          <p:nvPr>
            <p:extLst>
              <p:ext uri="{D42A27DB-BD31-4B8C-83A1-F6EECF244321}">
                <p14:modId xmlns:p14="http://schemas.microsoft.com/office/powerpoint/2010/main" val="1156644415"/>
              </p:ext>
            </p:extLst>
          </p:nvPr>
        </p:nvGraphicFramePr>
        <p:xfrm>
          <a:off x="1868806" y="2683034"/>
          <a:ext cx="8623933" cy="3474720"/>
        </p:xfrm>
        <a:graphic>
          <a:graphicData uri="http://schemas.openxmlformats.org/drawingml/2006/table">
            <a:tbl>
              <a:tblPr/>
              <a:tblGrid>
                <a:gridCol w="1489784">
                  <a:extLst>
                    <a:ext uri="{9D8B030D-6E8A-4147-A177-3AD203B41FA5}">
                      <a16:colId xmlns:a16="http://schemas.microsoft.com/office/drawing/2014/main" val="796633229"/>
                    </a:ext>
                  </a:extLst>
                </a:gridCol>
                <a:gridCol w="1779599">
                  <a:extLst>
                    <a:ext uri="{9D8B030D-6E8A-4147-A177-3AD203B41FA5}">
                      <a16:colId xmlns:a16="http://schemas.microsoft.com/office/drawing/2014/main" val="883865128"/>
                    </a:ext>
                  </a:extLst>
                </a:gridCol>
                <a:gridCol w="648854">
                  <a:extLst>
                    <a:ext uri="{9D8B030D-6E8A-4147-A177-3AD203B41FA5}">
                      <a16:colId xmlns:a16="http://schemas.microsoft.com/office/drawing/2014/main" val="2879790404"/>
                    </a:ext>
                  </a:extLst>
                </a:gridCol>
                <a:gridCol w="1307175">
                  <a:extLst>
                    <a:ext uri="{9D8B030D-6E8A-4147-A177-3AD203B41FA5}">
                      <a16:colId xmlns:a16="http://schemas.microsoft.com/office/drawing/2014/main" val="1818896205"/>
                    </a:ext>
                  </a:extLst>
                </a:gridCol>
                <a:gridCol w="998312">
                  <a:extLst>
                    <a:ext uri="{9D8B030D-6E8A-4147-A177-3AD203B41FA5}">
                      <a16:colId xmlns:a16="http://schemas.microsoft.com/office/drawing/2014/main" val="3195388119"/>
                    </a:ext>
                  </a:extLst>
                </a:gridCol>
                <a:gridCol w="1028662">
                  <a:extLst>
                    <a:ext uri="{9D8B030D-6E8A-4147-A177-3AD203B41FA5}">
                      <a16:colId xmlns:a16="http://schemas.microsoft.com/office/drawing/2014/main" val="492965751"/>
                    </a:ext>
                  </a:extLst>
                </a:gridCol>
                <a:gridCol w="1371547">
                  <a:extLst>
                    <a:ext uri="{9D8B030D-6E8A-4147-A177-3AD203B41FA5}">
                      <a16:colId xmlns:a16="http://schemas.microsoft.com/office/drawing/2014/main" val="2631658683"/>
                    </a:ext>
                  </a:extLst>
                </a:gridCol>
              </a:tblGrid>
              <a:tr h="130629">
                <a:tc>
                  <a:txBody>
                    <a:bodyPr/>
                    <a:lstStyle/>
                    <a:p>
                      <a:pPr algn="l" rtl="0" fontAlgn="base"/>
                      <a:r>
                        <a:rPr lang="fr-FR" sz="1800" b="1" i="0">
                          <a:effectLst/>
                          <a:latin typeface="Calibri" panose="020F0502020204030204" pitchFamily="34" charset="0"/>
                        </a:rPr>
                        <a:t>severity   </a:t>
                      </a:r>
                      <a:endParaRPr lang="fr-FR" sz="1800" b="1"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10886" cap="flat" cmpd="sng" algn="ctr">
                      <a:solidFill>
                        <a:srgbClr val="9CC2E5"/>
                      </a:solidFill>
                      <a:prstDash val="solid"/>
                      <a:round/>
                      <a:headEnd type="none" w="med" len="med"/>
                      <a:tailEnd type="none" w="med" len="med"/>
                    </a:lnB>
                  </a:tcPr>
                </a:tc>
                <a:tc gridSpan="4">
                  <a:txBody>
                    <a:bodyPr/>
                    <a:lstStyle/>
                    <a:p>
                      <a:pPr algn="l" rtl="0" fontAlgn="base"/>
                      <a:r>
                        <a:rPr lang="fr-FR" sz="1800" b="0" i="0">
                          <a:effectLst/>
                          <a:latin typeface="Calibri" panose="020F0502020204030204" pitchFamily="34" charset="0"/>
                        </a:rPr>
                        <a:t>Warning  </a:t>
                      </a:r>
                      <a:r>
                        <a:rPr lang="fr-FR" sz="1800" b="1" i="0">
                          <a:effectLst/>
                          <a:latin typeface="Calibri" panose="020F0502020204030204" pitchFamily="34" charset="0"/>
                        </a:rPr>
                        <a:t> </a:t>
                      </a:r>
                      <a:endParaRPr lang="fr-FR" sz="1800" b="1"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10886" cap="flat" cmpd="sng" algn="ctr">
                      <a:solidFill>
                        <a:srgbClr val="9CC2E5"/>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base"/>
                      <a:r>
                        <a:rPr lang="fr-FR" sz="1800" b="0" i="0">
                          <a:effectLst/>
                          <a:latin typeface="Calibri" panose="020F0502020204030204" pitchFamily="34" charset="0"/>
                        </a:rPr>
                        <a:t>tool  </a:t>
                      </a:r>
                      <a:r>
                        <a:rPr lang="fr-FR" sz="1800" b="1" i="0">
                          <a:effectLst/>
                          <a:latin typeface="Calibri" panose="020F0502020204030204" pitchFamily="34" charset="0"/>
                        </a:rPr>
                        <a:t> </a:t>
                      </a:r>
                      <a:endParaRPr lang="fr-FR" sz="1800" b="1"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10886" cap="flat" cmpd="sng" algn="ctr">
                      <a:solidFill>
                        <a:srgbClr val="9CC2E5"/>
                      </a:solidFill>
                      <a:prstDash val="solid"/>
                      <a:round/>
                      <a:headEnd type="none" w="med" len="med"/>
                      <a:tailEnd type="none" w="med" len="med"/>
                    </a:lnB>
                  </a:tcPr>
                </a:tc>
                <a:tc>
                  <a:txBody>
                    <a:bodyPr/>
                    <a:lstStyle/>
                    <a:p>
                      <a:pPr algn="l" rtl="0" fontAlgn="base"/>
                      <a:r>
                        <a:rPr lang="fr-FR" sz="1800" b="0" i="0">
                          <a:effectLst/>
                          <a:latin typeface="Calibri" panose="020F0502020204030204" pitchFamily="34" charset="0"/>
                        </a:rPr>
                        <a:t>Check style  </a:t>
                      </a:r>
                      <a:r>
                        <a:rPr lang="fr-FR" sz="1800" b="1" i="0">
                          <a:effectLst/>
                          <a:latin typeface="Calibri" panose="020F0502020204030204" pitchFamily="34" charset="0"/>
                        </a:rPr>
                        <a:t> </a:t>
                      </a:r>
                      <a:endParaRPr lang="fr-FR" sz="1800" b="1"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10886"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230864833"/>
                  </a:ext>
                </a:extLst>
              </a:tr>
              <a:tr h="0">
                <a:tc rowSpan="2">
                  <a:txBody>
                    <a:bodyPr/>
                    <a:lstStyle/>
                    <a:p>
                      <a:pPr algn="l" rtl="0" fontAlgn="base"/>
                      <a:r>
                        <a:rPr lang="fr-FR" sz="1800" b="1" i="0">
                          <a:effectLst/>
                          <a:latin typeface="Calibri" panose="020F0502020204030204" pitchFamily="34" charset="0"/>
                        </a:rPr>
                        <a:t>rule </a:t>
                      </a:r>
                      <a:endParaRPr lang="fr-FR" sz="1800" b="1"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10886" cap="flat" cmpd="sng" algn="ctr">
                      <a:solidFill>
                        <a:srgbClr val="9CC2E5"/>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rowSpan="2">
                  <a:txBody>
                    <a:bodyPr/>
                    <a:lstStyle/>
                    <a:p>
                      <a:pPr algn="l" rtl="0" fontAlgn="base"/>
                      <a:r>
                        <a:rPr lang="en-US" sz="1800" b="0" i="0">
                          <a:effectLst/>
                          <a:latin typeface="Times New Roman" panose="02020603050405020304" pitchFamily="18" charset="0"/>
                        </a:rPr>
                        <a:t> </a:t>
                      </a: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10886" cap="flat" cmpd="sng" algn="ctr">
                      <a:solidFill>
                        <a:srgbClr val="9CC2E5"/>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5">
                  <a:txBody>
                    <a:bodyPr/>
                    <a:lstStyle/>
                    <a:p>
                      <a:pPr algn="l" rtl="0" fontAlgn="base"/>
                      <a:r>
                        <a:rPr lang="fr-FR" sz="1800" b="0" i="0">
                          <a:solidFill>
                            <a:schemeClr val="accent2">
                              <a:lumMod val="20000"/>
                              <a:lumOff val="80000"/>
                            </a:schemeClr>
                          </a:solidFill>
                          <a:effectLst/>
                          <a:latin typeface="Calibri" panose="020F0502020204030204" pitchFamily="34" charset="0"/>
                        </a:rPr>
                        <a:t>Vertical Openness Between Concepts</a:t>
                      </a:r>
                      <a:r>
                        <a:rPr lang="fr-FR" sz="1800" b="0" i="0">
                          <a:solidFill>
                            <a:srgbClr val="000000"/>
                          </a:solidFill>
                          <a:effectLst/>
                          <a:latin typeface="Calibri" panose="020F0502020204030204" pitchFamily="34" charset="0"/>
                        </a:rPr>
                        <a:t>   </a:t>
                      </a:r>
                      <a:endParaRPr lang="fr-FR" sz="1800" b="0"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10886" cap="flat" cmpd="sng" algn="ctr">
                      <a:solidFill>
                        <a:srgbClr val="9CC2E5"/>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846823"/>
                  </a:ext>
                </a:extLst>
              </a:tr>
              <a:tr h="0">
                <a:tc vMerge="1">
                  <a:txBody>
                    <a:bodyPr/>
                    <a:lstStyle/>
                    <a:p>
                      <a:endParaRPr lang="en-US"/>
                    </a:p>
                  </a:txBody>
                  <a:tcPr/>
                </a:tc>
                <a:tc vMerge="1">
                  <a:txBody>
                    <a:bodyPr/>
                    <a:lstStyle/>
                    <a:p>
                      <a:endParaRPr lang="en-US"/>
                    </a:p>
                  </a:txBody>
                  <a:tcPr/>
                </a:tc>
                <a:tc gridSpan="5">
                  <a:txBody>
                    <a:bodyPr/>
                    <a:lstStyle/>
                    <a:p>
                      <a:pPr algn="l" rtl="0" fontAlgn="base"/>
                      <a:r>
                        <a:rPr lang="fr-FR" sz="1800" b="0" i="0">
                          <a:solidFill>
                            <a:schemeClr val="accent2">
                              <a:lumMod val="20000"/>
                              <a:lumOff val="80000"/>
                            </a:schemeClr>
                          </a:solidFill>
                          <a:effectLst/>
                          <a:latin typeface="Calibri" panose="020F0502020204030204" pitchFamily="34" charset="0"/>
                        </a:rPr>
                        <a:t>Horizontal Alignment    </a:t>
                      </a:r>
                      <a:endParaRPr lang="fr-FR" sz="1800" b="0" i="0">
                        <a:solidFill>
                          <a:schemeClr val="accent2">
                            <a:lumMod val="20000"/>
                            <a:lumOff val="80000"/>
                          </a:schemeClr>
                        </a:solidFill>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2992110"/>
                  </a:ext>
                </a:extLst>
              </a:tr>
              <a:tr h="190500">
                <a:tc>
                  <a:txBody>
                    <a:bodyPr/>
                    <a:lstStyle/>
                    <a:p>
                      <a:pPr algn="l" rtl="0" fontAlgn="base"/>
                      <a:r>
                        <a:rPr lang="fr-FR" sz="1800" b="1" i="0">
                          <a:effectLst/>
                          <a:latin typeface="Calibri" panose="020F0502020204030204" pitchFamily="34" charset="0"/>
                        </a:rPr>
                        <a:t>Path   </a:t>
                      </a:r>
                      <a:endParaRPr lang="fr-FR" sz="1800" b="1"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6">
                  <a:txBody>
                    <a:bodyPr/>
                    <a:lstStyle/>
                    <a:p>
                      <a:pPr algn="l" rtl="0" fontAlgn="base"/>
                      <a:r>
                        <a:rPr lang="fr-FR" sz="1800" b="0" i="0">
                          <a:effectLst/>
                          <a:latin typeface="Calibri" panose="020F0502020204030204" pitchFamily="34" charset="0"/>
                        </a:rPr>
                        <a:t>com.alrajhiretailapp/src/java   </a:t>
                      </a:r>
                      <a:endParaRPr lang="fr-FR" sz="1800" b="0"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87903192"/>
                  </a:ext>
                </a:extLst>
              </a:tr>
              <a:tr h="783771">
                <a:tc>
                  <a:txBody>
                    <a:bodyPr/>
                    <a:lstStyle/>
                    <a:p>
                      <a:pPr algn="l" rtl="0" fontAlgn="base"/>
                      <a:r>
                        <a:rPr lang="fr-FR" sz="1800" b="1" i="0">
                          <a:effectLst/>
                          <a:latin typeface="Calibri" panose="020F0502020204030204" pitchFamily="34" charset="0"/>
                        </a:rPr>
                        <a:t>    </a:t>
                      </a:r>
                      <a:endParaRPr lang="fr-FR" sz="1800" b="1" i="0">
                        <a:effectLst/>
                      </a:endParaRPr>
                    </a:p>
                    <a:p>
                      <a:pPr algn="l" rtl="0" fontAlgn="base"/>
                      <a:r>
                        <a:rPr lang="fr-FR" sz="1800" b="1" i="0">
                          <a:effectLst/>
                          <a:latin typeface="Calibri" panose="020F0502020204030204" pitchFamily="34" charset="0"/>
                        </a:rPr>
                        <a:t>    </a:t>
                      </a:r>
                      <a:endParaRPr lang="fr-FR" sz="1800" b="1" i="0">
                        <a:effectLst/>
                      </a:endParaRPr>
                    </a:p>
                    <a:p>
                      <a:pPr algn="l" rtl="0" fontAlgn="base"/>
                      <a:r>
                        <a:rPr lang="fr-FR" sz="1800" b="1" i="0">
                          <a:effectLst/>
                          <a:latin typeface="Calibri" panose="020F0502020204030204" pitchFamily="34" charset="0"/>
                        </a:rPr>
                        <a:t>    </a:t>
                      </a:r>
                      <a:endParaRPr lang="fr-FR" sz="1800" b="1" i="0">
                        <a:effectLst/>
                      </a:endParaRPr>
                    </a:p>
                    <a:p>
                      <a:pPr algn="l" rtl="0" fontAlgn="base"/>
                      <a:r>
                        <a:rPr lang="fr-FR" sz="1800" b="1" i="0">
                          <a:effectLst/>
                          <a:latin typeface="Calibri" panose="020F0502020204030204" pitchFamily="34" charset="0"/>
                        </a:rPr>
                        <a:t>    </a:t>
                      </a:r>
                      <a:endParaRPr lang="fr-FR" sz="1800" b="1" i="0">
                        <a:effectLst/>
                      </a:endParaRPr>
                    </a:p>
                    <a:p>
                      <a:pPr algn="l" rtl="0" fontAlgn="base"/>
                      <a:r>
                        <a:rPr lang="fr-FR" sz="1800" b="1" i="0">
                          <a:effectLst/>
                          <a:latin typeface="Calibri" panose="020F0502020204030204" pitchFamily="34" charset="0"/>
                        </a:rPr>
                        <a:t>On element   </a:t>
                      </a:r>
                      <a:endParaRPr lang="fr-FR" sz="1800" b="1"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2">
                  <a:txBody>
                    <a:bodyPr/>
                    <a:lstStyle/>
                    <a:p>
                      <a:pPr algn="l" rtl="0" fontAlgn="base"/>
                      <a:r>
                        <a:rPr lang="fr-FR" sz="1800" b="0" i="0">
                          <a:effectLst/>
                          <a:latin typeface="Calibri" panose="020F0502020204030204" pitchFamily="34" charset="0"/>
                        </a:rPr>
                        <a:t>    </a:t>
                      </a:r>
                      <a:endParaRPr lang="fr-FR" sz="1800" b="0" i="0">
                        <a:effectLst/>
                      </a:endParaRPr>
                    </a:p>
                    <a:p>
                      <a:pPr algn="l" rtl="0" fontAlgn="base"/>
                      <a:r>
                        <a:rPr lang="fr-FR" sz="1800" b="0" i="0">
                          <a:effectLst/>
                          <a:latin typeface="Calibri" panose="020F0502020204030204" pitchFamily="34" charset="0"/>
                        </a:rPr>
                        <a:t>    </a:t>
                      </a:r>
                      <a:endParaRPr lang="fr-FR" sz="1800" b="0" i="0">
                        <a:effectLst/>
                      </a:endParaRPr>
                    </a:p>
                    <a:p>
                      <a:pPr algn="l" rtl="0" fontAlgn="base"/>
                      <a:r>
                        <a:rPr lang="fr-FR" sz="1800" b="0" i="0">
                          <a:effectLst/>
                          <a:latin typeface="Calibri" panose="020F0502020204030204" pitchFamily="34" charset="0"/>
                        </a:rPr>
                        <a:t>    </a:t>
                      </a:r>
                      <a:endParaRPr lang="fr-FR" sz="1800" b="0" i="0">
                        <a:effectLst/>
                      </a:endParaRPr>
                    </a:p>
                    <a:p>
                      <a:pPr algn="l" rtl="0" fontAlgn="base"/>
                      <a:r>
                        <a:rPr lang="fr-FR" sz="1800" b="0" i="0">
                          <a:effectLst/>
                          <a:latin typeface="Calibri" panose="020F0502020204030204" pitchFamily="34" charset="0"/>
                        </a:rPr>
                        <a:t>    </a:t>
                      </a:r>
                      <a:endParaRPr lang="fr-FR" sz="1800" b="0" i="0">
                        <a:effectLst/>
                      </a:endParaRPr>
                    </a:p>
                    <a:p>
                      <a:pPr algn="l" rtl="0" fontAlgn="base"/>
                      <a:r>
                        <a:rPr lang="fr-FR" sz="1800" b="1" i="0">
                          <a:effectLst/>
                          <a:latin typeface="Calibri" panose="020F0502020204030204" pitchFamily="34" charset="0"/>
                        </a:rPr>
                        <a:t>  Almost all classes</a:t>
                      </a:r>
                      <a:r>
                        <a:rPr lang="fr-FR" sz="1800" b="0" i="0">
                          <a:effectLst/>
                          <a:latin typeface="Calibri" panose="020F0502020204030204" pitchFamily="34" charset="0"/>
                        </a:rPr>
                        <a:t>   </a:t>
                      </a:r>
                      <a:endParaRPr lang="fr-FR" sz="1800" b="0"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a:txBody>
                    <a:bodyPr/>
                    <a:lstStyle/>
                    <a:p>
                      <a:pPr algn="l" rtl="0" fontAlgn="base"/>
                      <a:r>
                        <a:rPr lang="fr-FR" sz="1800" b="0" i="0">
                          <a:effectLst/>
                          <a:latin typeface="Calibri" panose="020F0502020204030204" pitchFamily="34" charset="0"/>
                        </a:rPr>
                        <a:t>    </a:t>
                      </a:r>
                      <a:endParaRPr lang="fr-FR" sz="1800" b="0" i="0">
                        <a:effectLst/>
                      </a:endParaRPr>
                    </a:p>
                    <a:p>
                      <a:pPr algn="l" rtl="0" fontAlgn="base"/>
                      <a:r>
                        <a:rPr lang="fr-FR" sz="1800" b="0" i="0">
                          <a:effectLst/>
                          <a:latin typeface="Calibri" panose="020F0502020204030204" pitchFamily="34" charset="0"/>
                        </a:rPr>
                        <a:t>    </a:t>
                      </a:r>
                      <a:endParaRPr lang="fr-FR" sz="1800" b="0" i="0">
                        <a:effectLst/>
                      </a:endParaRPr>
                    </a:p>
                    <a:p>
                      <a:pPr algn="l" rtl="0" fontAlgn="base"/>
                      <a:r>
                        <a:rPr lang="fr-FR" sz="1800" b="0" i="0">
                          <a:effectLst/>
                          <a:latin typeface="Calibri" panose="020F0502020204030204" pitchFamily="34" charset="0"/>
                        </a:rPr>
                        <a:t>    </a:t>
                      </a:r>
                      <a:endParaRPr lang="fr-FR" sz="1800" b="0" i="0">
                        <a:effectLst/>
                      </a:endParaRPr>
                    </a:p>
                    <a:p>
                      <a:pPr algn="l" rtl="0" fontAlgn="base"/>
                      <a:r>
                        <a:rPr lang="fr-FR" sz="1800" b="0" i="0">
                          <a:effectLst/>
                          <a:latin typeface="Calibri" panose="020F0502020204030204" pitchFamily="34" charset="0"/>
                        </a:rPr>
                        <a:t>    </a:t>
                      </a:r>
                      <a:endParaRPr lang="fr-FR" sz="1800" b="0" i="0">
                        <a:effectLst/>
                      </a:endParaRPr>
                    </a:p>
                    <a:p>
                      <a:pPr algn="l" rtl="0" fontAlgn="base"/>
                      <a:r>
                        <a:rPr lang="fr-FR" sz="1800" b="1" i="0">
                          <a:effectLst/>
                          <a:latin typeface="Calibri" panose="020F0502020204030204" pitchFamily="34" charset="0"/>
                        </a:rPr>
                        <a:t>Description</a:t>
                      </a:r>
                      <a:r>
                        <a:rPr lang="fr-FR" sz="1800" b="0" i="0">
                          <a:effectLst/>
                          <a:latin typeface="Calibri" panose="020F0502020204030204" pitchFamily="34" charset="0"/>
                        </a:rPr>
                        <a:t>   </a:t>
                      </a:r>
                      <a:endParaRPr lang="fr-FR" sz="1800" b="0"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gridSpan="3">
                  <a:txBody>
                    <a:bodyPr/>
                    <a:lstStyle/>
                    <a:p>
                      <a:pPr algn="l" rtl="0" fontAlgn="base"/>
                      <a:r>
                        <a:rPr lang="en-US" sz="1800" b="0" i="0">
                          <a:effectLst/>
                          <a:latin typeface="Calibri" panose="020F0502020204030204" pitchFamily="34" charset="0"/>
                        </a:rPr>
                        <a:t>Not adjusting horizontal alignment and vertical line spacing   </a:t>
                      </a:r>
                      <a:endParaRPr lang="en-US" sz="1800" b="0" i="0">
                        <a:effectLst/>
                      </a:endParaRPr>
                    </a:p>
                  </a:txBody>
                  <a:tcPr>
                    <a:lnL w="5443" cap="flat" cmpd="sng" algn="ctr">
                      <a:solidFill>
                        <a:srgbClr val="BDD6EE"/>
                      </a:solidFill>
                      <a:prstDash val="solid"/>
                      <a:round/>
                      <a:headEnd type="none" w="med" len="med"/>
                      <a:tailEnd type="none" w="med" len="med"/>
                    </a:lnL>
                    <a:lnR w="5443" cap="flat" cmpd="sng" algn="ctr">
                      <a:solidFill>
                        <a:srgbClr val="BDD6EE"/>
                      </a:solidFill>
                      <a:prstDash val="solid"/>
                      <a:round/>
                      <a:headEnd type="none" w="med" len="med"/>
                      <a:tailEnd type="none" w="med" len="med"/>
                    </a:lnR>
                    <a:lnT w="5443" cap="flat" cmpd="sng" algn="ctr">
                      <a:solidFill>
                        <a:srgbClr val="BDD6EE"/>
                      </a:solidFill>
                      <a:prstDash val="solid"/>
                      <a:round/>
                      <a:headEnd type="none" w="med" len="med"/>
                      <a:tailEnd type="none" w="med" len="med"/>
                    </a:lnT>
                    <a:lnB w="5443" cap="flat" cmpd="sng" algn="ctr">
                      <a:solidFill>
                        <a:srgbClr val="BDD6E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1733921"/>
                  </a:ext>
                </a:extLst>
              </a:tr>
            </a:tbl>
          </a:graphicData>
        </a:graphic>
      </p:graphicFrame>
    </p:spTree>
    <p:extLst>
      <p:ext uri="{BB962C8B-B14F-4D97-AF65-F5344CB8AC3E}">
        <p14:creationId xmlns:p14="http://schemas.microsoft.com/office/powerpoint/2010/main" val="385535248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8" name="TextBox 7">
            <a:extLst>
              <a:ext uri="{FF2B5EF4-FFF2-40B4-BE49-F238E27FC236}">
                <a16:creationId xmlns:a16="http://schemas.microsoft.com/office/drawing/2014/main" id="{50FC17EF-A782-4093-BB3E-CBC1184A5958}"/>
              </a:ext>
            </a:extLst>
          </p:cNvPr>
          <p:cNvSpPr txBox="1"/>
          <p:nvPr/>
        </p:nvSpPr>
        <p:spPr>
          <a:xfrm>
            <a:off x="3346133" y="2782667"/>
            <a:ext cx="7698104" cy="646331"/>
          </a:xfrm>
          <a:prstGeom prst="rect">
            <a:avLst/>
          </a:prstGeom>
          <a:noFill/>
        </p:spPr>
        <p:txBody>
          <a:bodyPr wrap="square">
            <a:spAutoFit/>
          </a:bodyPr>
          <a:lstStyle/>
          <a:p>
            <a:r>
              <a:rPr lang="en-US" sz="3600" b="1" i="0">
                <a:effectLst/>
                <a:latin typeface="Times New Roman" panose="02020603050405020304" pitchFamily="18" charset="0"/>
              </a:rPr>
              <a:t>Manual Analysis Result  </a:t>
            </a:r>
            <a:endParaRPr lang="en-US" sz="3600"/>
          </a:p>
        </p:txBody>
      </p:sp>
    </p:spTree>
    <p:extLst>
      <p:ext uri="{BB962C8B-B14F-4D97-AF65-F5344CB8AC3E}">
        <p14:creationId xmlns:p14="http://schemas.microsoft.com/office/powerpoint/2010/main" val="211029278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411004" y="1061189"/>
            <a:ext cx="4857750" cy="655640"/>
          </a:xfrm>
        </p:spPr>
        <p:txBody>
          <a:bodyPr>
            <a:noAutofit/>
          </a:bodyPr>
          <a:lstStyle/>
          <a:p>
            <a:r>
              <a:rPr lang="en-US" sz="3200" i="0">
                <a:solidFill>
                  <a:schemeClr val="accent2">
                    <a:lumMod val="40000"/>
                    <a:lumOff val="60000"/>
                  </a:schemeClr>
                </a:solidFill>
                <a:effectLst/>
                <a:latin typeface="Times New Roman" panose="02020603050405020304" pitchFamily="18" charset="0"/>
                <a:cs typeface="Times New Roman" panose="02020603050405020304" pitchFamily="18" charset="0"/>
              </a:rPr>
              <a:t>standard code structure</a:t>
            </a:r>
            <a:endParaRPr lang="en-US" sz="320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2895266-FB2B-4D18-B45F-8C4A2AFBB096}"/>
              </a:ext>
            </a:extLst>
          </p:cNvPr>
          <p:cNvSpPr txBox="1"/>
          <p:nvPr/>
        </p:nvSpPr>
        <p:spPr>
          <a:xfrm>
            <a:off x="4706303" y="295820"/>
            <a:ext cx="2803207" cy="584775"/>
          </a:xfrm>
          <a:prstGeom prst="rect">
            <a:avLst/>
          </a:prstGeom>
          <a:noFill/>
        </p:spPr>
        <p:txBody>
          <a:bodyPr wrap="square">
            <a:spAutoFit/>
          </a:bodyPr>
          <a:lstStyle/>
          <a:p>
            <a:r>
              <a:rPr lang="en-US" sz="3200" b="1" i="0">
                <a:solidFill>
                  <a:schemeClr val="accent6">
                    <a:lumMod val="20000"/>
                    <a:lumOff val="80000"/>
                  </a:schemeClr>
                </a:solidFill>
                <a:effectLst/>
                <a:latin typeface="Times New Roman" panose="02020603050405020304" pitchFamily="18" charset="0"/>
              </a:rPr>
              <a:t>Formatting </a:t>
            </a:r>
            <a:endParaRPr lang="en-US" sz="3200">
              <a:solidFill>
                <a:schemeClr val="accent6">
                  <a:lumMod val="20000"/>
                  <a:lumOff val="80000"/>
                </a:schemeClr>
              </a:solidFill>
            </a:endParaRPr>
          </a:p>
        </p:txBody>
      </p:sp>
      <p:sp>
        <p:nvSpPr>
          <p:cNvPr id="10" name="TextBox 9">
            <a:extLst>
              <a:ext uri="{FF2B5EF4-FFF2-40B4-BE49-F238E27FC236}">
                <a16:creationId xmlns:a16="http://schemas.microsoft.com/office/drawing/2014/main" id="{0ED06B24-25D3-492A-BEDC-D020C47C3B8E}"/>
              </a:ext>
            </a:extLst>
          </p:cNvPr>
          <p:cNvSpPr txBox="1"/>
          <p:nvPr/>
        </p:nvSpPr>
        <p:spPr>
          <a:xfrm>
            <a:off x="753904" y="1629739"/>
            <a:ext cx="10684192" cy="1323439"/>
          </a:xfrm>
          <a:prstGeom prst="rect">
            <a:avLst/>
          </a:prstGeom>
          <a:noFill/>
        </p:spPr>
        <p:txBody>
          <a:bodyPr wrap="square">
            <a:spAutoFit/>
          </a:bodyPr>
          <a:lstStyle/>
          <a:p>
            <a:pPr rtl="1" fontAlgn="base"/>
            <a:r>
              <a:rPr lang="en-US" sz="2000" b="0" i="0">
                <a:solidFill>
                  <a:schemeClr val="tx1">
                    <a:lumMod val="95000"/>
                  </a:schemeClr>
                </a:solidFill>
                <a:effectLst/>
                <a:latin typeface="Times New Roman" panose="02020603050405020304" pitchFamily="18" charset="0"/>
                <a:cs typeface="Times New Roman" panose="02020603050405020304" pitchFamily="18" charset="0"/>
              </a:rPr>
              <a:t>following the usual standard code structure helps you read the code smoothly without any confusion or misunderstanding about missing brackets or semicolons. </a:t>
            </a:r>
          </a:p>
          <a:p>
            <a:pPr rtl="1" fontAlgn="base"/>
            <a:r>
              <a:rPr lang="en-US" sz="2000" b="0" i="0">
                <a:solidFill>
                  <a:schemeClr val="tx1">
                    <a:lumMod val="95000"/>
                  </a:schemeClr>
                </a:solidFill>
                <a:effectLst/>
                <a:latin typeface="Times New Roman" panose="02020603050405020304" pitchFamily="18" charset="0"/>
                <a:cs typeface="Times New Roman" panose="02020603050405020304" pitchFamily="18" charset="0"/>
              </a:rPr>
              <a:t>there is a class we had a lack of understanding about the unstandardized structure of curly brackets that were open and closed without any function in between simply like this "{ }" or with separated lines</a:t>
            </a:r>
          </a:p>
        </p:txBody>
      </p:sp>
      <p:pic>
        <p:nvPicPr>
          <p:cNvPr id="5124" name="Picture 4" descr="Text&#10;&#10;Description automatically generated">
            <a:extLst>
              <a:ext uri="{FF2B5EF4-FFF2-40B4-BE49-F238E27FC236}">
                <a16:creationId xmlns:a16="http://schemas.microsoft.com/office/drawing/2014/main" id="{AD649A7A-8598-44CC-8F80-6F4DEFF86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566" y="3193909"/>
            <a:ext cx="5464057" cy="26548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34DEA20-C96E-4F8D-9B33-0C61D2CD5F8D}"/>
              </a:ext>
            </a:extLst>
          </p:cNvPr>
          <p:cNvSpPr txBox="1"/>
          <p:nvPr/>
        </p:nvSpPr>
        <p:spPr>
          <a:xfrm>
            <a:off x="7167292" y="3833515"/>
            <a:ext cx="4525598" cy="2246769"/>
          </a:xfrm>
          <a:prstGeom prst="rect">
            <a:avLst/>
          </a:prstGeom>
          <a:noFill/>
        </p:spPr>
        <p:txBody>
          <a:bodyPr wrap="square">
            <a:spAutoFit/>
          </a:bodyPr>
          <a:lstStyle/>
          <a:p>
            <a:pPr algn="just"/>
            <a:r>
              <a:rPr lang="en-US" sz="2000" i="0">
                <a:solidFill>
                  <a:schemeClr val="tx1">
                    <a:lumMod val="85000"/>
                  </a:schemeClr>
                </a:solidFill>
                <a:effectLst/>
                <a:latin typeface="Times New Roman" panose="02020603050405020304" pitchFamily="18" charset="0"/>
                <a:cs typeface="Times New Roman" panose="02020603050405020304" pitchFamily="18" charset="0"/>
              </a:rPr>
              <a:t>the main question is does it a good practice? </a:t>
            </a:r>
            <a:r>
              <a:rPr lang="en-US" sz="2000" i="0">
                <a:solidFill>
                  <a:schemeClr val="accent4">
                    <a:lumMod val="60000"/>
                    <a:lumOff val="40000"/>
                  </a:schemeClr>
                </a:solidFill>
                <a:effectLst/>
                <a:latin typeface="Times New Roman" panose="02020603050405020304" pitchFamily="18" charset="0"/>
                <a:cs typeface="Times New Roman" panose="02020603050405020304" pitchFamily="18" charset="0"/>
              </a:rPr>
              <a:t>the existing of those curly brackets did not add any benefit indeed it is added inconsistent and nonstandard style so it is not a good practice , the last thing we want to do is add unnecessary structure that may distract us . </a:t>
            </a:r>
            <a:endParaRPr lang="en-US" sz="20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14" name="Subtitle 4">
            <a:extLst>
              <a:ext uri="{FF2B5EF4-FFF2-40B4-BE49-F238E27FC236}">
                <a16:creationId xmlns:a16="http://schemas.microsoft.com/office/drawing/2014/main" id="{C27E9B99-68E8-445E-AB6A-F835607080BC}"/>
              </a:ext>
            </a:extLst>
          </p:cNvPr>
          <p:cNvSpPr txBox="1">
            <a:spLocks/>
          </p:cNvSpPr>
          <p:nvPr/>
        </p:nvSpPr>
        <p:spPr>
          <a:xfrm>
            <a:off x="3141403" y="6115848"/>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8</a:t>
            </a:r>
          </a:p>
        </p:txBody>
      </p:sp>
    </p:spTree>
    <p:extLst>
      <p:ext uri="{BB962C8B-B14F-4D97-AF65-F5344CB8AC3E}">
        <p14:creationId xmlns:p14="http://schemas.microsoft.com/office/powerpoint/2010/main" val="100738059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656240" y="1306668"/>
            <a:ext cx="10602310" cy="655640"/>
          </a:xfrm>
        </p:spPr>
        <p:txBody>
          <a:bodyPr>
            <a:noAutofit/>
          </a:bodyPr>
          <a:lstStyle/>
          <a:p>
            <a:pPr algn="just"/>
            <a:r>
              <a:rPr lang="en-US" sz="2000" b="0" i="0">
                <a:effectLst/>
                <a:latin typeface="Times New Roman" panose="02020603050405020304" pitchFamily="18" charset="0"/>
              </a:rPr>
              <a:t>In </a:t>
            </a:r>
            <a:r>
              <a:rPr lang="en-US" sz="2000" b="0" i="0" err="1">
                <a:effectLst/>
                <a:latin typeface="Times New Roman" panose="02020603050405020304" pitchFamily="18" charset="0"/>
              </a:rPr>
              <a:t>alrajhi's</a:t>
            </a:r>
            <a:r>
              <a:rPr lang="en-US" sz="2000" b="0" i="0">
                <a:effectLst/>
                <a:latin typeface="Times New Roman" panose="02020603050405020304" pitchFamily="18" charset="0"/>
              </a:rPr>
              <a:t> code we notice number of classes with whole empty content not even a small code, what makes things worst that it was not supported by any kind of comments or description to explain the intent behind the decision of the emptiness in those classes</a:t>
            </a:r>
            <a:endParaRPr lang="en-US" sz="2000"/>
          </a:p>
        </p:txBody>
      </p:sp>
      <p:sp>
        <p:nvSpPr>
          <p:cNvPr id="6" name="TextBox 5">
            <a:extLst>
              <a:ext uri="{FF2B5EF4-FFF2-40B4-BE49-F238E27FC236}">
                <a16:creationId xmlns:a16="http://schemas.microsoft.com/office/drawing/2014/main" id="{752A9B09-B3B8-45F4-84C7-48C102DB0FBC}"/>
              </a:ext>
            </a:extLst>
          </p:cNvPr>
          <p:cNvSpPr txBox="1"/>
          <p:nvPr/>
        </p:nvSpPr>
        <p:spPr>
          <a:xfrm>
            <a:off x="4511993" y="443984"/>
            <a:ext cx="2517457" cy="646331"/>
          </a:xfrm>
          <a:prstGeom prst="rect">
            <a:avLst/>
          </a:prstGeom>
          <a:noFill/>
        </p:spPr>
        <p:txBody>
          <a:bodyPr wrap="square">
            <a:spAutoFit/>
          </a:bodyPr>
          <a:lstStyle/>
          <a:p>
            <a:r>
              <a:rPr lang="en-US" sz="3600" b="1" i="0">
                <a:solidFill>
                  <a:schemeClr val="accent6">
                    <a:lumMod val="20000"/>
                    <a:lumOff val="80000"/>
                  </a:schemeClr>
                </a:solidFill>
                <a:effectLst/>
                <a:latin typeface="Times New Roman" panose="02020603050405020304" pitchFamily="18" charset="0"/>
                <a:cs typeface="Times New Roman" panose="02020603050405020304" pitchFamily="18" charset="0"/>
              </a:rPr>
              <a:t>Comments </a:t>
            </a:r>
            <a:endParaRPr lang="en-US" sz="3600" b="1">
              <a:solidFill>
                <a:schemeClr val="accent6">
                  <a:lumMod val="20000"/>
                  <a:lumOff val="80000"/>
                </a:schemeClr>
              </a:solidFill>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15092B72-E3F5-4403-8FB2-7E29E2230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599" y="2522637"/>
            <a:ext cx="7521592" cy="27422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7E52F4-8F15-4AC8-8CA0-1614D233A114}"/>
              </a:ext>
            </a:extLst>
          </p:cNvPr>
          <p:cNvSpPr txBox="1"/>
          <p:nvPr/>
        </p:nvSpPr>
        <p:spPr>
          <a:xfrm>
            <a:off x="1546208" y="5574192"/>
            <a:ext cx="9524048" cy="677108"/>
          </a:xfrm>
          <a:prstGeom prst="rect">
            <a:avLst/>
          </a:prstGeom>
          <a:noFill/>
        </p:spPr>
        <p:txBody>
          <a:bodyPr wrap="square">
            <a:spAutoFit/>
          </a:bodyPr>
          <a:lstStyle/>
          <a:p>
            <a:pPr algn="just"/>
            <a:r>
              <a:rPr lang="en-US" sz="1800" b="0" i="0">
                <a:effectLst/>
                <a:latin typeface="Times New Roman" panose="02020603050405020304" pitchFamily="18" charset="0"/>
                <a:cs typeface="Times New Roman" panose="02020603050405020304" pitchFamily="18" charset="0"/>
              </a:rPr>
              <a:t>Even though the classes that have content </a:t>
            </a:r>
            <a:r>
              <a:rPr lang="en-US" sz="2000" b="0" i="0">
                <a:effectLst/>
                <a:latin typeface="Times New Roman" panose="02020603050405020304" pitchFamily="18" charset="0"/>
                <a:cs typeface="Times New Roman" panose="02020603050405020304" pitchFamily="18" charset="0"/>
              </a:rPr>
              <a:t>were not supported by any</a:t>
            </a:r>
            <a:r>
              <a:rPr lang="en-US" sz="1800" b="0" i="0">
                <a:effectLst/>
                <a:latin typeface="Times New Roman" panose="02020603050405020304" pitchFamily="18" charset="0"/>
                <a:cs typeface="Times New Roman" panose="02020603050405020304" pitchFamily="18" charset="0"/>
              </a:rPr>
              <a:t> comments , </a:t>
            </a:r>
            <a:r>
              <a:rPr lang="en-US" sz="1800" b="0" i="0" err="1">
                <a:effectLst/>
                <a:latin typeface="Times New Roman" panose="02020603050405020304" pitchFamily="18" charset="0"/>
                <a:cs typeface="Times New Roman" panose="02020603050405020304" pitchFamily="18" charset="0"/>
              </a:rPr>
              <a:t>alrajhi's</a:t>
            </a:r>
            <a:r>
              <a:rPr lang="en-US" sz="1800" b="0" i="0">
                <a:effectLst/>
                <a:latin typeface="Times New Roman" panose="02020603050405020304" pitchFamily="18" charset="0"/>
                <a:cs typeface="Times New Roman" panose="02020603050405020304" pitchFamily="18" charset="0"/>
              </a:rPr>
              <a:t> code was poor for explain the methods functionality according to the function's name ,variables name…</a:t>
            </a:r>
            <a:r>
              <a:rPr lang="en-US" sz="1800" b="0" i="0" err="1">
                <a:effectLst/>
                <a:latin typeface="Times New Roman" panose="02020603050405020304" pitchFamily="18" charset="0"/>
                <a:cs typeface="Times New Roman" panose="02020603050405020304" pitchFamily="18" charset="0"/>
              </a:rPr>
              <a:t>etc</a:t>
            </a:r>
            <a:endParaRPr lang="en-US">
              <a:latin typeface="Times New Roman" panose="02020603050405020304" pitchFamily="18" charset="0"/>
              <a:cs typeface="Times New Roman" panose="02020603050405020304" pitchFamily="18" charset="0"/>
            </a:endParaRPr>
          </a:p>
        </p:txBody>
      </p:sp>
      <p:sp>
        <p:nvSpPr>
          <p:cNvPr id="10" name="Subtitle 4">
            <a:extLst>
              <a:ext uri="{FF2B5EF4-FFF2-40B4-BE49-F238E27FC236}">
                <a16:creationId xmlns:a16="http://schemas.microsoft.com/office/drawing/2014/main" id="{D14AE67E-5261-4170-8CCD-D77AE4B17D9B}"/>
              </a:ext>
            </a:extLst>
          </p:cNvPr>
          <p:cNvSpPr txBox="1">
            <a:spLocks/>
          </p:cNvSpPr>
          <p:nvPr/>
        </p:nvSpPr>
        <p:spPr>
          <a:xfrm>
            <a:off x="5070141" y="5330271"/>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9</a:t>
            </a:r>
          </a:p>
        </p:txBody>
      </p:sp>
    </p:spTree>
    <p:extLst>
      <p:ext uri="{BB962C8B-B14F-4D97-AF65-F5344CB8AC3E}">
        <p14:creationId xmlns:p14="http://schemas.microsoft.com/office/powerpoint/2010/main" val="42301441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pic>
        <p:nvPicPr>
          <p:cNvPr id="7170" name="Picture 2">
            <a:extLst>
              <a:ext uri="{FF2B5EF4-FFF2-40B4-BE49-F238E27FC236}">
                <a16:creationId xmlns:a16="http://schemas.microsoft.com/office/drawing/2014/main" id="{85BE13DC-F018-4F22-B4A9-FE737BE4D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112" y="1105703"/>
            <a:ext cx="6478840" cy="4646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093D984-4844-4B27-A981-CBAA9ED02647}"/>
              </a:ext>
            </a:extLst>
          </p:cNvPr>
          <p:cNvSpPr txBox="1"/>
          <p:nvPr/>
        </p:nvSpPr>
        <p:spPr>
          <a:xfrm>
            <a:off x="8201147" y="2090169"/>
            <a:ext cx="3496047" cy="2677656"/>
          </a:xfrm>
          <a:prstGeom prst="rect">
            <a:avLst/>
          </a:prstGeom>
          <a:noFill/>
        </p:spPr>
        <p:txBody>
          <a:bodyPr wrap="square">
            <a:spAutoFit/>
          </a:bodyPr>
          <a:lstStyle/>
          <a:p>
            <a:r>
              <a:rPr lang="en-US" sz="2400" b="0" i="0">
                <a:solidFill>
                  <a:schemeClr val="accent4">
                    <a:lumMod val="20000"/>
                    <a:lumOff val="80000"/>
                  </a:schemeClr>
                </a:solidFill>
                <a:effectLst/>
                <a:latin typeface="Times New Roman" panose="02020603050405020304" pitchFamily="18" charset="0"/>
                <a:cs typeface="Times New Roman" panose="02020603050405020304" pitchFamily="18" charset="0"/>
              </a:rPr>
              <a:t>Therefore,  should work on the clearness of their code with few comments Rather than spend your time writing the comments that explain the mess you have made. </a:t>
            </a:r>
            <a:endParaRPr lang="en-US" sz="2400" b="1">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8B9647-E118-4F16-872E-DB62FDF3C681}"/>
              </a:ext>
            </a:extLst>
          </p:cNvPr>
          <p:cNvSpPr txBox="1"/>
          <p:nvPr/>
        </p:nvSpPr>
        <p:spPr>
          <a:xfrm>
            <a:off x="4271963" y="229686"/>
            <a:ext cx="2517457" cy="646331"/>
          </a:xfrm>
          <a:prstGeom prst="rect">
            <a:avLst/>
          </a:prstGeom>
          <a:noFill/>
        </p:spPr>
        <p:txBody>
          <a:bodyPr wrap="square">
            <a:spAutoFit/>
          </a:bodyPr>
          <a:lstStyle/>
          <a:p>
            <a:r>
              <a:rPr lang="en-US" sz="3600" b="1" i="0">
                <a:solidFill>
                  <a:schemeClr val="accent6">
                    <a:lumMod val="20000"/>
                    <a:lumOff val="80000"/>
                  </a:schemeClr>
                </a:solidFill>
                <a:effectLst/>
                <a:latin typeface="Times New Roman" panose="02020603050405020304" pitchFamily="18" charset="0"/>
                <a:cs typeface="Times New Roman" panose="02020603050405020304" pitchFamily="18" charset="0"/>
              </a:rPr>
              <a:t>Comments </a:t>
            </a:r>
            <a:endParaRPr lang="en-US" sz="3600" b="1">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9" name="Subtitle 4">
            <a:extLst>
              <a:ext uri="{FF2B5EF4-FFF2-40B4-BE49-F238E27FC236}">
                <a16:creationId xmlns:a16="http://schemas.microsoft.com/office/drawing/2014/main" id="{10B08BFB-5302-4131-B0A8-BD57B9B3BF6A}"/>
              </a:ext>
            </a:extLst>
          </p:cNvPr>
          <p:cNvSpPr txBox="1">
            <a:spLocks/>
          </p:cNvSpPr>
          <p:nvPr/>
        </p:nvSpPr>
        <p:spPr>
          <a:xfrm>
            <a:off x="3765200" y="5863023"/>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10</a:t>
            </a:r>
          </a:p>
        </p:txBody>
      </p:sp>
    </p:spTree>
    <p:extLst>
      <p:ext uri="{BB962C8B-B14F-4D97-AF65-F5344CB8AC3E}">
        <p14:creationId xmlns:p14="http://schemas.microsoft.com/office/powerpoint/2010/main" val="88618886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8" name="TextBox 7">
            <a:extLst>
              <a:ext uri="{FF2B5EF4-FFF2-40B4-BE49-F238E27FC236}">
                <a16:creationId xmlns:a16="http://schemas.microsoft.com/office/drawing/2014/main" id="{D026B7C0-B2BF-45EE-A631-E0B433FECE96}"/>
              </a:ext>
            </a:extLst>
          </p:cNvPr>
          <p:cNvSpPr txBox="1"/>
          <p:nvPr/>
        </p:nvSpPr>
        <p:spPr>
          <a:xfrm>
            <a:off x="4511993" y="443984"/>
            <a:ext cx="2517457" cy="707886"/>
          </a:xfrm>
          <a:prstGeom prst="rect">
            <a:avLst/>
          </a:prstGeom>
          <a:noFill/>
        </p:spPr>
        <p:txBody>
          <a:bodyPr wrap="square">
            <a:spAutoFit/>
          </a:bodyPr>
          <a:lstStyle/>
          <a:p>
            <a:r>
              <a:rPr lang="en-US" sz="4000" b="1" i="0">
                <a:solidFill>
                  <a:schemeClr val="accent6">
                    <a:lumMod val="20000"/>
                    <a:lumOff val="80000"/>
                  </a:schemeClr>
                </a:solidFill>
                <a:effectLst/>
                <a:latin typeface="Times New Roman" panose="02020603050405020304" pitchFamily="18" charset="0"/>
              </a:rPr>
              <a:t>Security</a:t>
            </a:r>
            <a:r>
              <a:rPr lang="en-US" sz="4000" b="1" i="0">
                <a:solidFill>
                  <a:schemeClr val="accent6">
                    <a:lumMod val="20000"/>
                    <a:lumOff val="80000"/>
                  </a:schemeClr>
                </a:solidFill>
                <a:effectLst/>
                <a:latin typeface="Times New Roman" panose="02020603050405020304" pitchFamily="18" charset="0"/>
                <a:cs typeface="Times New Roman" panose="02020603050405020304" pitchFamily="18" charset="0"/>
              </a:rPr>
              <a:t> </a:t>
            </a:r>
            <a:endParaRPr lang="en-US" sz="4000" b="1">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C222D46-E8BA-4FE3-863C-6DBA947A7BB5}"/>
              </a:ext>
            </a:extLst>
          </p:cNvPr>
          <p:cNvSpPr txBox="1"/>
          <p:nvPr/>
        </p:nvSpPr>
        <p:spPr>
          <a:xfrm>
            <a:off x="662941" y="1391335"/>
            <a:ext cx="7698104" cy="830997"/>
          </a:xfrm>
          <a:prstGeom prst="rect">
            <a:avLst/>
          </a:prstGeom>
          <a:noFill/>
        </p:spPr>
        <p:txBody>
          <a:bodyPr wrap="square">
            <a:spAutoFit/>
          </a:bodyPr>
          <a:lstStyle/>
          <a:p>
            <a:pPr algn="l" rtl="0" fontAlgn="base"/>
            <a:r>
              <a:rPr lang="en-US" sz="2400" i="0">
                <a:effectLst/>
                <a:latin typeface="Times New Roman" panose="02020603050405020304" pitchFamily="18" charset="0"/>
                <a:cs typeface="Times New Roman" panose="02020603050405020304" pitchFamily="18" charset="0"/>
              </a:rPr>
              <a:t>In security we extract the data from </a:t>
            </a:r>
            <a:r>
              <a:rPr lang="en-US" sz="2400" i="0" err="1">
                <a:effectLst/>
                <a:latin typeface="Times New Roman" panose="02020603050405020304" pitchFamily="18" charset="0"/>
                <a:cs typeface="Times New Roman" panose="02020603050405020304" pitchFamily="18" charset="0"/>
              </a:rPr>
              <a:t>MobFs</a:t>
            </a:r>
            <a:r>
              <a:rPr lang="en-US" sz="2400" i="0">
                <a:effectLst/>
                <a:latin typeface="Times New Roman" panose="02020603050405020304" pitchFamily="18" charset="0"/>
                <a:cs typeface="Times New Roman" panose="02020603050405020304" pitchFamily="18" charset="0"/>
              </a:rPr>
              <a:t> tool . </a:t>
            </a:r>
          </a:p>
          <a:p>
            <a:pPr algn="l" rtl="0" fontAlgn="base"/>
            <a:r>
              <a:rPr lang="en-US" sz="2400" i="0">
                <a:effectLst/>
                <a:latin typeface="Times New Roman" panose="02020603050405020304" pitchFamily="18" charset="0"/>
                <a:cs typeface="Times New Roman" panose="02020603050405020304" pitchFamily="18" charset="0"/>
              </a:rPr>
              <a:t>As for the percentages of the scores that appeared, they are</a:t>
            </a:r>
          </a:p>
        </p:txBody>
      </p:sp>
      <p:graphicFrame>
        <p:nvGraphicFramePr>
          <p:cNvPr id="20" name="Chart 19">
            <a:extLst>
              <a:ext uri="{FF2B5EF4-FFF2-40B4-BE49-F238E27FC236}">
                <a16:creationId xmlns:a16="http://schemas.microsoft.com/office/drawing/2014/main" id="{E43CD4EF-1D16-44B3-8A56-9A22C843E490}"/>
              </a:ext>
            </a:extLst>
          </p:cNvPr>
          <p:cNvGraphicFramePr/>
          <p:nvPr>
            <p:extLst>
              <p:ext uri="{D42A27DB-BD31-4B8C-83A1-F6EECF244321}">
                <p14:modId xmlns:p14="http://schemas.microsoft.com/office/powerpoint/2010/main" val="3610539901"/>
              </p:ext>
            </p:extLst>
          </p:nvPr>
        </p:nvGraphicFramePr>
        <p:xfrm>
          <a:off x="2900362" y="2616216"/>
          <a:ext cx="5443538" cy="3110214"/>
        </p:xfrm>
        <a:graphic>
          <a:graphicData uri="http://schemas.openxmlformats.org/drawingml/2006/chart">
            <c:chart xmlns:c="http://schemas.openxmlformats.org/drawingml/2006/chart" xmlns:r="http://schemas.openxmlformats.org/officeDocument/2006/relationships" r:id="rId3"/>
          </a:graphicData>
        </a:graphic>
      </p:graphicFrame>
      <p:sp>
        <p:nvSpPr>
          <p:cNvPr id="21" name="Subtitle 4">
            <a:extLst>
              <a:ext uri="{FF2B5EF4-FFF2-40B4-BE49-F238E27FC236}">
                <a16:creationId xmlns:a16="http://schemas.microsoft.com/office/drawing/2014/main" id="{2B2AE5A7-BBC9-43D5-A21C-982F215B18FF}"/>
              </a:ext>
            </a:extLst>
          </p:cNvPr>
          <p:cNvSpPr txBox="1">
            <a:spLocks/>
          </p:cNvSpPr>
          <p:nvPr/>
        </p:nvSpPr>
        <p:spPr>
          <a:xfrm>
            <a:off x="5070141" y="5899253"/>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11</a:t>
            </a:r>
          </a:p>
        </p:txBody>
      </p:sp>
    </p:spTree>
    <p:extLst>
      <p:ext uri="{BB962C8B-B14F-4D97-AF65-F5344CB8AC3E}">
        <p14:creationId xmlns:p14="http://schemas.microsoft.com/office/powerpoint/2010/main" val="199864421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5070542" y="3715578"/>
            <a:ext cx="3037490" cy="655640"/>
          </a:xfrm>
        </p:spPr>
        <p:txBody>
          <a:bodyPr/>
          <a:lstStyle/>
          <a:p>
            <a:endParaRPr lang="en-US"/>
          </a:p>
        </p:txBody>
      </p:sp>
      <p:pic>
        <p:nvPicPr>
          <p:cNvPr id="1030" name="Picture 6" descr="Table&#10;&#10;Description automatically generated">
            <a:extLst>
              <a:ext uri="{FF2B5EF4-FFF2-40B4-BE49-F238E27FC236}">
                <a16:creationId xmlns:a16="http://schemas.microsoft.com/office/drawing/2014/main" id="{DCAB536A-2816-497B-B982-F02E6356E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677" y="4190523"/>
            <a:ext cx="2785644" cy="20951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xt Box">
            <a:extLst>
              <a:ext uri="{FF2B5EF4-FFF2-40B4-BE49-F238E27FC236}">
                <a16:creationId xmlns:a16="http://schemas.microsoft.com/office/drawing/2014/main" id="{0D0A6245-CF91-4E64-AEC6-686DF0FA4A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445" y="3618233"/>
            <a:ext cx="2384107" cy="5210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hape">
            <a:extLst>
              <a:ext uri="{FF2B5EF4-FFF2-40B4-BE49-F238E27FC236}">
                <a16:creationId xmlns:a16="http://schemas.microsoft.com/office/drawing/2014/main" id="{28696BB7-7BBC-4D0C-81B9-9BF75BF0F9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8647" y="206043"/>
            <a:ext cx="10477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Text Box">
            <a:extLst>
              <a:ext uri="{FF2B5EF4-FFF2-40B4-BE49-F238E27FC236}">
                <a16:creationId xmlns:a16="http://schemas.microsoft.com/office/drawing/2014/main" id="{43934E40-009F-4881-9E12-9E55017D7A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6085" y="206043"/>
            <a:ext cx="85725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4200BD2-6446-414F-B350-6B15A1E1B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5462" y="788681"/>
            <a:ext cx="3962400" cy="24574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0F1B5C0-1D55-4930-9411-ECD900408573}"/>
              </a:ext>
            </a:extLst>
          </p:cNvPr>
          <p:cNvSpPr txBox="1"/>
          <p:nvPr/>
        </p:nvSpPr>
        <p:spPr>
          <a:xfrm>
            <a:off x="6038205" y="1202187"/>
            <a:ext cx="5208679" cy="4832092"/>
          </a:xfrm>
          <a:prstGeom prst="rect">
            <a:avLst/>
          </a:prstGeom>
          <a:noFill/>
        </p:spPr>
        <p:txBody>
          <a:bodyPr wrap="square">
            <a:spAutoFit/>
          </a:bodyPr>
          <a:lstStyle/>
          <a:p>
            <a:pPr rtl="0" fontAlgn="base">
              <a:buFont typeface="Arial" panose="020B0604020202020204" pitchFamily="34" charset="0"/>
              <a:buChar char="•"/>
            </a:pPr>
            <a:r>
              <a:rPr lang="en-US" sz="2000" b="0" i="0">
                <a:solidFill>
                  <a:schemeClr val="accent4">
                    <a:lumMod val="20000"/>
                    <a:lumOff val="80000"/>
                  </a:schemeClr>
                </a:solidFill>
                <a:effectLst/>
                <a:latin typeface="Times New Roman" panose="02020603050405020304" pitchFamily="18" charset="0"/>
              </a:rPr>
              <a:t>in </a:t>
            </a:r>
            <a:r>
              <a:rPr lang="en-US" sz="2000" b="1" i="0">
                <a:solidFill>
                  <a:schemeClr val="accent4">
                    <a:lumMod val="20000"/>
                    <a:lumOff val="80000"/>
                  </a:schemeClr>
                </a:solidFill>
                <a:effectLst/>
                <a:latin typeface="Times New Roman" panose="02020603050405020304" pitchFamily="18" charset="0"/>
              </a:rPr>
              <a:t>high-risk</a:t>
            </a:r>
            <a:r>
              <a:rPr lang="en-US" sz="2000" b="0" i="0">
                <a:solidFill>
                  <a:schemeClr val="accent4">
                    <a:lumMod val="20000"/>
                    <a:lumOff val="80000"/>
                  </a:schemeClr>
                </a:solidFill>
                <a:effectLst/>
                <a:latin typeface="Times New Roman" panose="02020603050405020304" pitchFamily="18" charset="0"/>
              </a:rPr>
              <a:t> permission , the protection level of the permission should be checked. </a:t>
            </a:r>
          </a:p>
          <a:p>
            <a:pPr rtl="0" fontAlgn="base"/>
            <a:r>
              <a:rPr lang="en-US" sz="2000" b="0" i="0">
                <a:solidFill>
                  <a:schemeClr val="accent4">
                    <a:lumMod val="20000"/>
                    <a:lumOff val="80000"/>
                  </a:schemeClr>
                </a:solidFill>
                <a:effectLst/>
                <a:latin typeface="Times New Roman" panose="02020603050405020304" pitchFamily="18" charset="0"/>
              </a:rPr>
              <a:t>Also we found most of them do not always have to be available so we recommended to be by default off , and just when we need to any data from these permission at this point we will request to share it . </a:t>
            </a:r>
            <a:endParaRPr lang="en-US" sz="2000" b="0" i="0">
              <a:solidFill>
                <a:schemeClr val="accent4">
                  <a:lumMod val="20000"/>
                  <a:lumOff val="80000"/>
                </a:schemeClr>
              </a:solidFill>
              <a:effectLst/>
              <a:latin typeface="Segoe UI" panose="020B0502040204020203" pitchFamily="34" charset="0"/>
            </a:endParaRPr>
          </a:p>
          <a:p>
            <a:pPr rtl="0" fontAlgn="base"/>
            <a:r>
              <a:rPr lang="en-US" sz="2800" b="1" i="0">
                <a:solidFill>
                  <a:schemeClr val="accent4">
                    <a:lumMod val="20000"/>
                    <a:lumOff val="80000"/>
                  </a:schemeClr>
                </a:solidFill>
                <a:effectLst/>
                <a:latin typeface="Times New Roman" panose="02020603050405020304" pitchFamily="18" charset="0"/>
              </a:rPr>
              <a:t>ex</a:t>
            </a:r>
            <a:r>
              <a:rPr lang="en-US" sz="2000" b="1" i="0">
                <a:solidFill>
                  <a:schemeClr val="accent4">
                    <a:lumMod val="20000"/>
                    <a:lumOff val="80000"/>
                  </a:schemeClr>
                </a:solidFill>
                <a:effectLst/>
                <a:latin typeface="Times New Roman" panose="02020603050405020304" pitchFamily="18" charset="0"/>
              </a:rPr>
              <a:t>: </a:t>
            </a:r>
            <a:r>
              <a:rPr lang="en-US" sz="2000" b="0" i="0">
                <a:solidFill>
                  <a:schemeClr val="accent4">
                    <a:lumMod val="20000"/>
                    <a:lumOff val="80000"/>
                  </a:schemeClr>
                </a:solidFill>
                <a:effectLst/>
                <a:latin typeface="Times New Roman" panose="02020603050405020304" pitchFamily="18" charset="0"/>
              </a:rPr>
              <a:t>access location </a:t>
            </a:r>
            <a:endParaRPr lang="en-US" sz="2000" b="0" i="0">
              <a:solidFill>
                <a:schemeClr val="accent4">
                  <a:lumMod val="20000"/>
                  <a:lumOff val="80000"/>
                </a:schemeClr>
              </a:solidFill>
              <a:effectLst/>
              <a:latin typeface="Segoe UI" panose="020B0502040204020203" pitchFamily="34" charset="0"/>
            </a:endParaRPr>
          </a:p>
          <a:p>
            <a:pPr rtl="0" fontAlgn="base">
              <a:buFont typeface="Arial" panose="020B0604020202020204" pitchFamily="34" charset="0"/>
              <a:buChar char="•"/>
            </a:pPr>
            <a:r>
              <a:rPr lang="en-US" sz="2000" b="0" i="0">
                <a:solidFill>
                  <a:schemeClr val="accent4">
                    <a:lumMod val="20000"/>
                    <a:lumOff val="80000"/>
                  </a:schemeClr>
                </a:solidFill>
                <a:effectLst/>
                <a:latin typeface="Times New Roman" panose="02020603050405020304" pitchFamily="18" charset="0"/>
              </a:rPr>
              <a:t>in high-risk issues, and it was interesting to have a banking app </a:t>
            </a:r>
          </a:p>
          <a:p>
            <a:pPr rtl="0" fontAlgn="base"/>
            <a:r>
              <a:rPr lang="en-US" sz="2000" b="0" i="0">
                <a:solidFill>
                  <a:schemeClr val="accent4">
                    <a:lumMod val="20000"/>
                    <a:lumOff val="80000"/>
                  </a:schemeClr>
                </a:solidFill>
                <a:effectLst/>
                <a:latin typeface="Times New Roman" panose="02020603050405020304" pitchFamily="18" charset="0"/>
              </a:rPr>
              <a:t>And it was related to  </a:t>
            </a:r>
            <a:endParaRPr lang="en-US" sz="2000" b="0" i="0">
              <a:solidFill>
                <a:schemeClr val="accent4">
                  <a:lumMod val="20000"/>
                  <a:lumOff val="80000"/>
                </a:schemeClr>
              </a:solidFill>
              <a:effectLst/>
              <a:latin typeface="Segoe UI" panose="020B0502040204020203" pitchFamily="34" charset="0"/>
            </a:endParaRPr>
          </a:p>
          <a:p>
            <a:pPr rtl="0" fontAlgn="base"/>
            <a:r>
              <a:rPr lang="en-US" sz="2000" b="0" i="0">
                <a:solidFill>
                  <a:schemeClr val="accent4">
                    <a:lumMod val="20000"/>
                    <a:lumOff val="80000"/>
                  </a:schemeClr>
                </a:solidFill>
                <a:effectLst/>
                <a:latin typeface="Times New Roman" panose="02020603050405020304" pitchFamily="18" charset="0"/>
              </a:rPr>
              <a:t> </a:t>
            </a:r>
            <a:endParaRPr lang="en-US" sz="2000" b="0" i="0">
              <a:solidFill>
                <a:schemeClr val="accent4">
                  <a:lumMod val="20000"/>
                  <a:lumOff val="80000"/>
                </a:schemeClr>
              </a:solidFill>
              <a:effectLst/>
              <a:latin typeface="Segoe UI" panose="020B0502040204020203" pitchFamily="34" charset="0"/>
            </a:endParaRPr>
          </a:p>
          <a:p>
            <a:pPr rtl="0" fontAlgn="base"/>
            <a:r>
              <a:rPr lang="en-US" sz="2000" b="0" i="0">
                <a:solidFill>
                  <a:schemeClr val="accent4">
                    <a:lumMod val="20000"/>
                    <a:lumOff val="80000"/>
                  </a:schemeClr>
                </a:solidFill>
                <a:effectLst/>
                <a:latin typeface="Times New Roman" panose="02020603050405020304" pitchFamily="18" charset="0"/>
              </a:rPr>
              <a:t>definition of Activities ,  shared some services , </a:t>
            </a:r>
            <a:endParaRPr lang="en-US" sz="2000">
              <a:solidFill>
                <a:schemeClr val="accent4">
                  <a:lumMod val="20000"/>
                  <a:lumOff val="80000"/>
                </a:schemeClr>
              </a:solidFill>
              <a:latin typeface="Segoe UI" panose="020B0502040204020203" pitchFamily="34" charset="0"/>
            </a:endParaRPr>
          </a:p>
          <a:p>
            <a:pPr rtl="0" fontAlgn="base"/>
            <a:r>
              <a:rPr lang="en-US" sz="2000" b="0" i="0">
                <a:solidFill>
                  <a:schemeClr val="accent4">
                    <a:lumMod val="20000"/>
                    <a:lumOff val="80000"/>
                  </a:schemeClr>
                </a:solidFill>
                <a:effectLst/>
                <a:latin typeface="Times New Roman" panose="02020603050405020304" pitchFamily="18" charset="0"/>
              </a:rPr>
              <a:t>also Clear text traffic Insertion of Sensitive Information. </a:t>
            </a:r>
            <a:endParaRPr lang="en-US" sz="2000" b="0" i="0">
              <a:solidFill>
                <a:schemeClr val="accent4">
                  <a:lumMod val="20000"/>
                  <a:lumOff val="80000"/>
                </a:schemeClr>
              </a:solidFill>
              <a:effectLst/>
              <a:latin typeface="Segoe UI" panose="020B0502040204020203" pitchFamily="34" charset="0"/>
            </a:endParaRPr>
          </a:p>
        </p:txBody>
      </p:sp>
      <p:sp>
        <p:nvSpPr>
          <p:cNvPr id="22" name="TextBox 21">
            <a:extLst>
              <a:ext uri="{FF2B5EF4-FFF2-40B4-BE49-F238E27FC236}">
                <a16:creationId xmlns:a16="http://schemas.microsoft.com/office/drawing/2014/main" id="{600FBC14-ABCA-4EB8-8445-8D7C80825BA8}"/>
              </a:ext>
            </a:extLst>
          </p:cNvPr>
          <p:cNvSpPr txBox="1"/>
          <p:nvPr/>
        </p:nvSpPr>
        <p:spPr>
          <a:xfrm>
            <a:off x="7942737" y="438991"/>
            <a:ext cx="1974387" cy="523220"/>
          </a:xfrm>
          <a:prstGeom prst="rect">
            <a:avLst/>
          </a:prstGeom>
          <a:noFill/>
        </p:spPr>
        <p:txBody>
          <a:bodyPr wrap="square">
            <a:spAutoFit/>
          </a:bodyPr>
          <a:lstStyle/>
          <a:p>
            <a:r>
              <a:rPr lang="en-US" sz="2800" b="1" i="0">
                <a:solidFill>
                  <a:schemeClr val="accent6">
                    <a:lumMod val="20000"/>
                    <a:lumOff val="80000"/>
                  </a:schemeClr>
                </a:solidFill>
                <a:effectLst/>
                <a:latin typeface="Times New Roman" panose="02020603050405020304" pitchFamily="18" charset="0"/>
              </a:rPr>
              <a:t>Security</a:t>
            </a:r>
            <a:r>
              <a:rPr lang="en-US" sz="2800" b="1" i="0">
                <a:solidFill>
                  <a:schemeClr val="accent6">
                    <a:lumMod val="20000"/>
                    <a:lumOff val="80000"/>
                  </a:schemeClr>
                </a:solidFill>
                <a:effectLst/>
                <a:latin typeface="Times New Roman" panose="02020603050405020304" pitchFamily="18" charset="0"/>
                <a:cs typeface="Times New Roman" panose="02020603050405020304" pitchFamily="18" charset="0"/>
              </a:rPr>
              <a:t> </a:t>
            </a:r>
            <a:endParaRPr lang="en-US" sz="2800" b="1">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23" name="Subtitle 4">
            <a:extLst>
              <a:ext uri="{FF2B5EF4-FFF2-40B4-BE49-F238E27FC236}">
                <a16:creationId xmlns:a16="http://schemas.microsoft.com/office/drawing/2014/main" id="{A469280B-D9D2-41E6-BEBF-49D695E9712C}"/>
              </a:ext>
            </a:extLst>
          </p:cNvPr>
          <p:cNvSpPr txBox="1">
            <a:spLocks/>
          </p:cNvSpPr>
          <p:nvPr/>
        </p:nvSpPr>
        <p:spPr>
          <a:xfrm>
            <a:off x="2798918" y="6380866"/>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12</a:t>
            </a:r>
          </a:p>
        </p:txBody>
      </p:sp>
    </p:spTree>
    <p:extLst>
      <p:ext uri="{BB962C8B-B14F-4D97-AF65-F5344CB8AC3E}">
        <p14:creationId xmlns:p14="http://schemas.microsoft.com/office/powerpoint/2010/main" val="21414271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484790" y="1534299"/>
            <a:ext cx="5824570" cy="2830992"/>
          </a:xfrm>
        </p:spPr>
        <p:txBody>
          <a:bodyPr>
            <a:normAutofit/>
          </a:bodyPr>
          <a:lstStyle/>
          <a:p>
            <a:pPr algn="l" rtl="0" fontAlgn="base"/>
            <a:r>
              <a:rPr lang="en-US" sz="2000">
                <a:solidFill>
                  <a:schemeClr val="accent4">
                    <a:lumMod val="20000"/>
                    <a:lumOff val="80000"/>
                  </a:schemeClr>
                </a:solidFill>
                <a:effectLst/>
                <a:latin typeface="Times New Roman" panose="02020603050405020304" pitchFamily="18" charset="0"/>
                <a:cs typeface="Times New Roman" panose="02020603050405020304" pitchFamily="18" charset="0"/>
              </a:rPr>
              <a:t>Small !  </a:t>
            </a:r>
          </a:p>
          <a:p>
            <a:pPr algn="l" rtl="1" fontAlgn="base"/>
            <a:r>
              <a:rPr lang="en-US" sz="2000">
                <a:solidFill>
                  <a:schemeClr val="accent4">
                    <a:lumMod val="20000"/>
                    <a:lumOff val="80000"/>
                  </a:schemeClr>
                </a:solidFill>
                <a:effectLst/>
                <a:latin typeface="Times New Roman" panose="02020603050405020304" pitchFamily="18" charset="0"/>
                <a:cs typeface="Times New Roman" panose="02020603050405020304" pitchFamily="18" charset="0"/>
              </a:rPr>
              <a:t>The first rule of functions is that they should be small. The Second rule of functions is that they should be smaller than that </a:t>
            </a:r>
          </a:p>
          <a:p>
            <a:pPr algn="l" rtl="1" fontAlgn="base"/>
            <a:r>
              <a:rPr lang="en-US" sz="2000">
                <a:solidFill>
                  <a:schemeClr val="accent1">
                    <a:lumMod val="20000"/>
                    <a:lumOff val="80000"/>
                  </a:schemeClr>
                </a:solidFill>
                <a:effectLst/>
                <a:latin typeface="Times New Roman" panose="02020603050405020304" pitchFamily="18" charset="0"/>
                <a:cs typeface="Times New Roman" panose="02020603050405020304" pitchFamily="18" charset="0"/>
              </a:rPr>
              <a:t>The measurement: </a:t>
            </a:r>
          </a:p>
          <a:p>
            <a:pPr algn="l" rtl="1" fontAlgn="base"/>
            <a:r>
              <a:rPr lang="en-US" sz="2000">
                <a:solidFill>
                  <a:schemeClr val="accent4">
                    <a:lumMod val="20000"/>
                    <a:lumOff val="80000"/>
                  </a:schemeClr>
                </a:solidFill>
                <a:effectLst/>
                <a:latin typeface="Times New Roman" panose="02020603050405020304" pitchFamily="18" charset="0"/>
                <a:cs typeface="Times New Roman" panose="02020603050405020304" pitchFamily="18" charset="0"/>
              </a:rPr>
              <a:t>Robert C. Martin agrees that 4 is a maximum nom. Of line </a:t>
            </a:r>
          </a:p>
          <a:p>
            <a:pPr algn="l" rtl="1" fontAlgn="base"/>
            <a:r>
              <a:rPr lang="en-US" sz="2000">
                <a:solidFill>
                  <a:schemeClr val="accent4">
                    <a:lumMod val="20000"/>
                    <a:lumOff val="80000"/>
                  </a:schemeClr>
                </a:solidFill>
                <a:effectLst/>
                <a:latin typeface="Times New Roman" panose="02020603050405020304" pitchFamily="18" charset="0"/>
                <a:cs typeface="Times New Roman" panose="02020603050405020304" pitchFamily="18" charset="0"/>
              </a:rPr>
              <a:t>Suggestions:</a:t>
            </a:r>
          </a:p>
        </p:txBody>
      </p:sp>
      <p:sp>
        <p:nvSpPr>
          <p:cNvPr id="6" name="TextBox 5">
            <a:extLst>
              <a:ext uri="{FF2B5EF4-FFF2-40B4-BE49-F238E27FC236}">
                <a16:creationId xmlns:a16="http://schemas.microsoft.com/office/drawing/2014/main" id="{268F196D-46CF-4698-953A-2C05A72F607A}"/>
              </a:ext>
            </a:extLst>
          </p:cNvPr>
          <p:cNvSpPr txBox="1"/>
          <p:nvPr/>
        </p:nvSpPr>
        <p:spPr>
          <a:xfrm>
            <a:off x="4865846" y="443984"/>
            <a:ext cx="2460307" cy="646331"/>
          </a:xfrm>
          <a:prstGeom prst="rect">
            <a:avLst/>
          </a:prstGeom>
          <a:noFill/>
        </p:spPr>
        <p:txBody>
          <a:bodyPr wrap="square">
            <a:spAutoFit/>
          </a:bodyPr>
          <a:lstStyle/>
          <a:p>
            <a:r>
              <a:rPr lang="en-US" sz="3600" b="1" i="0">
                <a:solidFill>
                  <a:schemeClr val="accent6">
                    <a:lumMod val="20000"/>
                    <a:lumOff val="80000"/>
                  </a:schemeClr>
                </a:solidFill>
                <a:effectLst/>
                <a:latin typeface="Times New Roman" panose="02020603050405020304" pitchFamily="18" charset="0"/>
              </a:rPr>
              <a:t>Functions</a:t>
            </a:r>
            <a:r>
              <a:rPr lang="en-US" sz="3600" b="0" i="0">
                <a:solidFill>
                  <a:schemeClr val="accent6">
                    <a:lumMod val="20000"/>
                    <a:lumOff val="80000"/>
                  </a:schemeClr>
                </a:solidFill>
                <a:effectLst/>
                <a:latin typeface="Times New Roman" panose="02020603050405020304" pitchFamily="18" charset="0"/>
              </a:rPr>
              <a:t> </a:t>
            </a:r>
            <a:endParaRPr lang="en-US" sz="3600">
              <a:solidFill>
                <a:schemeClr val="accent6">
                  <a:lumMod val="20000"/>
                  <a:lumOff val="80000"/>
                </a:schemeClr>
              </a:solidFill>
            </a:endParaRPr>
          </a:p>
        </p:txBody>
      </p:sp>
      <p:pic>
        <p:nvPicPr>
          <p:cNvPr id="9218" name="Picture 2" descr="Graphical user interface, text, application&#10;&#10;Description automatically generated">
            <a:extLst>
              <a:ext uri="{FF2B5EF4-FFF2-40B4-BE49-F238E27FC236}">
                <a16:creationId xmlns:a16="http://schemas.microsoft.com/office/drawing/2014/main" id="{FAF5F2B2-7D3C-4341-A0BD-49EFA19D2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610" y="1405889"/>
            <a:ext cx="5007864" cy="363474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4">
            <a:extLst>
              <a:ext uri="{FF2B5EF4-FFF2-40B4-BE49-F238E27FC236}">
                <a16:creationId xmlns:a16="http://schemas.microsoft.com/office/drawing/2014/main" id="{701AEB90-428C-47DF-920A-5DEA6670CB98}"/>
              </a:ext>
            </a:extLst>
          </p:cNvPr>
          <p:cNvSpPr txBox="1">
            <a:spLocks/>
          </p:cNvSpPr>
          <p:nvPr/>
        </p:nvSpPr>
        <p:spPr>
          <a:xfrm>
            <a:off x="8725820" y="5040629"/>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13</a:t>
            </a:r>
          </a:p>
        </p:txBody>
      </p:sp>
    </p:spTree>
    <p:extLst>
      <p:ext uri="{BB962C8B-B14F-4D97-AF65-F5344CB8AC3E}">
        <p14:creationId xmlns:p14="http://schemas.microsoft.com/office/powerpoint/2010/main" val="36632933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502310" y="300828"/>
            <a:ext cx="4693000" cy="655640"/>
          </a:xfrm>
        </p:spPr>
        <p:txBody>
          <a:bodyPr>
            <a:noAutofit/>
          </a:bodyPr>
          <a:lstStyle/>
          <a:p>
            <a:r>
              <a:rPr lang="en-US" sz="3200" b="1" i="0">
                <a:solidFill>
                  <a:schemeClr val="accent6">
                    <a:lumMod val="20000"/>
                    <a:lumOff val="80000"/>
                  </a:schemeClr>
                </a:solidFill>
                <a:effectLst/>
                <a:latin typeface="Times New Roman" panose="02020603050405020304" pitchFamily="18" charset="0"/>
              </a:rPr>
              <a:t>Single Responsibility Principle</a:t>
            </a:r>
            <a:r>
              <a:rPr lang="en-US" sz="3200" b="0" i="0">
                <a:solidFill>
                  <a:schemeClr val="accent6">
                    <a:lumMod val="20000"/>
                    <a:lumOff val="80000"/>
                  </a:schemeClr>
                </a:solidFill>
                <a:effectLst/>
                <a:latin typeface="Times New Roman" panose="02020603050405020304" pitchFamily="18" charset="0"/>
              </a:rPr>
              <a:t> </a:t>
            </a:r>
            <a:endParaRPr lang="en-US" sz="3200">
              <a:solidFill>
                <a:schemeClr val="accent6">
                  <a:lumMod val="20000"/>
                  <a:lumOff val="80000"/>
                </a:schemeClr>
              </a:solidFill>
            </a:endParaRPr>
          </a:p>
        </p:txBody>
      </p:sp>
      <p:sp>
        <p:nvSpPr>
          <p:cNvPr id="8" name="TextBox 7">
            <a:extLst>
              <a:ext uri="{FF2B5EF4-FFF2-40B4-BE49-F238E27FC236}">
                <a16:creationId xmlns:a16="http://schemas.microsoft.com/office/drawing/2014/main" id="{5CB69A37-B43E-4156-875D-18F6331743FC}"/>
              </a:ext>
            </a:extLst>
          </p:cNvPr>
          <p:cNvSpPr txBox="1"/>
          <p:nvPr/>
        </p:nvSpPr>
        <p:spPr>
          <a:xfrm>
            <a:off x="674370" y="1357045"/>
            <a:ext cx="11087100" cy="369332"/>
          </a:xfrm>
          <a:prstGeom prst="rect">
            <a:avLst/>
          </a:prstGeom>
          <a:noFill/>
        </p:spPr>
        <p:txBody>
          <a:bodyPr wrap="square">
            <a:spAutoFit/>
          </a:bodyPr>
          <a:lstStyle/>
          <a:p>
            <a:r>
              <a:rPr lang="en-US" sz="1800" b="1">
                <a:solidFill>
                  <a:schemeClr val="accent2">
                    <a:lumMod val="20000"/>
                    <a:lumOff val="80000"/>
                  </a:schemeClr>
                </a:solidFill>
                <a:effectLst/>
                <a:latin typeface="Times New Roman" panose="02020603050405020304" pitchFamily="18" charset="0"/>
              </a:rPr>
              <a:t>FUNCTIONS SHOULD DO ONE THING. THEY SHOULD DO IT WELL. THEY SHOULD DO IT ONLY. </a:t>
            </a:r>
            <a:endParaRPr lang="en-US" b="1">
              <a:solidFill>
                <a:schemeClr val="accent2">
                  <a:lumMod val="20000"/>
                  <a:lumOff val="80000"/>
                </a:schemeClr>
              </a:solidFill>
            </a:endParaRPr>
          </a:p>
        </p:txBody>
      </p:sp>
      <p:sp>
        <p:nvSpPr>
          <p:cNvPr id="10" name="TextBox 9">
            <a:extLst>
              <a:ext uri="{FF2B5EF4-FFF2-40B4-BE49-F238E27FC236}">
                <a16:creationId xmlns:a16="http://schemas.microsoft.com/office/drawing/2014/main" id="{7F9F9356-FE56-409E-9BF1-1592850258D6}"/>
              </a:ext>
            </a:extLst>
          </p:cNvPr>
          <p:cNvSpPr txBox="1"/>
          <p:nvPr/>
        </p:nvSpPr>
        <p:spPr>
          <a:xfrm>
            <a:off x="765810" y="1726844"/>
            <a:ext cx="9372600" cy="400110"/>
          </a:xfrm>
          <a:prstGeom prst="rect">
            <a:avLst/>
          </a:prstGeom>
          <a:noFill/>
        </p:spPr>
        <p:txBody>
          <a:bodyPr wrap="square">
            <a:spAutoFit/>
          </a:bodyPr>
          <a:lstStyle/>
          <a:p>
            <a:r>
              <a:rPr lang="en-US" sz="2000" b="0" i="0">
                <a:solidFill>
                  <a:schemeClr val="tx1">
                    <a:lumMod val="95000"/>
                  </a:schemeClr>
                </a:solidFill>
                <a:effectLst/>
                <a:latin typeface="Times New Roman" panose="02020603050405020304" pitchFamily="18" charset="0"/>
              </a:rPr>
              <a:t>*A huge and solid </a:t>
            </a:r>
            <a:r>
              <a:rPr lang="en-US" sz="2000" b="1" i="0">
                <a:solidFill>
                  <a:schemeClr val="tx1">
                    <a:lumMod val="95000"/>
                  </a:schemeClr>
                </a:solidFill>
                <a:effectLst/>
                <a:latin typeface="Times New Roman" panose="02020603050405020304" pitchFamily="18" charset="0"/>
              </a:rPr>
              <a:t>design principle</a:t>
            </a:r>
            <a:r>
              <a:rPr lang="en-US" sz="2000" b="0" i="0">
                <a:solidFill>
                  <a:schemeClr val="tx1">
                    <a:lumMod val="95000"/>
                  </a:schemeClr>
                </a:solidFill>
                <a:effectLst/>
                <a:latin typeface="Times New Roman" panose="02020603050405020304" pitchFamily="18" charset="0"/>
              </a:rPr>
              <a:t> that encourage classes/methods to do one thing.</a:t>
            </a:r>
            <a:endParaRPr lang="en-US" sz="2000">
              <a:solidFill>
                <a:schemeClr val="tx1">
                  <a:lumMod val="95000"/>
                </a:schemeClr>
              </a:solidFill>
            </a:endParaRPr>
          </a:p>
        </p:txBody>
      </p:sp>
      <p:pic>
        <p:nvPicPr>
          <p:cNvPr id="10247" name="Picture 7" descr="Graphical user interface, text&#10;&#10;Description automatically generated">
            <a:extLst>
              <a:ext uri="{FF2B5EF4-FFF2-40B4-BE49-F238E27FC236}">
                <a16:creationId xmlns:a16="http://schemas.microsoft.com/office/drawing/2014/main" id="{26DB0D8B-E413-4ABD-9035-21FB86F9C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0" y="2313513"/>
            <a:ext cx="7762808" cy="188433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0528A1A-89DB-4CD1-9530-FBE16709CBAE}"/>
              </a:ext>
            </a:extLst>
          </p:cNvPr>
          <p:cNvSpPr txBox="1"/>
          <p:nvPr/>
        </p:nvSpPr>
        <p:spPr>
          <a:xfrm>
            <a:off x="2460308" y="4487942"/>
            <a:ext cx="6223634" cy="1815882"/>
          </a:xfrm>
          <a:prstGeom prst="rect">
            <a:avLst/>
          </a:prstGeom>
          <a:noFill/>
        </p:spPr>
        <p:txBody>
          <a:bodyPr wrap="square">
            <a:spAutoFit/>
          </a:bodyPr>
          <a:lstStyle/>
          <a:p>
            <a:pPr algn="l" rtl="0" fontAlgn="base"/>
            <a:r>
              <a:rPr lang="en-US" sz="2800" b="0" i="0">
                <a:solidFill>
                  <a:schemeClr val="accent4">
                    <a:lumMod val="40000"/>
                    <a:lumOff val="60000"/>
                  </a:schemeClr>
                </a:solidFill>
                <a:effectLst/>
                <a:latin typeface="Times New Roman" panose="02020603050405020304" pitchFamily="18" charset="0"/>
              </a:rPr>
              <a:t>One Level of abstraction” </a:t>
            </a:r>
            <a:endParaRPr lang="en-US" sz="2800" b="0" i="0">
              <a:solidFill>
                <a:schemeClr val="accent4">
                  <a:lumMod val="40000"/>
                  <a:lumOff val="60000"/>
                </a:schemeClr>
              </a:solidFill>
              <a:effectLst/>
              <a:latin typeface="Segoe UI" panose="020B0502040204020203" pitchFamily="34" charset="0"/>
            </a:endParaRPr>
          </a:p>
          <a:p>
            <a:pPr algn="l" rtl="0" fontAlgn="base"/>
            <a:r>
              <a:rPr lang="en-US" sz="2800" b="0" i="0">
                <a:solidFill>
                  <a:schemeClr val="accent4">
                    <a:lumMod val="40000"/>
                    <a:lumOff val="60000"/>
                  </a:schemeClr>
                </a:solidFill>
                <a:effectLst/>
                <a:latin typeface="Times New Roman" panose="02020603050405020304" pitchFamily="18" charset="0"/>
              </a:rPr>
              <a:t>How it could be achieved? </a:t>
            </a:r>
            <a:endParaRPr lang="en-US" sz="2800" b="0" i="0">
              <a:solidFill>
                <a:schemeClr val="accent4">
                  <a:lumMod val="40000"/>
                  <a:lumOff val="60000"/>
                </a:schemeClr>
              </a:solidFill>
              <a:effectLst/>
              <a:latin typeface="Segoe UI" panose="020B0502040204020203" pitchFamily="34" charset="0"/>
            </a:endParaRPr>
          </a:p>
          <a:p>
            <a:pPr algn="l" rtl="0" fontAlgn="base"/>
            <a:r>
              <a:rPr lang="en-US" sz="2800" b="0" i="0">
                <a:solidFill>
                  <a:schemeClr val="accent4">
                    <a:lumMod val="40000"/>
                    <a:lumOff val="60000"/>
                  </a:schemeClr>
                </a:solidFill>
                <a:effectLst/>
                <a:latin typeface="Times New Roman" panose="02020603050405020304" pitchFamily="18" charset="0"/>
              </a:rPr>
              <a:t>Has it been achieved? </a:t>
            </a:r>
            <a:endParaRPr lang="en-US" sz="2800" b="0" i="0">
              <a:solidFill>
                <a:schemeClr val="accent4">
                  <a:lumMod val="40000"/>
                  <a:lumOff val="60000"/>
                </a:schemeClr>
              </a:solidFill>
              <a:effectLst/>
              <a:latin typeface="Segoe UI" panose="020B0502040204020203" pitchFamily="34" charset="0"/>
            </a:endParaRPr>
          </a:p>
          <a:p>
            <a:pPr algn="l" rtl="1" fontAlgn="base"/>
            <a:r>
              <a:rPr lang="en-US" sz="2800" b="0" i="0">
                <a:solidFill>
                  <a:schemeClr val="accent4">
                    <a:lumMod val="40000"/>
                    <a:lumOff val="60000"/>
                  </a:schemeClr>
                </a:solidFill>
                <a:effectLst/>
                <a:latin typeface="Times New Roman" panose="02020603050405020304" pitchFamily="18" charset="0"/>
              </a:rPr>
              <a:t>Suggestions :</a:t>
            </a:r>
            <a:endParaRPr lang="en-US" sz="2800" b="0" i="0">
              <a:solidFill>
                <a:schemeClr val="accent4">
                  <a:lumMod val="40000"/>
                  <a:lumOff val="60000"/>
                </a:schemeClr>
              </a:solidFill>
              <a:effectLst/>
              <a:latin typeface="Segoe UI" panose="020B0502040204020203" pitchFamily="34" charset="0"/>
            </a:endParaRPr>
          </a:p>
        </p:txBody>
      </p:sp>
      <p:sp>
        <p:nvSpPr>
          <p:cNvPr id="17" name="Subtitle 4">
            <a:extLst>
              <a:ext uri="{FF2B5EF4-FFF2-40B4-BE49-F238E27FC236}">
                <a16:creationId xmlns:a16="http://schemas.microsoft.com/office/drawing/2014/main" id="{4C212F24-FE44-4B4B-9B66-0AB2E5CEFB94}"/>
              </a:ext>
            </a:extLst>
          </p:cNvPr>
          <p:cNvSpPr txBox="1">
            <a:spLocks/>
          </p:cNvSpPr>
          <p:nvPr/>
        </p:nvSpPr>
        <p:spPr>
          <a:xfrm>
            <a:off x="4816760" y="4197846"/>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14</a:t>
            </a:r>
          </a:p>
        </p:txBody>
      </p:sp>
    </p:spTree>
    <p:extLst>
      <p:ext uri="{BB962C8B-B14F-4D97-AF65-F5344CB8AC3E}">
        <p14:creationId xmlns:p14="http://schemas.microsoft.com/office/powerpoint/2010/main" val="251042440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1284890" y="1169508"/>
            <a:ext cx="8796370" cy="655640"/>
          </a:xfrm>
        </p:spPr>
        <p:txBody>
          <a:bodyPr>
            <a:noAutofit/>
          </a:bodyPr>
          <a:lstStyle/>
          <a:p>
            <a:pPr algn="l"/>
            <a:r>
              <a:rPr lang="en-US" sz="2000" b="0">
                <a:effectLst/>
                <a:latin typeface="Times New Roman" panose="02020603050405020304" pitchFamily="18" charset="0"/>
              </a:rPr>
              <a:t>You know you are working on clean code when each routine turns out to be pretty much what you expected.” Half the battle to achieving that principle is choosing good names for small functions that do one thing</a:t>
            </a:r>
            <a:endParaRPr lang="en-US" sz="2000"/>
          </a:p>
        </p:txBody>
      </p:sp>
      <p:sp>
        <p:nvSpPr>
          <p:cNvPr id="6" name="TextBox 5">
            <a:extLst>
              <a:ext uri="{FF2B5EF4-FFF2-40B4-BE49-F238E27FC236}">
                <a16:creationId xmlns:a16="http://schemas.microsoft.com/office/drawing/2014/main" id="{CE14D002-A2C9-4AB9-A050-A64B43FCB3AD}"/>
              </a:ext>
            </a:extLst>
          </p:cNvPr>
          <p:cNvSpPr txBox="1"/>
          <p:nvPr/>
        </p:nvSpPr>
        <p:spPr>
          <a:xfrm>
            <a:off x="3449003" y="352544"/>
            <a:ext cx="4780597" cy="584775"/>
          </a:xfrm>
          <a:prstGeom prst="rect">
            <a:avLst/>
          </a:prstGeom>
          <a:noFill/>
        </p:spPr>
        <p:txBody>
          <a:bodyPr wrap="square">
            <a:spAutoFit/>
          </a:bodyPr>
          <a:lstStyle/>
          <a:p>
            <a:r>
              <a:rPr lang="en-US" sz="3200" b="1" i="0">
                <a:solidFill>
                  <a:schemeClr val="accent6">
                    <a:lumMod val="20000"/>
                    <a:lumOff val="80000"/>
                  </a:schemeClr>
                </a:solidFill>
                <a:effectLst/>
                <a:latin typeface="Times New Roman" panose="02020603050405020304" pitchFamily="18" charset="0"/>
              </a:rPr>
              <a:t>Using Descriptive names</a:t>
            </a:r>
            <a:r>
              <a:rPr lang="en-US" sz="3200" b="0" i="0">
                <a:solidFill>
                  <a:schemeClr val="accent6">
                    <a:lumMod val="20000"/>
                    <a:lumOff val="80000"/>
                  </a:schemeClr>
                </a:solidFill>
                <a:effectLst/>
                <a:latin typeface="Times New Roman" panose="02020603050405020304" pitchFamily="18" charset="0"/>
              </a:rPr>
              <a:t> </a:t>
            </a:r>
            <a:endParaRPr lang="en-US" sz="3200">
              <a:solidFill>
                <a:schemeClr val="accent6">
                  <a:lumMod val="20000"/>
                  <a:lumOff val="80000"/>
                </a:schemeClr>
              </a:solidFill>
            </a:endParaRPr>
          </a:p>
        </p:txBody>
      </p:sp>
      <p:pic>
        <p:nvPicPr>
          <p:cNvPr id="11266" name="Picture 2" descr="Graphical user interface, text, application&#10;&#10;Description automatically generated">
            <a:extLst>
              <a:ext uri="{FF2B5EF4-FFF2-40B4-BE49-F238E27FC236}">
                <a16:creationId xmlns:a16="http://schemas.microsoft.com/office/drawing/2014/main" id="{14050083-A4CB-4AC8-8D64-88951B496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534" y="2447925"/>
            <a:ext cx="6867525" cy="38052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97FA20-59D3-40B8-9B2E-90D7675614F9}"/>
              </a:ext>
            </a:extLst>
          </p:cNvPr>
          <p:cNvSpPr txBox="1"/>
          <p:nvPr/>
        </p:nvSpPr>
        <p:spPr>
          <a:xfrm>
            <a:off x="9064942" y="3818353"/>
            <a:ext cx="2032635" cy="523220"/>
          </a:xfrm>
          <a:prstGeom prst="rect">
            <a:avLst/>
          </a:prstGeom>
          <a:noFill/>
        </p:spPr>
        <p:txBody>
          <a:bodyPr wrap="square">
            <a:spAutoFit/>
          </a:bodyPr>
          <a:lstStyle/>
          <a:p>
            <a:r>
              <a:rPr lang="en-US" sz="2800" b="0" i="0">
                <a:effectLst/>
                <a:latin typeface="Times New Roman" panose="02020603050405020304" pitchFamily="18" charset="0"/>
                <a:cs typeface="Times New Roman" panose="02020603050405020304" pitchFamily="18" charset="0"/>
              </a:rPr>
              <a:t>Suggestions:</a:t>
            </a:r>
            <a:endParaRPr lang="en-US" sz="2800">
              <a:latin typeface="Times New Roman" panose="02020603050405020304" pitchFamily="18" charset="0"/>
              <a:cs typeface="Times New Roman" panose="02020603050405020304" pitchFamily="18" charset="0"/>
            </a:endParaRPr>
          </a:p>
        </p:txBody>
      </p:sp>
      <p:sp>
        <p:nvSpPr>
          <p:cNvPr id="10" name="Subtitle 4">
            <a:extLst>
              <a:ext uri="{FF2B5EF4-FFF2-40B4-BE49-F238E27FC236}">
                <a16:creationId xmlns:a16="http://schemas.microsoft.com/office/drawing/2014/main" id="{C1576F2B-8F24-4247-B5A5-4AA524FD1E4B}"/>
              </a:ext>
            </a:extLst>
          </p:cNvPr>
          <p:cNvSpPr txBox="1">
            <a:spLocks/>
          </p:cNvSpPr>
          <p:nvPr/>
        </p:nvSpPr>
        <p:spPr>
          <a:xfrm>
            <a:off x="3959510" y="6253209"/>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15</a:t>
            </a:r>
          </a:p>
        </p:txBody>
      </p:sp>
    </p:spTree>
    <p:extLst>
      <p:ext uri="{BB962C8B-B14F-4D97-AF65-F5344CB8AC3E}">
        <p14:creationId xmlns:p14="http://schemas.microsoft.com/office/powerpoint/2010/main" val="28090726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943829" y="454433"/>
            <a:ext cx="3037490" cy="655640"/>
          </a:xfrm>
        </p:spPr>
        <p:txBody>
          <a:bodyPr>
            <a:normAutofit/>
          </a:bodyPr>
          <a:lstStyle/>
          <a:p>
            <a:r>
              <a:rPr lang="en-US" sz="3600" dirty="0">
                <a:latin typeface="Times New Roman" panose="02020603050405020304" pitchFamily="18" charset="0"/>
                <a:cs typeface="Times New Roman" panose="02020603050405020304" pitchFamily="18" charset="0"/>
              </a:rPr>
              <a:t>OUTLINES</a:t>
            </a:r>
          </a:p>
        </p:txBody>
      </p:sp>
      <p:sp>
        <p:nvSpPr>
          <p:cNvPr id="6" name="Rectangle 3">
            <a:extLst>
              <a:ext uri="{FF2B5EF4-FFF2-40B4-BE49-F238E27FC236}">
                <a16:creationId xmlns:a16="http://schemas.microsoft.com/office/drawing/2014/main" id="{62994271-04E9-4DFC-895C-26900C1AE753}"/>
              </a:ext>
            </a:extLst>
          </p:cNvPr>
          <p:cNvSpPr>
            <a:spLocks noChangeArrowheads="1"/>
          </p:cNvSpPr>
          <p:nvPr/>
        </p:nvSpPr>
        <p:spPr bwMode="auto">
          <a:xfrm>
            <a:off x="1669567" y="2289326"/>
            <a:ext cx="30414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114300" algn="l"/>
                <a:tab pos="228600" algn="l"/>
                <a:tab pos="457200"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purpose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goals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Methodology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Discussions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Manual Analysis Result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Conclusion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14300" algn="l"/>
                <a:tab pos="228600" algn="l"/>
                <a:tab pos="457200" algn="l"/>
              </a:tabLst>
            </a:pPr>
            <a:r>
              <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marL="0" marR="0" lvl="0" indent="0" algn="l" defTabSz="914400" rtl="0" eaLnBrk="0" fontAlgn="base" latinLnBrk="0" hangingPunct="0">
              <a:lnSpc>
                <a:spcPct val="100000"/>
              </a:lnSpc>
              <a:spcBef>
                <a:spcPct val="0"/>
              </a:spcBef>
              <a:spcAft>
                <a:spcPct val="0"/>
              </a:spcAft>
              <a:buClrTx/>
              <a:buSzTx/>
              <a:buFontTx/>
              <a:buNone/>
              <a:tabLst>
                <a:tab pos="114300" algn="l"/>
                <a:tab pos="228600" algn="l"/>
                <a:tab pos="457200" algn="l"/>
              </a:tabLst>
            </a:pPr>
            <a:endParaRPr kumimoji="0" lang="en-US" altLang="en-US" sz="2000" strike="noStrike" cap="none" normalizeH="0" baseline="0" dirty="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60745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ED0A916C-5ECB-4A78-ADC6-B10F588773E4}"/>
              </a:ext>
            </a:extLst>
          </p:cNvPr>
          <p:cNvSpPr txBox="1"/>
          <p:nvPr/>
        </p:nvSpPr>
        <p:spPr>
          <a:xfrm>
            <a:off x="3789045" y="644009"/>
            <a:ext cx="7760970" cy="584775"/>
          </a:xfrm>
          <a:prstGeom prst="rect">
            <a:avLst/>
          </a:prstGeom>
          <a:noFill/>
        </p:spPr>
        <p:txBody>
          <a:bodyPr wrap="square">
            <a:spAutoFit/>
          </a:bodyPr>
          <a:lstStyle/>
          <a:p>
            <a:r>
              <a:rPr lang="en-US" sz="3200" b="1" i="0">
                <a:solidFill>
                  <a:schemeClr val="accent6">
                    <a:lumMod val="20000"/>
                    <a:lumOff val="80000"/>
                  </a:schemeClr>
                </a:solidFill>
                <a:effectLst/>
                <a:latin typeface="Times New Roman" panose="02020603050405020304" pitchFamily="18" charset="0"/>
                <a:cs typeface="Times New Roman" panose="02020603050405020304" pitchFamily="18" charset="0"/>
              </a:rPr>
              <a:t>Function Arguments</a:t>
            </a:r>
            <a:r>
              <a:rPr lang="en-US" sz="3200" b="0" i="0">
                <a:solidFill>
                  <a:schemeClr val="accent6">
                    <a:lumMod val="20000"/>
                    <a:lumOff val="80000"/>
                  </a:schemeClr>
                </a:solidFill>
                <a:effectLst/>
                <a:latin typeface="Times New Roman" panose="02020603050405020304" pitchFamily="18" charset="0"/>
                <a:cs typeface="Times New Roman" panose="02020603050405020304" pitchFamily="18" charset="0"/>
              </a:rPr>
              <a:t> </a:t>
            </a:r>
            <a:endParaRPr lang="en-US" sz="320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2380B2E-4CC1-478D-8905-54E67CAB380C}"/>
              </a:ext>
            </a:extLst>
          </p:cNvPr>
          <p:cNvSpPr txBox="1"/>
          <p:nvPr/>
        </p:nvSpPr>
        <p:spPr>
          <a:xfrm>
            <a:off x="854393" y="1458575"/>
            <a:ext cx="7698104" cy="1200329"/>
          </a:xfrm>
          <a:prstGeom prst="rect">
            <a:avLst/>
          </a:prstGeom>
          <a:noFill/>
        </p:spPr>
        <p:txBody>
          <a:bodyPr wrap="square">
            <a:spAutoFit/>
          </a:bodyPr>
          <a:lstStyle/>
          <a:p>
            <a:pPr algn="l" rtl="1" fontAlgn="base"/>
            <a:r>
              <a:rPr lang="en-US" sz="2400" b="0" i="0">
                <a:effectLst/>
                <a:latin typeface="Times New Roman" panose="02020603050405020304" pitchFamily="18" charset="0"/>
              </a:rPr>
              <a:t>Ideal argument” What does it mean? </a:t>
            </a:r>
            <a:endParaRPr lang="en-US" sz="2400" b="0" i="0">
              <a:effectLst/>
              <a:latin typeface="Segoe UI" panose="020B0502040204020203" pitchFamily="34" charset="0"/>
            </a:endParaRPr>
          </a:p>
          <a:p>
            <a:pPr algn="l" rtl="0" fontAlgn="base"/>
            <a:r>
              <a:rPr lang="en-US" sz="2400" b="0" i="0">
                <a:effectLst/>
                <a:latin typeface="Times New Roman" panose="02020603050405020304" pitchFamily="18" charset="0"/>
              </a:rPr>
              <a:t>Has it been achieved? </a:t>
            </a:r>
            <a:endParaRPr lang="en-US" sz="2400" b="0" i="0">
              <a:effectLst/>
              <a:latin typeface="Segoe UI" panose="020B0502040204020203" pitchFamily="34" charset="0"/>
            </a:endParaRPr>
          </a:p>
          <a:p>
            <a:pPr algn="l" rtl="0" fontAlgn="base"/>
            <a:r>
              <a:rPr lang="en-US" sz="2400" b="0" i="0">
                <a:effectLst/>
                <a:latin typeface="Times New Roman" panose="02020603050405020304" pitchFamily="18" charset="0"/>
              </a:rPr>
              <a:t>What’s wrong with this argument? </a:t>
            </a:r>
            <a:endParaRPr lang="en-US" sz="2400" b="0" i="0">
              <a:effectLst/>
              <a:latin typeface="Segoe UI" panose="020B0502040204020203" pitchFamily="34" charset="0"/>
            </a:endParaRPr>
          </a:p>
        </p:txBody>
      </p:sp>
      <p:pic>
        <p:nvPicPr>
          <p:cNvPr id="12295" name="Picture 7" descr="Text&#10;&#10;Description automatically generated">
            <a:extLst>
              <a:ext uri="{FF2B5EF4-FFF2-40B4-BE49-F238E27FC236}">
                <a16:creationId xmlns:a16="http://schemas.microsoft.com/office/drawing/2014/main" id="{680CCBF1-A1B0-497A-B3A0-68239F0EC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993" y="2888695"/>
            <a:ext cx="7540139" cy="202620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96E8E8D-69F4-488D-8B97-6E01FD80CBBE}"/>
              </a:ext>
            </a:extLst>
          </p:cNvPr>
          <p:cNvSpPr txBox="1"/>
          <p:nvPr/>
        </p:nvSpPr>
        <p:spPr>
          <a:xfrm>
            <a:off x="1680993" y="5101619"/>
            <a:ext cx="2032635" cy="523220"/>
          </a:xfrm>
          <a:prstGeom prst="rect">
            <a:avLst/>
          </a:prstGeom>
          <a:noFill/>
        </p:spPr>
        <p:txBody>
          <a:bodyPr wrap="square">
            <a:spAutoFit/>
          </a:bodyPr>
          <a:lstStyle/>
          <a:p>
            <a:r>
              <a:rPr lang="en-US" sz="2800" b="0" i="0">
                <a:effectLst/>
                <a:latin typeface="Times New Roman" panose="02020603050405020304" pitchFamily="18" charset="0"/>
                <a:cs typeface="Times New Roman" panose="02020603050405020304" pitchFamily="18" charset="0"/>
              </a:rPr>
              <a:t>Suggestions:</a:t>
            </a:r>
            <a:endParaRPr lang="en-US" sz="2800">
              <a:latin typeface="Times New Roman" panose="02020603050405020304" pitchFamily="18" charset="0"/>
              <a:cs typeface="Times New Roman" panose="02020603050405020304" pitchFamily="18" charset="0"/>
            </a:endParaRPr>
          </a:p>
        </p:txBody>
      </p:sp>
      <p:sp>
        <p:nvSpPr>
          <p:cNvPr id="16" name="Subtitle 4">
            <a:extLst>
              <a:ext uri="{FF2B5EF4-FFF2-40B4-BE49-F238E27FC236}">
                <a16:creationId xmlns:a16="http://schemas.microsoft.com/office/drawing/2014/main" id="{D562140A-F8A0-4094-997B-38117C96B9BB}"/>
              </a:ext>
            </a:extLst>
          </p:cNvPr>
          <p:cNvSpPr txBox="1">
            <a:spLocks/>
          </p:cNvSpPr>
          <p:nvPr/>
        </p:nvSpPr>
        <p:spPr>
          <a:xfrm>
            <a:off x="4694021" y="4957303"/>
            <a:ext cx="1401160" cy="442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FIGURE 16</a:t>
            </a:r>
          </a:p>
        </p:txBody>
      </p:sp>
    </p:spTree>
    <p:extLst>
      <p:ext uri="{BB962C8B-B14F-4D97-AF65-F5344CB8AC3E}">
        <p14:creationId xmlns:p14="http://schemas.microsoft.com/office/powerpoint/2010/main" val="234188122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2449814" y="2367923"/>
            <a:ext cx="6351286" cy="1144531"/>
          </a:xfrm>
        </p:spPr>
        <p:txBody>
          <a:bodyPr>
            <a:noAutofit/>
          </a:bodyPr>
          <a:lstStyle/>
          <a:p>
            <a:pPr rtl="1" fontAlgn="base"/>
            <a:r>
              <a:rPr lang="en-US" sz="2000" b="0" i="0">
                <a:solidFill>
                  <a:schemeClr val="tx1">
                    <a:lumMod val="95000"/>
                  </a:schemeClr>
                </a:solidFill>
                <a:effectLst/>
                <a:latin typeface="Times New Roman" panose="02020603050405020304" pitchFamily="18" charset="0"/>
                <a:cs typeface="Times New Roman" panose="02020603050405020304" pitchFamily="18" charset="0"/>
              </a:rPr>
              <a:t>Using proper data structure will minimize Nom. Of line in the code, less time and space complexity and provide more methods to use. </a:t>
            </a:r>
          </a:p>
          <a:p>
            <a:pPr rtl="1" fontAlgn="base"/>
            <a:r>
              <a:rPr lang="en-US" sz="2000" b="0" i="0">
                <a:solidFill>
                  <a:schemeClr val="tx1">
                    <a:lumMod val="95000"/>
                  </a:schemeClr>
                </a:solidFill>
                <a:effectLst/>
                <a:latin typeface="Times New Roman" panose="02020603050405020304" pitchFamily="18" charset="0"/>
                <a:cs typeface="Times New Roman" panose="02020603050405020304" pitchFamily="18" charset="0"/>
              </a:rPr>
              <a:t> </a:t>
            </a:r>
          </a:p>
          <a:p>
            <a:endParaRPr lang="en-US" sz="2000">
              <a:solidFill>
                <a:schemeClr val="tx1">
                  <a:lumMod val="9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F6E21B-961B-4216-B986-471889ECBE95}"/>
              </a:ext>
            </a:extLst>
          </p:cNvPr>
          <p:cNvSpPr txBox="1"/>
          <p:nvPr/>
        </p:nvSpPr>
        <p:spPr>
          <a:xfrm>
            <a:off x="3352316" y="1146929"/>
            <a:ext cx="4980622" cy="646331"/>
          </a:xfrm>
          <a:prstGeom prst="rect">
            <a:avLst/>
          </a:prstGeom>
          <a:noFill/>
        </p:spPr>
        <p:txBody>
          <a:bodyPr wrap="square">
            <a:spAutoFit/>
          </a:bodyPr>
          <a:lstStyle/>
          <a:p>
            <a:pPr algn="l" rtl="1" fontAlgn="base"/>
            <a:r>
              <a:rPr lang="en-US" sz="3600" b="1" i="0">
                <a:solidFill>
                  <a:schemeClr val="accent6">
                    <a:lumMod val="20000"/>
                    <a:lumOff val="80000"/>
                  </a:schemeClr>
                </a:solidFill>
                <a:effectLst/>
                <a:latin typeface="Times New Roman" panose="02020603050405020304" pitchFamily="18" charset="0"/>
              </a:rPr>
              <a:t>Proper Data Structure</a:t>
            </a:r>
            <a:r>
              <a:rPr lang="en-US" sz="3600" b="0" i="0">
                <a:solidFill>
                  <a:schemeClr val="accent6">
                    <a:lumMod val="20000"/>
                    <a:lumOff val="80000"/>
                  </a:schemeClr>
                </a:solidFill>
                <a:effectLst/>
                <a:latin typeface="Times New Roman" panose="02020603050405020304" pitchFamily="18" charset="0"/>
              </a:rPr>
              <a:t> </a:t>
            </a:r>
            <a:endParaRPr lang="en-US" sz="3600" b="0" i="0">
              <a:solidFill>
                <a:schemeClr val="accent6">
                  <a:lumMod val="20000"/>
                  <a:lumOff val="80000"/>
                </a:schemeClr>
              </a:solidFill>
              <a:effectLst/>
              <a:latin typeface="Segoe UI" panose="020B0502040204020203" pitchFamily="34" charset="0"/>
            </a:endParaRPr>
          </a:p>
        </p:txBody>
      </p:sp>
    </p:spTree>
    <p:extLst>
      <p:ext uri="{BB962C8B-B14F-4D97-AF65-F5344CB8AC3E}">
        <p14:creationId xmlns:p14="http://schemas.microsoft.com/office/powerpoint/2010/main" val="285161828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0"/>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0CCCF710-FB8E-406B-A94D-D346CEBE54DE}"/>
              </a:ext>
            </a:extLst>
          </p:cNvPr>
          <p:cNvSpPr txBox="1"/>
          <p:nvPr/>
        </p:nvSpPr>
        <p:spPr>
          <a:xfrm>
            <a:off x="543877" y="752594"/>
            <a:ext cx="11104245" cy="5078313"/>
          </a:xfrm>
          <a:prstGeom prst="rect">
            <a:avLst/>
          </a:prstGeom>
          <a:noFill/>
        </p:spPr>
        <p:txBody>
          <a:bodyPr wrap="square">
            <a:spAutoFit/>
          </a:bodyPr>
          <a:lstStyle/>
          <a:p>
            <a:pPr algn="l" rtl="0" fontAlgn="base"/>
            <a:r>
              <a:rPr lang="en-US" sz="3600" b="1" i="0">
                <a:solidFill>
                  <a:schemeClr val="tx1">
                    <a:lumMod val="95000"/>
                  </a:schemeClr>
                </a:solidFill>
                <a:effectLst/>
                <a:latin typeface="Times New Roman" panose="02020603050405020304" pitchFamily="18" charset="0"/>
              </a:rPr>
              <a:t>Conclusion</a:t>
            </a:r>
            <a:r>
              <a:rPr lang="en-US" sz="2400" b="1" i="0">
                <a:solidFill>
                  <a:schemeClr val="tx1">
                    <a:lumMod val="95000"/>
                  </a:schemeClr>
                </a:solidFill>
                <a:effectLst/>
                <a:latin typeface="Times New Roman" panose="02020603050405020304" pitchFamily="18" charset="0"/>
              </a:rPr>
              <a:t>  </a:t>
            </a:r>
            <a:endParaRPr lang="en-US" b="1"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This report showed an evaluation of the quality of Al-Rajhi application from many aspects, including security and code analysis, and we discussed our point of view as software engineers and several recommendations that we believe will benefit developers and software engineers according to the observation we had regardless of the criticisms that we mentioned above in this evaluation that it lacks in the basics in every aspect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In conclusion, we have noticed that the application is acceptable in normal use, as mentioned in the introduction, the approximate number of </a:t>
            </a:r>
            <a:r>
              <a:rPr lang="en-US" sz="1800" b="0" i="0" err="1">
                <a:solidFill>
                  <a:schemeClr val="tx1">
                    <a:lumMod val="95000"/>
                  </a:schemeClr>
                </a:solidFill>
                <a:effectLst/>
                <a:latin typeface="Times New Roman" panose="02020603050405020304" pitchFamily="18" charset="0"/>
              </a:rPr>
              <a:t>AlRajhi</a:t>
            </a:r>
            <a:r>
              <a:rPr lang="en-US" sz="1800" b="0" i="0">
                <a:solidFill>
                  <a:schemeClr val="tx1">
                    <a:lumMod val="95000"/>
                  </a:schemeClr>
                </a:solidFill>
                <a:effectLst/>
                <a:latin typeface="Times New Roman" panose="02020603050405020304" pitchFamily="18" charset="0"/>
              </a:rPr>
              <a:t> app is a sufficient number to bet on it.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Even it has a very good aspect beyond our humble review, we look forward to our evaluation and recommendations being the beginning of a change in its quality and development.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As a group, for </a:t>
            </a:r>
            <a:r>
              <a:rPr lang="en-US" sz="1800" b="1" i="0">
                <a:solidFill>
                  <a:schemeClr val="tx1">
                    <a:lumMod val="95000"/>
                  </a:schemeClr>
                </a:solidFill>
                <a:effectLst/>
                <a:latin typeface="Times New Roman" panose="02020603050405020304" pitchFamily="18" charset="0"/>
              </a:rPr>
              <a:t>future work</a:t>
            </a:r>
            <a:r>
              <a:rPr lang="en-US" sz="1800" b="0" i="0">
                <a:solidFill>
                  <a:schemeClr val="tx1">
                    <a:lumMod val="95000"/>
                  </a:schemeClr>
                </a:solidFill>
                <a:effectLst/>
                <a:latin typeface="Times New Roman" panose="02020603050405020304" pitchFamily="18" charset="0"/>
              </a:rPr>
              <a:t>, we may look for more tools for a single attribute for more accuracy.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p:txBody>
      </p:sp>
    </p:spTree>
    <p:extLst>
      <p:ext uri="{BB962C8B-B14F-4D97-AF65-F5344CB8AC3E}">
        <p14:creationId xmlns:p14="http://schemas.microsoft.com/office/powerpoint/2010/main" val="405381345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184240" y="3181188"/>
            <a:ext cx="3037490" cy="655640"/>
          </a:xfrm>
        </p:spPr>
        <p:txBody>
          <a:bodyPr/>
          <a:lstStyle/>
          <a:p>
            <a:endParaRPr lang="en-US"/>
          </a:p>
        </p:txBody>
      </p:sp>
      <p:sp>
        <p:nvSpPr>
          <p:cNvPr id="6" name="TextBox 5">
            <a:extLst>
              <a:ext uri="{FF2B5EF4-FFF2-40B4-BE49-F238E27FC236}">
                <a16:creationId xmlns:a16="http://schemas.microsoft.com/office/drawing/2014/main" id="{0F203DBC-20FF-4C04-A6FF-3ADDF8E7FB8F}"/>
              </a:ext>
            </a:extLst>
          </p:cNvPr>
          <p:cNvSpPr txBox="1"/>
          <p:nvPr/>
        </p:nvSpPr>
        <p:spPr>
          <a:xfrm>
            <a:off x="1651634" y="836006"/>
            <a:ext cx="9915525" cy="6001643"/>
          </a:xfrm>
          <a:prstGeom prst="rect">
            <a:avLst/>
          </a:prstGeom>
          <a:noFill/>
        </p:spPr>
        <p:txBody>
          <a:bodyPr wrap="square">
            <a:spAutoFit/>
          </a:bodyPr>
          <a:lstStyle/>
          <a:p>
            <a:pPr algn="l" rtl="0" fontAlgn="base"/>
            <a:r>
              <a:rPr lang="en-US" sz="2400" b="1" i="0">
                <a:solidFill>
                  <a:schemeClr val="tx1">
                    <a:lumMod val="95000"/>
                  </a:schemeClr>
                </a:solidFill>
                <a:effectLst/>
                <a:latin typeface="Times New Roman" panose="02020603050405020304" pitchFamily="18" charset="0"/>
              </a:rPr>
              <a:t>References  </a:t>
            </a: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[1] </a:t>
            </a:r>
            <a:r>
              <a:rPr lang="en-US" sz="1800" b="0" i="0" u="sng" strike="noStrike">
                <a:solidFill>
                  <a:schemeClr val="tx1">
                    <a:lumMod val="95000"/>
                  </a:schemeClr>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https://enos.itcollege.ee/~jpoial/oop/naited/Clean%20Code.pdf</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[2] </a:t>
            </a:r>
            <a:r>
              <a:rPr lang="en-US" sz="1800" b="0" i="0" u="sng" strike="noStrike">
                <a:solidFill>
                  <a:schemeClr val="tx1">
                    <a:lumMod val="95000"/>
                  </a:schemeClr>
                </a:solidFill>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https://play.google.com/store/apps/details?id=com.ext.ui</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[3] </a:t>
            </a:r>
            <a:r>
              <a:rPr lang="en-US" sz="1800" b="0" i="0" u="sng" strike="noStrike">
                <a:solidFill>
                  <a:schemeClr val="tx1">
                    <a:lumMod val="95000"/>
                  </a:schemeClr>
                </a:solidFill>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http://www.javadecompilers.com/</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[4] </a:t>
            </a:r>
            <a:r>
              <a:rPr lang="en-US" sz="1800" b="0" i="0" u="sng" strike="noStrike">
                <a:solidFill>
                  <a:schemeClr val="tx1">
                    <a:lumMod val="95000"/>
                  </a:schemeClr>
                </a:solidFill>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https://github.com/MobSF/Mobile-Security-Framework-MobSF</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[5] </a:t>
            </a:r>
            <a:r>
              <a:rPr lang="en-US" sz="1800" b="0" i="0" u="sng" strike="noStrike">
                <a:solidFill>
                  <a:schemeClr val="tx1">
                    <a:lumMod val="95000"/>
                  </a:schemeClr>
                </a:solidFill>
                <a:effectLst/>
                <a:latin typeface="Times New Roman" panose="02020603050405020304" pitchFamily="18" charset="0"/>
                <a:hlinkClick r:id="rId7">
                  <a:extLst>
                    <a:ext uri="{A12FA001-AC4F-418D-AE19-62706E023703}">
                      <ahyp:hlinkClr xmlns:ahyp="http://schemas.microsoft.com/office/drawing/2018/hyperlinkcolor" val="tx"/>
                    </a:ext>
                  </a:extLst>
                </a:hlinkClick>
              </a:rPr>
              <a:t>https://pmd.github.io/latest/pmd_rules_java_performance.html#avoidfilestream</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[6]</a:t>
            </a:r>
            <a:r>
              <a:rPr lang="en-US" sz="1800" b="0" i="1">
                <a:solidFill>
                  <a:schemeClr val="tx1">
                    <a:lumMod val="95000"/>
                  </a:schemeClr>
                </a:solidFill>
                <a:effectLst/>
                <a:latin typeface="Times New Roman" panose="02020603050405020304" pitchFamily="18" charset="0"/>
              </a:rPr>
              <a:t> </a:t>
            </a:r>
            <a:r>
              <a:rPr lang="en-US" sz="1800" b="0" i="0" u="sng">
                <a:solidFill>
                  <a:schemeClr val="tx1">
                    <a:lumMod val="95000"/>
                  </a:schemeClr>
                </a:solidFill>
                <a:effectLst/>
                <a:latin typeface="Times New Roman" panose="02020603050405020304" pitchFamily="18" charset="0"/>
              </a:rPr>
              <a:t>https://sourceforge.net/projects/pmd/files/pmd-eclipse/update-site/</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[7] </a:t>
            </a:r>
            <a:r>
              <a:rPr lang="en-US" sz="1800" b="0" i="0" u="sng" strike="noStrike">
                <a:solidFill>
                  <a:schemeClr val="tx1">
                    <a:lumMod val="95000"/>
                  </a:schemeClr>
                </a:solidFill>
                <a:effectLst/>
                <a:latin typeface="Times New Roman" panose="02020603050405020304" pitchFamily="18" charset="0"/>
                <a:hlinkClick r:id="rId8">
                  <a:extLst>
                    <a:ext uri="{A12FA001-AC4F-418D-AE19-62706E023703}">
                      <ahyp:hlinkClr xmlns:ahyp="http://schemas.microsoft.com/office/drawing/2018/hyperlinkcolor" val="tx"/>
                    </a:ext>
                  </a:extLst>
                </a:hlinkClick>
              </a:rPr>
              <a:t>https://en.wikipedia.org/wiki/PMD_(software</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[8] </a:t>
            </a:r>
            <a:r>
              <a:rPr lang="en-US" sz="1800" b="0" i="0" u="sng" strike="noStrike">
                <a:solidFill>
                  <a:schemeClr val="tx1">
                    <a:lumMod val="95000"/>
                  </a:schemeClr>
                </a:solidFill>
                <a:effectLst/>
                <a:latin typeface="Times New Roman" panose="02020603050405020304" pitchFamily="18" charset="0"/>
                <a:hlinkClick r:id="rId9">
                  <a:extLst>
                    <a:ext uri="{A12FA001-AC4F-418D-AE19-62706E023703}">
                      <ahyp:hlinkClr xmlns:ahyp="http://schemas.microsoft.com/office/drawing/2018/hyperlinkcolor" val="tx"/>
                    </a:ext>
                  </a:extLst>
                </a:hlinkClick>
              </a:rPr>
              <a:t>https://dl.bintray.com/pmd/pmd-eclipse-plugin/updates/</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u="none" strike="noStrike">
                <a:solidFill>
                  <a:schemeClr val="tx1">
                    <a:lumMod val="95000"/>
                  </a:schemeClr>
                </a:solidFill>
                <a:effectLst/>
                <a:latin typeface="Times New Roman" panose="02020603050405020304" pitchFamily="18" charset="0"/>
              </a:rPr>
              <a:t>[9] </a:t>
            </a:r>
            <a:r>
              <a:rPr lang="en-US" sz="1800" b="0" i="0" u="sng" strike="noStrike">
                <a:solidFill>
                  <a:schemeClr val="tx1">
                    <a:lumMod val="95000"/>
                  </a:schemeClr>
                </a:solidFill>
                <a:effectLst/>
                <a:latin typeface="Times New Roman" panose="02020603050405020304" pitchFamily="18" charset="0"/>
                <a:hlinkClick r:id="rId10">
                  <a:extLst>
                    <a:ext uri="{A12FA001-AC4F-418D-AE19-62706E023703}">
                      <ahyp:hlinkClr xmlns:ahyp="http://schemas.microsoft.com/office/drawing/2018/hyperlinkcolor" val="tx"/>
                    </a:ext>
                  </a:extLst>
                </a:hlinkClick>
              </a:rPr>
              <a:t>https://checkstyle.sourceforge.io/</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[10] </a:t>
            </a:r>
            <a:r>
              <a:rPr lang="en-US" sz="1800" b="0" i="0" u="sng" strike="noStrike">
                <a:solidFill>
                  <a:schemeClr val="tx1">
                    <a:lumMod val="95000"/>
                  </a:schemeClr>
                </a:solidFill>
                <a:effectLst/>
                <a:latin typeface="Times New Roman" panose="02020603050405020304" pitchFamily="18" charset="0"/>
                <a:hlinkClick r:id="rId11">
                  <a:extLst>
                    <a:ext uri="{A12FA001-AC4F-418D-AE19-62706E023703}">
                      <ahyp:hlinkClr xmlns:ahyp="http://schemas.microsoft.com/office/drawing/2018/hyperlinkcolor" val="tx"/>
                    </a:ext>
                  </a:extLst>
                </a:hlinkClick>
              </a:rPr>
              <a:t>https://www.banksa.com.au/online-services/mobile-banking/app-permissions</a:t>
            </a:r>
            <a:r>
              <a:rPr lang="en-US" sz="1800" b="0" i="0" u="sng">
                <a:solidFill>
                  <a:schemeClr val="tx1">
                    <a:lumMod val="95000"/>
                  </a:schemeClr>
                </a:solidFill>
                <a:effectLst/>
                <a:latin typeface="Times New Roman" panose="02020603050405020304" pitchFamily="18" charset="0"/>
              </a:rPr>
              <a:t> </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[11] </a:t>
            </a:r>
            <a:r>
              <a:rPr lang="en-US" sz="1800" b="0" i="0" u="sng" strike="noStrike">
                <a:solidFill>
                  <a:schemeClr val="tx1">
                    <a:lumMod val="95000"/>
                  </a:schemeClr>
                </a:solidFill>
                <a:effectLst/>
                <a:latin typeface="Times New Roman" panose="02020603050405020304" pitchFamily="18" charset="0"/>
                <a:hlinkClick r:id="rId12">
                  <a:extLst>
                    <a:ext uri="{A12FA001-AC4F-418D-AE19-62706E023703}">
                      <ahyp:hlinkClr xmlns:ahyp="http://schemas.microsoft.com/office/drawing/2018/hyperlinkcolor" val="tx"/>
                    </a:ext>
                  </a:extLst>
                </a:hlinkClick>
              </a:rPr>
              <a:t>https://medium.com/android-news/android-activity-launch-mode-e0df1aa72242</a:t>
            </a:r>
            <a:r>
              <a:rPr lang="en-US" sz="1800" b="0" i="0" u="sng">
                <a:solidFill>
                  <a:schemeClr val="tx1">
                    <a:lumMod val="95000"/>
                  </a:schemeClr>
                </a:solidFill>
                <a:effectLst/>
                <a:latin typeface="Times New Roman" panose="02020603050405020304" pitchFamily="18" charset="0"/>
              </a:rPr>
              <a:t> </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[12] </a:t>
            </a:r>
            <a:r>
              <a:rPr lang="en-US" sz="1800" b="0" i="0" u="sng" strike="noStrike">
                <a:solidFill>
                  <a:schemeClr val="tx1">
                    <a:lumMod val="95000"/>
                  </a:schemeClr>
                </a:solidFill>
                <a:effectLst/>
                <a:latin typeface="Times New Roman" panose="02020603050405020304" pitchFamily="18" charset="0"/>
                <a:hlinkClick r:id="rId13">
                  <a:extLst>
                    <a:ext uri="{A12FA001-AC4F-418D-AE19-62706E023703}">
                      <ahyp:hlinkClr xmlns:ahyp="http://schemas.microsoft.com/office/drawing/2018/hyperlinkcolor" val="tx"/>
                    </a:ext>
                  </a:extLst>
                </a:hlinkClick>
              </a:rPr>
              <a:t>http://www.androidtutorialshub.com/cleartext-http-traffic-not-permitted/</a:t>
            </a:r>
            <a:r>
              <a:rPr lang="en-US" sz="1800" b="0" i="0" u="sng">
                <a:solidFill>
                  <a:schemeClr val="tx1">
                    <a:lumMod val="95000"/>
                  </a:schemeClr>
                </a:solidFill>
                <a:effectLst/>
                <a:latin typeface="Times New Roman" panose="02020603050405020304" pitchFamily="18" charset="0"/>
              </a:rPr>
              <a:t>  </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[13] </a:t>
            </a:r>
            <a:r>
              <a:rPr lang="en-US" sz="1800" b="0" i="0" u="sng" strike="noStrike">
                <a:solidFill>
                  <a:srgbClr val="0563C1"/>
                </a:solidFill>
                <a:effectLst/>
                <a:latin typeface="Times New Roman" panose="02020603050405020304" pitchFamily="18" charset="0"/>
                <a:hlinkClick r:id="rId14">
                  <a:extLst>
                    <a:ext uri="{A12FA001-AC4F-418D-AE19-62706E023703}">
                      <ahyp:hlinkClr xmlns:ahyp="http://schemas.microsoft.com/office/drawing/2018/hyperlinkcolor" val="tx"/>
                    </a:ext>
                  </a:extLst>
                </a:hlinkClick>
              </a:rPr>
              <a:t>https://ar.wikipedia.org/wiki/</a:t>
            </a:r>
            <a:r>
              <a:rPr lang="ar-SA" sz="1800" b="0" i="0" u="sng" strike="noStrike" err="1">
                <a:solidFill>
                  <a:schemeClr val="tx1">
                    <a:lumMod val="95000"/>
                  </a:schemeClr>
                </a:solidFill>
                <a:effectLst/>
                <a:latin typeface="Segoe UI" panose="020B0502040204020203"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نظام_تسجيل_نقاط_الضعف_المشترك</a:t>
            </a:r>
            <a:r>
              <a:rPr lang="ar-SA" sz="1800" b="0" i="0" u="sng">
                <a:solidFill>
                  <a:schemeClr val="tx1">
                    <a:lumMod val="95000"/>
                  </a:schemeClr>
                </a:solidFill>
                <a:effectLst/>
                <a:latin typeface="Times New Roman" panose="02020603050405020304" pitchFamily="18" charset="0"/>
              </a:rPr>
              <a:t> </a:t>
            </a:r>
            <a:r>
              <a:rPr lang="ar-SA" sz="1800" b="0" i="0">
                <a:solidFill>
                  <a:schemeClr val="tx1">
                    <a:lumMod val="95000"/>
                  </a:schemeClr>
                </a:solidFill>
                <a:effectLst/>
                <a:latin typeface="Times New Roman" panose="02020603050405020304" pitchFamily="18" charset="0"/>
              </a:rPr>
              <a:t> </a:t>
            </a:r>
            <a:endParaRPr lang="ar-SA" b="0" i="0">
              <a:solidFill>
                <a:schemeClr val="tx1">
                  <a:lumMod val="95000"/>
                </a:schemeClr>
              </a:solidFill>
              <a:effectLst/>
              <a:latin typeface="Segoe UI" panose="020B0502040204020203" pitchFamily="34" charset="0"/>
            </a:endParaRPr>
          </a:p>
          <a:p>
            <a:pPr algn="l" rtl="0" fontAlgn="base"/>
            <a:r>
              <a:rPr lang="ar-SA" sz="1800" b="0" i="0">
                <a:solidFill>
                  <a:schemeClr val="tx1">
                    <a:lumMod val="95000"/>
                  </a:schemeClr>
                </a:solidFill>
                <a:effectLst/>
                <a:latin typeface="Times New Roman" panose="02020603050405020304" pitchFamily="18" charset="0"/>
              </a:rPr>
              <a:t>[14] </a:t>
            </a:r>
            <a:r>
              <a:rPr lang="en-US" sz="1800" b="0" i="0" u="sng" strike="noStrike">
                <a:solidFill>
                  <a:schemeClr val="tx1">
                    <a:lumMod val="95000"/>
                  </a:schemeClr>
                </a:solidFill>
                <a:effectLst/>
                <a:latin typeface="Times New Roman" panose="02020603050405020304" pitchFamily="18" charset="0"/>
                <a:hlinkClick r:id="rId15">
                  <a:extLst>
                    <a:ext uri="{A12FA001-AC4F-418D-AE19-62706E023703}">
                      <ahyp:hlinkClr xmlns:ahyp="http://schemas.microsoft.com/office/drawing/2018/hyperlinkcolor" val="tx"/>
                    </a:ext>
                  </a:extLst>
                </a:hlinkClick>
              </a:rPr>
              <a:t>https://docs.oracle.com/javase/7/docs/api/java/io/FileInputStream.html</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[15] </a:t>
            </a:r>
            <a:r>
              <a:rPr lang="en-US" sz="1800" b="0" i="0" u="sng" strike="noStrike">
                <a:solidFill>
                  <a:schemeClr val="tx1">
                    <a:lumMod val="95000"/>
                  </a:schemeClr>
                </a:solidFill>
                <a:effectLst/>
                <a:latin typeface="Times New Roman" panose="02020603050405020304" pitchFamily="18" charset="0"/>
                <a:hlinkClick r:id="rId16">
                  <a:extLst>
                    <a:ext uri="{A12FA001-AC4F-418D-AE19-62706E023703}">
                      <ahyp:hlinkClr xmlns:ahyp="http://schemas.microsoft.com/office/drawing/2018/hyperlinkcolor" val="tx"/>
                    </a:ext>
                  </a:extLst>
                </a:hlinkClick>
              </a:rPr>
              <a:t>http://en.wikipedia.org/wiki/Single_responsibility_principle</a:t>
            </a:r>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l" rtl="0"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a:p>
            <a:pPr algn="r" rtl="1" fontAlgn="base"/>
            <a:r>
              <a:rPr lang="en-US" sz="1800" b="0" i="0">
                <a:solidFill>
                  <a:schemeClr val="tx1">
                    <a:lumMod val="95000"/>
                  </a:schemeClr>
                </a:solidFill>
                <a:effectLst/>
                <a:latin typeface="Times New Roman" panose="02020603050405020304" pitchFamily="18" charset="0"/>
              </a:rPr>
              <a:t> </a:t>
            </a:r>
            <a:endParaRPr lang="en-US" b="0" i="0">
              <a:solidFill>
                <a:schemeClr val="tx1">
                  <a:lumMod val="95000"/>
                </a:schemeClr>
              </a:solidFill>
              <a:effectLst/>
              <a:latin typeface="Segoe UI" panose="020B0502040204020203" pitchFamily="34" charset="0"/>
            </a:endParaRPr>
          </a:p>
        </p:txBody>
      </p:sp>
    </p:spTree>
    <p:extLst>
      <p:ext uri="{BB962C8B-B14F-4D97-AF65-F5344CB8AC3E}">
        <p14:creationId xmlns:p14="http://schemas.microsoft.com/office/powerpoint/2010/main" val="7782193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458645" y="3101179"/>
            <a:ext cx="3037490" cy="655640"/>
          </a:xfrm>
        </p:spPr>
        <p:txBody>
          <a:bodyPr>
            <a:normAutofit fontScale="70000" lnSpcReduction="20000"/>
          </a:bodyPr>
          <a:lstStyle/>
          <a:p>
            <a:r>
              <a:rPr lang="en-US" sz="3600" dirty="0">
                <a:latin typeface="Times New Roman" panose="02020603050405020304" pitchFamily="18" charset="0"/>
                <a:cs typeface="Times New Roman" panose="02020603050405020304" pitchFamily="18" charset="0"/>
              </a:rPr>
              <a:t>TABEL OF FIGURES</a:t>
            </a:r>
          </a:p>
        </p:txBody>
      </p:sp>
      <p:graphicFrame>
        <p:nvGraphicFramePr>
          <p:cNvPr id="2" name="Table 2">
            <a:extLst>
              <a:ext uri="{FF2B5EF4-FFF2-40B4-BE49-F238E27FC236}">
                <a16:creationId xmlns:a16="http://schemas.microsoft.com/office/drawing/2014/main" id="{E8EEC837-0D85-4973-AD31-86678F6E0322}"/>
              </a:ext>
            </a:extLst>
          </p:cNvPr>
          <p:cNvGraphicFramePr>
            <a:graphicFrameLocks noGrp="1"/>
          </p:cNvGraphicFramePr>
          <p:nvPr>
            <p:extLst>
              <p:ext uri="{D42A27DB-BD31-4B8C-83A1-F6EECF244321}">
                <p14:modId xmlns:p14="http://schemas.microsoft.com/office/powerpoint/2010/main" val="3745296681"/>
              </p:ext>
            </p:extLst>
          </p:nvPr>
        </p:nvGraphicFramePr>
        <p:xfrm>
          <a:off x="3727938" y="323557"/>
          <a:ext cx="7596554" cy="6063178"/>
        </p:xfrm>
        <a:graphic>
          <a:graphicData uri="http://schemas.openxmlformats.org/drawingml/2006/table">
            <a:tbl>
              <a:tblPr firstRow="1" bandRow="1">
                <a:tableStyleId>{5DA37D80-6434-44D0-A028-1B22A696006F}</a:tableStyleId>
              </a:tblPr>
              <a:tblGrid>
                <a:gridCol w="1967782">
                  <a:extLst>
                    <a:ext uri="{9D8B030D-6E8A-4147-A177-3AD203B41FA5}">
                      <a16:colId xmlns:a16="http://schemas.microsoft.com/office/drawing/2014/main" val="4235830725"/>
                    </a:ext>
                  </a:extLst>
                </a:gridCol>
                <a:gridCol w="5628772">
                  <a:extLst>
                    <a:ext uri="{9D8B030D-6E8A-4147-A177-3AD203B41FA5}">
                      <a16:colId xmlns:a16="http://schemas.microsoft.com/office/drawing/2014/main" val="2234615317"/>
                    </a:ext>
                  </a:extLst>
                </a:gridCol>
              </a:tblGrid>
              <a:tr h="374652">
                <a:tc>
                  <a:txBody>
                    <a:bodyPr/>
                    <a:lstStyle/>
                    <a:p>
                      <a:r>
                        <a:rPr lang="en-US" dirty="0"/>
                        <a:t>FIGURE </a:t>
                      </a:r>
                    </a:p>
                  </a:txBody>
                  <a:tcPr/>
                </a:tc>
                <a:tc>
                  <a:txBody>
                    <a:bodyPr/>
                    <a:lstStyle/>
                    <a:p>
                      <a:r>
                        <a:rPr lang="en-US"/>
                        <a:t> ON TOPIC</a:t>
                      </a:r>
                    </a:p>
                  </a:txBody>
                  <a:tcPr/>
                </a:tc>
                <a:extLst>
                  <a:ext uri="{0D108BD9-81ED-4DB2-BD59-A6C34878D82A}">
                    <a16:rowId xmlns:a16="http://schemas.microsoft.com/office/drawing/2014/main" val="4104777433"/>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MobSF</a:t>
                      </a:r>
                      <a:endParaRPr lang="en-US" sz="160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8561697"/>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PMD</a:t>
                      </a:r>
                      <a:endParaRPr lang="en-US" sz="160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3211393"/>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PMD</a:t>
                      </a:r>
                      <a:endParaRPr lang="en-US" sz="160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194614"/>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Check style </a:t>
                      </a:r>
                      <a:endParaRPr lang="en-US" sz="160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3029808"/>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5</a:t>
                      </a:r>
                    </a:p>
                  </a:txBody>
                  <a:tcPr/>
                </a:tc>
                <a:tc>
                  <a:txBody>
                    <a:bodyPr/>
                    <a:lstStyle/>
                    <a:p>
                      <a:r>
                        <a:rPr lang="en-US" sz="1600" err="1">
                          <a:solidFill>
                            <a:schemeClr val="accent2">
                              <a:lumMod val="20000"/>
                              <a:lumOff val="80000"/>
                            </a:schemeClr>
                          </a:solidFill>
                          <a:latin typeface="Times New Roman" panose="02020603050405020304" pitchFamily="18" charset="0"/>
                          <a:cs typeface="Times New Roman" panose="02020603050405020304" pitchFamily="18" charset="0"/>
                        </a:rPr>
                        <a:t>MobSF</a:t>
                      </a:r>
                      <a:r>
                        <a:rPr lang="en-US" sz="1600">
                          <a:solidFill>
                            <a:schemeClr val="accent2">
                              <a:lumMod val="20000"/>
                              <a:lumOff val="80000"/>
                            </a:schemeClr>
                          </a:solidFill>
                          <a:latin typeface="Times New Roman" panose="02020603050405020304" pitchFamily="18" charset="0"/>
                          <a:cs typeface="Times New Roman" panose="02020603050405020304" pitchFamily="18" charset="0"/>
                        </a:rPr>
                        <a:t> Analysis Result</a:t>
                      </a:r>
                      <a:endParaRPr lang="en-US" sz="1600"/>
                    </a:p>
                  </a:txBody>
                  <a:tcPr/>
                </a:tc>
                <a:extLst>
                  <a:ext uri="{0D108BD9-81ED-4DB2-BD59-A6C34878D82A}">
                    <a16:rowId xmlns:a16="http://schemas.microsoft.com/office/drawing/2014/main" val="789335388"/>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6</a:t>
                      </a:r>
                    </a:p>
                  </a:txBody>
                  <a:tcPr/>
                </a:tc>
                <a:tc>
                  <a:txBody>
                    <a:bodyPr/>
                    <a:lstStyle/>
                    <a:p>
                      <a:r>
                        <a:rPr lang="en-US" sz="1600" err="1">
                          <a:solidFill>
                            <a:schemeClr val="accent2">
                              <a:lumMod val="20000"/>
                              <a:lumOff val="80000"/>
                            </a:schemeClr>
                          </a:solidFill>
                          <a:latin typeface="Times New Roman" panose="02020603050405020304" pitchFamily="18" charset="0"/>
                          <a:cs typeface="Times New Roman" panose="02020603050405020304" pitchFamily="18" charset="0"/>
                        </a:rPr>
                        <a:t>MobSF</a:t>
                      </a:r>
                      <a:r>
                        <a:rPr lang="en-US" sz="1600">
                          <a:solidFill>
                            <a:schemeClr val="accent2">
                              <a:lumMod val="20000"/>
                              <a:lumOff val="80000"/>
                            </a:schemeClr>
                          </a:solidFill>
                          <a:latin typeface="Times New Roman" panose="02020603050405020304" pitchFamily="18" charset="0"/>
                          <a:cs typeface="Times New Roman" panose="02020603050405020304" pitchFamily="18" charset="0"/>
                        </a:rPr>
                        <a:t> Analysis Result</a:t>
                      </a:r>
                      <a:endParaRPr lang="en-US" sz="1600"/>
                    </a:p>
                  </a:txBody>
                  <a:tcPr/>
                </a:tc>
                <a:extLst>
                  <a:ext uri="{0D108BD9-81ED-4DB2-BD59-A6C34878D82A}">
                    <a16:rowId xmlns:a16="http://schemas.microsoft.com/office/drawing/2014/main" val="2569672908"/>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err="1">
                          <a:solidFill>
                            <a:schemeClr val="accent2">
                              <a:lumMod val="20000"/>
                              <a:lumOff val="80000"/>
                            </a:schemeClr>
                          </a:solidFill>
                          <a:latin typeface="Times New Roman" panose="02020603050405020304" pitchFamily="18" charset="0"/>
                          <a:cs typeface="Times New Roman" panose="02020603050405020304" pitchFamily="18" charset="0"/>
                        </a:rPr>
                        <a:t>MobSF</a:t>
                      </a:r>
                      <a:r>
                        <a:rPr lang="en-US" sz="1600">
                          <a:solidFill>
                            <a:schemeClr val="accent2">
                              <a:lumMod val="20000"/>
                              <a:lumOff val="80000"/>
                            </a:schemeClr>
                          </a:solidFill>
                          <a:latin typeface="Times New Roman" panose="02020603050405020304" pitchFamily="18" charset="0"/>
                          <a:cs typeface="Times New Roman" panose="02020603050405020304" pitchFamily="18" charset="0"/>
                        </a:rPr>
                        <a:t> Analysis Result</a:t>
                      </a:r>
                      <a:endParaRPr lang="en-US" sz="1600"/>
                    </a:p>
                  </a:txBody>
                  <a:tcPr/>
                </a:tc>
                <a:extLst>
                  <a:ext uri="{0D108BD9-81ED-4DB2-BD59-A6C34878D82A}">
                    <a16:rowId xmlns:a16="http://schemas.microsoft.com/office/drawing/2014/main" val="1856434285"/>
                  </a:ext>
                </a:extLst>
              </a:tr>
              <a:tr h="457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a:solidFill>
                            <a:schemeClr val="accent2">
                              <a:lumMod val="20000"/>
                              <a:lumOff val="80000"/>
                            </a:schemeClr>
                          </a:solidFill>
                          <a:effectLst/>
                          <a:latin typeface="Times New Roman" panose="02020603050405020304" pitchFamily="18" charset="0"/>
                        </a:rPr>
                        <a:t>Formatting </a:t>
                      </a:r>
                      <a:endParaRPr lang="en-US" sz="1600" b="0">
                        <a:solidFill>
                          <a:schemeClr val="accent2">
                            <a:lumMod val="20000"/>
                            <a:lumOff val="80000"/>
                          </a:schemeClr>
                        </a:solidFill>
                      </a:endParaRPr>
                    </a:p>
                  </a:txBody>
                  <a:tcPr/>
                </a:tc>
                <a:extLst>
                  <a:ext uri="{0D108BD9-81ED-4DB2-BD59-A6C34878D82A}">
                    <a16:rowId xmlns:a16="http://schemas.microsoft.com/office/drawing/2014/main" val="223486539"/>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a:solidFill>
                            <a:schemeClr val="accent2">
                              <a:lumMod val="20000"/>
                              <a:lumOff val="80000"/>
                            </a:schemeClr>
                          </a:solidFill>
                          <a:effectLst/>
                          <a:latin typeface="Times New Roman" panose="02020603050405020304" pitchFamily="18" charset="0"/>
                          <a:cs typeface="Times New Roman" panose="02020603050405020304" pitchFamily="18" charset="0"/>
                        </a:rPr>
                        <a:t>Comments </a:t>
                      </a:r>
                      <a:endParaRPr lang="en-US" sz="1600" b="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359237"/>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Comments </a:t>
                      </a:r>
                      <a:endParaRPr lang="en-US" sz="1600" b="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273373"/>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a:solidFill>
                            <a:schemeClr val="accent2">
                              <a:lumMod val="20000"/>
                              <a:lumOff val="80000"/>
                            </a:schemeClr>
                          </a:solidFill>
                          <a:effectLst/>
                          <a:latin typeface="Times New Roman" panose="02020603050405020304" pitchFamily="18" charset="0"/>
                        </a:rPr>
                        <a:t>Security</a:t>
                      </a:r>
                      <a:r>
                        <a:rPr lang="en-US" sz="1600" b="0" i="0">
                          <a:solidFill>
                            <a:schemeClr val="accent2">
                              <a:lumMod val="20000"/>
                              <a:lumOff val="80000"/>
                            </a:schemeClr>
                          </a:solidFill>
                          <a:effectLst/>
                          <a:latin typeface="Times New Roman" panose="02020603050405020304" pitchFamily="18" charset="0"/>
                          <a:cs typeface="Times New Roman" panose="02020603050405020304" pitchFamily="18" charset="0"/>
                        </a:rPr>
                        <a:t> </a:t>
                      </a:r>
                      <a:endParaRPr lang="en-US" sz="1600" b="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618113"/>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a:solidFill>
                            <a:schemeClr val="accent2">
                              <a:lumMod val="20000"/>
                              <a:lumOff val="80000"/>
                            </a:schemeClr>
                          </a:solidFill>
                          <a:effectLst/>
                          <a:latin typeface="Times New Roman" panose="02020603050405020304" pitchFamily="18" charset="0"/>
                        </a:rPr>
                        <a:t>Security</a:t>
                      </a:r>
                      <a:r>
                        <a:rPr lang="en-US" sz="1600" b="0" i="0">
                          <a:solidFill>
                            <a:schemeClr val="accent2">
                              <a:lumMod val="20000"/>
                              <a:lumOff val="80000"/>
                            </a:schemeClr>
                          </a:solidFill>
                          <a:effectLst/>
                          <a:latin typeface="Times New Roman" panose="02020603050405020304" pitchFamily="18" charset="0"/>
                          <a:cs typeface="Times New Roman" panose="02020603050405020304" pitchFamily="18" charset="0"/>
                        </a:rPr>
                        <a:t> </a:t>
                      </a:r>
                      <a:endParaRPr lang="en-US" sz="1600" b="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3094188"/>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chemeClr val="accent2">
                              <a:lumMod val="20000"/>
                              <a:lumOff val="80000"/>
                            </a:schemeClr>
                          </a:solidFill>
                          <a:effectLst/>
                          <a:latin typeface="Times New Roman" panose="02020603050405020304" pitchFamily="18" charset="0"/>
                        </a:rPr>
                        <a:t>Small </a:t>
                      </a:r>
                      <a:endParaRPr lang="en-US" sz="1600" b="0" dirty="0">
                        <a:solidFill>
                          <a:schemeClr val="accent2">
                            <a:lumMod val="20000"/>
                            <a:lumOff val="80000"/>
                          </a:schemeClr>
                        </a:solidFill>
                      </a:endParaRPr>
                    </a:p>
                  </a:txBody>
                  <a:tcPr/>
                </a:tc>
                <a:extLst>
                  <a:ext uri="{0D108BD9-81ED-4DB2-BD59-A6C34878D82A}">
                    <a16:rowId xmlns:a16="http://schemas.microsoft.com/office/drawing/2014/main" val="569583732"/>
                  </a:ext>
                </a:extLst>
              </a:tr>
              <a:tr h="422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a:solidFill>
                            <a:schemeClr val="accent2">
                              <a:lumMod val="20000"/>
                              <a:lumOff val="80000"/>
                            </a:schemeClr>
                          </a:solidFill>
                          <a:effectLst/>
                          <a:latin typeface="Times New Roman" panose="02020603050405020304" pitchFamily="18" charset="0"/>
                        </a:rPr>
                        <a:t>Single Responsibility Principle </a:t>
                      </a:r>
                      <a:endParaRPr lang="en-US" sz="1600" b="0">
                        <a:solidFill>
                          <a:schemeClr val="accent2">
                            <a:lumMod val="20000"/>
                            <a:lumOff val="80000"/>
                          </a:schemeClr>
                        </a:solidFill>
                      </a:endParaRPr>
                    </a:p>
                  </a:txBody>
                  <a:tcPr/>
                </a:tc>
                <a:extLst>
                  <a:ext uri="{0D108BD9-81ED-4DB2-BD59-A6C34878D82A}">
                    <a16:rowId xmlns:a16="http://schemas.microsoft.com/office/drawing/2014/main" val="2943379907"/>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FIGURE  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a:solidFill>
                            <a:schemeClr val="accent2">
                              <a:lumMod val="20000"/>
                              <a:lumOff val="80000"/>
                            </a:schemeClr>
                          </a:solidFill>
                          <a:effectLst/>
                          <a:latin typeface="Times New Roman" panose="02020603050405020304" pitchFamily="18" charset="0"/>
                        </a:rPr>
                        <a:t>Using Descriptive names </a:t>
                      </a:r>
                      <a:endParaRPr lang="en-US" sz="1600" b="0">
                        <a:solidFill>
                          <a:schemeClr val="accent2">
                            <a:lumMod val="20000"/>
                            <a:lumOff val="80000"/>
                          </a:schemeClr>
                        </a:solidFill>
                      </a:endParaRPr>
                    </a:p>
                  </a:txBody>
                  <a:tcPr/>
                </a:tc>
                <a:extLst>
                  <a:ext uri="{0D108BD9-81ED-4DB2-BD59-A6C34878D82A}">
                    <a16:rowId xmlns:a16="http://schemas.microsoft.com/office/drawing/2014/main" val="2617482241"/>
                  </a:ext>
                </a:extLst>
              </a:tr>
              <a:tr h="34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FIGURE  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Function Arguments </a:t>
                      </a:r>
                      <a:endParaRPr lang="en-US" sz="1600" b="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8748539"/>
                  </a:ext>
                </a:extLst>
              </a:tr>
            </a:tbl>
          </a:graphicData>
        </a:graphic>
      </p:graphicFrame>
    </p:spTree>
    <p:extLst>
      <p:ext uri="{BB962C8B-B14F-4D97-AF65-F5344CB8AC3E}">
        <p14:creationId xmlns:p14="http://schemas.microsoft.com/office/powerpoint/2010/main" val="27500161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2674884" y="3066706"/>
            <a:ext cx="5670330" cy="1102960"/>
          </a:xfrm>
        </p:spPr>
        <p:txBody>
          <a:bodyPr>
            <a:noAutofit/>
          </a:bodyPr>
          <a:lstStyle/>
          <a:p>
            <a:r>
              <a:rPr kumimoji="0" lang="en-US" altLang="en-US" sz="5000" b="1" strike="noStrike" cap="none" normalizeH="0" baseline="0">
                <a:ln>
                  <a:noFill/>
                </a:ln>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a:t>
            </a:r>
            <a:endParaRPr lang="en-US" sz="5000" b="1"/>
          </a:p>
        </p:txBody>
      </p:sp>
    </p:spTree>
    <p:extLst>
      <p:ext uri="{BB962C8B-B14F-4D97-AF65-F5344CB8AC3E}">
        <p14:creationId xmlns:p14="http://schemas.microsoft.com/office/powerpoint/2010/main" val="36813978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3"/>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2475187" y="2473181"/>
            <a:ext cx="6143296" cy="955815"/>
          </a:xfrm>
        </p:spPr>
        <p:txBody>
          <a:bodyPr>
            <a:noAutofit/>
          </a:bodyPr>
          <a:lstStyle/>
          <a:p>
            <a:pPr algn="l"/>
            <a:endParaRPr lang="en-US" sz="2800">
              <a:solidFill>
                <a:schemeClr val="accent2">
                  <a:lumMod val="20000"/>
                  <a:lumOff val="80000"/>
                </a:schemeClr>
              </a:solidFill>
              <a:latin typeface="Times New Roman" panose="02020603050405020304" pitchFamily="18" charset="0"/>
              <a:cs typeface="Times New Roman" panose="02020603050405020304" pitchFamily="18" charset="0"/>
            </a:endParaRPr>
          </a:p>
          <a:p>
            <a:pPr algn="l"/>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Improving the code</a:t>
            </a:r>
          </a:p>
          <a:p>
            <a:pPr algn="l"/>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Improving the programmers</a:t>
            </a:r>
          </a:p>
          <a:p>
            <a:pPr algn="l"/>
            <a:endParaRPr lang="en-US" sz="2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2842219-201D-489E-8504-5F90294CF50A}"/>
              </a:ext>
            </a:extLst>
          </p:cNvPr>
          <p:cNvSpPr txBox="1"/>
          <p:nvPr/>
        </p:nvSpPr>
        <p:spPr>
          <a:xfrm>
            <a:off x="1834055" y="1633623"/>
            <a:ext cx="6211614" cy="784830"/>
          </a:xfrm>
          <a:prstGeom prst="rect">
            <a:avLst/>
          </a:prstGeom>
          <a:noFill/>
        </p:spPr>
        <p:txBody>
          <a:bodyPr wrap="square">
            <a:spAutoFit/>
          </a:bodyPr>
          <a:lstStyle/>
          <a:p>
            <a:r>
              <a:rPr lang="en-US" sz="4500">
                <a:latin typeface="Times New Roman" panose="02020603050405020304" pitchFamily="18" charset="0"/>
                <a:cs typeface="Times New Roman" panose="02020603050405020304" pitchFamily="18" charset="0"/>
              </a:rPr>
              <a:t>The purpose  </a:t>
            </a:r>
          </a:p>
        </p:txBody>
      </p:sp>
    </p:spTree>
    <p:extLst>
      <p:ext uri="{BB962C8B-B14F-4D97-AF65-F5344CB8AC3E}">
        <p14:creationId xmlns:p14="http://schemas.microsoft.com/office/powerpoint/2010/main" val="12229051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4176680" y="3101178"/>
            <a:ext cx="3037490" cy="655640"/>
          </a:xfrm>
        </p:spPr>
        <p:txBody>
          <a:bodyPr>
            <a:noAutofit/>
          </a:bodyPr>
          <a:lstStyle/>
          <a:p>
            <a:r>
              <a:rPr lang="en-US" sz="5000">
                <a:latin typeface="Times New Roman" panose="02020603050405020304" pitchFamily="18" charset="0"/>
                <a:cs typeface="Times New Roman" panose="02020603050405020304" pitchFamily="18" charset="0"/>
              </a:rPr>
              <a:t>The goals</a:t>
            </a:r>
          </a:p>
        </p:txBody>
      </p:sp>
    </p:spTree>
    <p:extLst>
      <p:ext uri="{BB962C8B-B14F-4D97-AF65-F5344CB8AC3E}">
        <p14:creationId xmlns:p14="http://schemas.microsoft.com/office/powerpoint/2010/main" val="11484534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548030" y="1020918"/>
            <a:ext cx="4281520" cy="602142"/>
          </a:xfrm>
        </p:spPr>
        <p:txBody>
          <a:bodyPr>
            <a:noAutofit/>
          </a:bodyPr>
          <a:lstStyle/>
          <a:p>
            <a:r>
              <a:rPr lang="en-US" sz="5000" b="1" kern="0">
                <a:effectLst/>
                <a:latin typeface="Times New Roman" panose="02020603050405020304" pitchFamily="18" charset="0"/>
                <a:ea typeface="Calibri" panose="020F0502020204030204" pitchFamily="34" charset="0"/>
              </a:rPr>
              <a:t>Methodology</a:t>
            </a:r>
            <a:endParaRPr lang="en-US" sz="5000" b="1" kern="0">
              <a:effectLst/>
              <a:latin typeface="Times New Roman" panose="02020603050405020304" pitchFamily="18" charset="0"/>
              <a:ea typeface="Times New Roman" panose="02020603050405020304" pitchFamily="18" charset="0"/>
            </a:endParaRPr>
          </a:p>
          <a:p>
            <a:endParaRPr lang="en-US" sz="5000"/>
          </a:p>
        </p:txBody>
      </p:sp>
      <p:sp>
        <p:nvSpPr>
          <p:cNvPr id="6" name="TextBox 5">
            <a:extLst>
              <a:ext uri="{FF2B5EF4-FFF2-40B4-BE49-F238E27FC236}">
                <a16:creationId xmlns:a16="http://schemas.microsoft.com/office/drawing/2014/main" id="{EC17700E-3DE3-43EA-9B10-1CCCF10B7708}"/>
              </a:ext>
            </a:extLst>
          </p:cNvPr>
          <p:cNvSpPr txBox="1"/>
          <p:nvPr/>
        </p:nvSpPr>
        <p:spPr>
          <a:xfrm>
            <a:off x="2477452" y="2074340"/>
            <a:ext cx="7478077" cy="523220"/>
          </a:xfrm>
          <a:prstGeom prst="rect">
            <a:avLst/>
          </a:prstGeom>
          <a:noFill/>
        </p:spPr>
        <p:txBody>
          <a:bodyPr wrap="square">
            <a:spAutoFit/>
          </a:bodyPr>
          <a:lstStyle/>
          <a:p>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Methodology of Extracting the Source Code</a:t>
            </a:r>
          </a:p>
        </p:txBody>
      </p:sp>
      <p:sp>
        <p:nvSpPr>
          <p:cNvPr id="8" name="TextBox 7">
            <a:extLst>
              <a:ext uri="{FF2B5EF4-FFF2-40B4-BE49-F238E27FC236}">
                <a16:creationId xmlns:a16="http://schemas.microsoft.com/office/drawing/2014/main" id="{D659A821-A94E-4BB5-80C9-D5EAB67BCF6E}"/>
              </a:ext>
            </a:extLst>
          </p:cNvPr>
          <p:cNvSpPr txBox="1"/>
          <p:nvPr/>
        </p:nvSpPr>
        <p:spPr>
          <a:xfrm>
            <a:off x="1323022" y="2806700"/>
            <a:ext cx="9318308" cy="2535566"/>
          </a:xfrm>
          <a:prstGeom prst="rect">
            <a:avLst/>
          </a:prstGeom>
          <a:noFill/>
        </p:spPr>
        <p:txBody>
          <a:bodyPr wrap="square">
            <a:spAutoFit/>
          </a:bodyPr>
          <a:lstStyle/>
          <a:p>
            <a:pPr marL="0" marR="0" algn="just">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The decision of choosing Al-Rajhi Bank was not Random. After downloading all four apps, we use “APK Extractor” as an Android application then use “Online APK </a:t>
            </a:r>
            <a:r>
              <a:rPr lang="en-US" sz="1800" err="1">
                <a:effectLst/>
                <a:latin typeface="Times New Roman" panose="02020603050405020304" pitchFamily="18" charset="0"/>
                <a:ea typeface="Times New Roman" panose="02020603050405020304" pitchFamily="18" charset="0"/>
              </a:rPr>
              <a:t>Decompiler</a:t>
            </a:r>
            <a:r>
              <a:rPr lang="en-US" sz="1800">
                <a:effectLst/>
                <a:latin typeface="Times New Roman" panose="02020603050405020304" pitchFamily="18" charset="0"/>
                <a:ea typeface="Times New Roman" panose="02020603050405020304" pitchFamily="18" charset="0"/>
              </a:rPr>
              <a:t>”; The Source Code and all other components are clearly defined to us. One of our priorities as a team in choosing an app is that the app must be written in Java language so that </a:t>
            </a:r>
            <a:r>
              <a:rPr lang="en-US" sz="1800" err="1">
                <a:effectLst/>
                <a:latin typeface="Times New Roman" panose="02020603050405020304" pitchFamily="18" charset="0"/>
                <a:ea typeface="Times New Roman" panose="02020603050405020304" pitchFamily="18" charset="0"/>
              </a:rPr>
              <a:t>Alinma</a:t>
            </a:r>
            <a:r>
              <a:rPr lang="en-US" sz="1800">
                <a:effectLst/>
                <a:latin typeface="Times New Roman" panose="02020603050405020304" pitchFamily="18" charset="0"/>
                <a:ea typeface="Times New Roman" panose="02020603050405020304" pitchFamily="18" charset="0"/>
              </a:rPr>
              <a:t> bank was ignored (written in Kotlin). After observing classes and methods, the choice was made up to Al-Rajhi Bank, since some issues were clear to us early.</a:t>
            </a:r>
          </a:p>
        </p:txBody>
      </p:sp>
    </p:spTree>
    <p:extLst>
      <p:ext uri="{BB962C8B-B14F-4D97-AF65-F5344CB8AC3E}">
        <p14:creationId xmlns:p14="http://schemas.microsoft.com/office/powerpoint/2010/main" val="9796106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7CD50393-7047-43C0-B288-200DDFCE4EF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5" name="Subtitle 4">
            <a:extLst>
              <a:ext uri="{FF2B5EF4-FFF2-40B4-BE49-F238E27FC236}">
                <a16:creationId xmlns:a16="http://schemas.microsoft.com/office/drawing/2014/main" id="{BA36B2F4-2A72-4C32-96B7-2F887BA55C7A}"/>
              </a:ext>
            </a:extLst>
          </p:cNvPr>
          <p:cNvSpPr>
            <a:spLocks noGrp="1"/>
          </p:cNvSpPr>
          <p:nvPr>
            <p:ph type="subTitle" idx="1"/>
          </p:nvPr>
        </p:nvSpPr>
        <p:spPr>
          <a:xfrm>
            <a:off x="3548030" y="1020918"/>
            <a:ext cx="4281520" cy="602142"/>
          </a:xfrm>
        </p:spPr>
        <p:txBody>
          <a:bodyPr>
            <a:noAutofit/>
          </a:bodyPr>
          <a:lstStyle/>
          <a:p>
            <a:r>
              <a:rPr lang="en-US" sz="5000" b="1" kern="0">
                <a:effectLst/>
                <a:latin typeface="Times New Roman" panose="02020603050405020304" pitchFamily="18" charset="0"/>
                <a:ea typeface="Calibri" panose="020F0502020204030204" pitchFamily="34" charset="0"/>
              </a:rPr>
              <a:t>Methodology</a:t>
            </a:r>
            <a:endParaRPr lang="en-US" sz="5000" b="1" kern="0">
              <a:effectLst/>
              <a:latin typeface="Times New Roman" panose="02020603050405020304" pitchFamily="18" charset="0"/>
              <a:ea typeface="Times New Roman" panose="02020603050405020304" pitchFamily="18" charset="0"/>
            </a:endParaRPr>
          </a:p>
          <a:p>
            <a:endParaRPr lang="en-US" sz="5000"/>
          </a:p>
        </p:txBody>
      </p:sp>
      <p:sp>
        <p:nvSpPr>
          <p:cNvPr id="6" name="TextBox 5">
            <a:extLst>
              <a:ext uri="{FF2B5EF4-FFF2-40B4-BE49-F238E27FC236}">
                <a16:creationId xmlns:a16="http://schemas.microsoft.com/office/drawing/2014/main" id="{EC17700E-3DE3-43EA-9B10-1CCCF10B7708}"/>
              </a:ext>
            </a:extLst>
          </p:cNvPr>
          <p:cNvSpPr txBox="1"/>
          <p:nvPr/>
        </p:nvSpPr>
        <p:spPr>
          <a:xfrm>
            <a:off x="2477452" y="2074340"/>
            <a:ext cx="7478077" cy="523220"/>
          </a:xfrm>
          <a:prstGeom prst="rect">
            <a:avLst/>
          </a:prstGeom>
          <a:noFill/>
        </p:spPr>
        <p:txBody>
          <a:bodyPr wrap="square">
            <a:spAutoFit/>
          </a:bodyPr>
          <a:lstStyle/>
          <a:p>
            <a:r>
              <a:rPr lang="en-US" sz="2800">
                <a:solidFill>
                  <a:schemeClr val="accent2">
                    <a:lumMod val="20000"/>
                    <a:lumOff val="80000"/>
                  </a:schemeClr>
                </a:solidFill>
                <a:effectLst/>
                <a:latin typeface="Times New Roman" panose="02020603050405020304" pitchFamily="18" charset="0"/>
                <a:ea typeface="Times New Roman" panose="02020603050405020304" pitchFamily="18" charset="0"/>
              </a:rPr>
              <a:t>Methodology of Extracting the </a:t>
            </a:r>
            <a:r>
              <a:rPr lang="en-US" sz="2800" err="1">
                <a:solidFill>
                  <a:schemeClr val="accent2">
                    <a:lumMod val="20000"/>
                    <a:lumOff val="80000"/>
                  </a:schemeClr>
                </a:solidFill>
                <a:effectLst/>
                <a:latin typeface="Times New Roman" panose="02020603050405020304" pitchFamily="18" charset="0"/>
                <a:ea typeface="Times New Roman" panose="02020603050405020304" pitchFamily="18" charset="0"/>
              </a:rPr>
              <a:t>MobSF</a:t>
            </a:r>
            <a:endParaRPr lang="en-US" sz="2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59A821-A94E-4BB5-80C9-D5EAB67BCF6E}"/>
              </a:ext>
            </a:extLst>
          </p:cNvPr>
          <p:cNvSpPr txBox="1"/>
          <p:nvPr/>
        </p:nvSpPr>
        <p:spPr>
          <a:xfrm>
            <a:off x="1323022" y="2806700"/>
            <a:ext cx="9123998" cy="2535566"/>
          </a:xfrm>
          <a:prstGeom prst="rect">
            <a:avLst/>
          </a:prstGeom>
          <a:noFill/>
        </p:spPr>
        <p:txBody>
          <a:bodyPr wrap="square">
            <a:spAutoFit/>
          </a:bodyPr>
          <a:lstStyle/>
          <a:p>
            <a:pPr marL="0" marR="0" algn="just">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We used a Mobile Security Framework tool for several reasons, including that it is all-in-one and supports uploading APK files, and provides an easy interface for the results, so it was a good choice to evaluate the security of the application after the tool was installed, the APK file of the Al Rajhi application was uploaded then the interface appeared, We focused on the highest-risk security findings also extract some scores related with the overall result, and analyzes discussed in below.</a:t>
            </a:r>
          </a:p>
        </p:txBody>
      </p:sp>
    </p:spTree>
    <p:extLst>
      <p:ext uri="{BB962C8B-B14F-4D97-AF65-F5344CB8AC3E}">
        <p14:creationId xmlns:p14="http://schemas.microsoft.com/office/powerpoint/2010/main" val="345093431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36BB24209A334F9FE7D50F07A70571" ma:contentTypeVersion="12" ma:contentTypeDescription="Create a new document." ma:contentTypeScope="" ma:versionID="caa88148a5b98c696c3ebac4e69bc207">
  <xsd:schema xmlns:xsd="http://www.w3.org/2001/XMLSchema" xmlns:xs="http://www.w3.org/2001/XMLSchema" xmlns:p="http://schemas.microsoft.com/office/2006/metadata/properties" xmlns:ns3="1f19a627-bb14-49a8-852e-b1176d14378f" xmlns:ns4="557530b5-d4df-4272-b807-332f3c30923d" targetNamespace="http://schemas.microsoft.com/office/2006/metadata/properties" ma:root="true" ma:fieldsID="0a5154b8dcee5e569a73f51f7ff5eb11" ns3:_="" ns4:_="">
    <xsd:import namespace="1f19a627-bb14-49a8-852e-b1176d14378f"/>
    <xsd:import namespace="557530b5-d4df-4272-b807-332f3c30923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19a627-bb14-49a8-852e-b1176d143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7530b5-d4df-4272-b807-332f3c3092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5FC1E-79E5-4D5C-8D50-92B514D2A108}">
  <ds:schemaRefs>
    <ds:schemaRef ds:uri="1f19a627-bb14-49a8-852e-b1176d14378f"/>
    <ds:schemaRef ds:uri="557530b5-d4df-4272-b807-332f3c3092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C9EBF21-8B77-482C-9987-FC2265F27E26}">
  <ds:schemaRefs>
    <ds:schemaRef ds:uri="http://schemas.microsoft.com/office/2006/documentManagement/types"/>
    <ds:schemaRef ds:uri="http://schemas.microsoft.com/office/2006/metadata/properties"/>
    <ds:schemaRef ds:uri="557530b5-d4df-4272-b807-332f3c30923d"/>
    <ds:schemaRef ds:uri="1f19a627-bb14-49a8-852e-b1176d14378f"/>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505C9A91-1F99-4D69-B397-1FF27BCAC6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1851</Words>
  <Application>Microsoft Office PowerPoint</Application>
  <PresentationFormat>Widescreen</PresentationFormat>
  <Paragraphs>267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Segoe UI</vt:lpstr>
      <vt:lpstr>Times New Roman</vt:lpstr>
      <vt:lpstr>Office Theme</vt:lpstr>
      <vt:lpstr>Quality Assessment for Local Banking Apps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Assessment for Local Banking Apps     </dc:title>
  <dc:creator>Slima Mohammed bnous Jlal ahmed Abdulhameed</dc:creator>
  <cp:lastModifiedBy>Areej Turky Sahu Alotaibi</cp:lastModifiedBy>
  <cp:revision>2</cp:revision>
  <dcterms:created xsi:type="dcterms:W3CDTF">2021-11-03T20:50:25Z</dcterms:created>
  <dcterms:modified xsi:type="dcterms:W3CDTF">2021-11-04T18:26:25Z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0x0101008236BB24209A334F9FE7D50F07A70571</vt:lpwstr>
  </property>
</Properties>
</file>