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ora Medium"/>
      <p:regular r:id="rId23"/>
      <p:bold r:id="rId24"/>
      <p:italic r:id="rId25"/>
      <p:boldItalic r:id="rId26"/>
    </p:embeddedFont>
    <p:embeddedFont>
      <p:font typeface="Caudex"/>
      <p:regular r:id="rId27"/>
      <p:bold r:id="rId28"/>
      <p:italic r:id="rId29"/>
      <p:boldItalic r:id="rId30"/>
    </p:embeddedFont>
    <p:embeddedFont>
      <p:font typeface="Lato"/>
      <p:regular r:id="rId31"/>
      <p:bold r:id="rId32"/>
      <p:italic r:id="rId33"/>
      <p:boldItalic r:id="rId34"/>
    </p:embeddedFont>
    <p:embeddedFont>
      <p:font typeface="Lora SemiBold"/>
      <p:regular r:id="rId35"/>
      <p:bold r:id="rId36"/>
      <p:italic r:id="rId37"/>
      <p:boldItalic r:id="rId38"/>
    </p:embeddedFont>
    <p:embeddedFont>
      <p:font typeface="Lor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4.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oraMedium-bold.fntdata"/><Relationship Id="rId23" Type="http://schemas.openxmlformats.org/officeDocument/2006/relationships/font" Target="fonts/LoraMedium-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LoraMedium-boldItalic.fntdata"/><Relationship Id="rId25" Type="http://schemas.openxmlformats.org/officeDocument/2006/relationships/font" Target="fonts/LoraMedium-italic.fntdata"/><Relationship Id="rId28" Type="http://schemas.openxmlformats.org/officeDocument/2006/relationships/font" Target="fonts/Caudex-bold.fntdata"/><Relationship Id="rId27" Type="http://schemas.openxmlformats.org/officeDocument/2006/relationships/font" Target="fonts/Caudex-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Caudex-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Caudex-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LoraSemiBold-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LoraSemiBold-italic.fntdata"/><Relationship Id="rId14" Type="http://schemas.openxmlformats.org/officeDocument/2006/relationships/slide" Target="slides/slide8.xml"/><Relationship Id="rId36" Type="http://schemas.openxmlformats.org/officeDocument/2006/relationships/font" Target="fonts/LoraSemiBold-bold.fntdata"/><Relationship Id="rId17" Type="http://schemas.openxmlformats.org/officeDocument/2006/relationships/slide" Target="slides/slide11.xml"/><Relationship Id="rId39" Type="http://schemas.openxmlformats.org/officeDocument/2006/relationships/font" Target="fonts/Lora-regular.fntdata"/><Relationship Id="rId16" Type="http://schemas.openxmlformats.org/officeDocument/2006/relationships/slide" Target="slides/slide10.xml"/><Relationship Id="rId38" Type="http://schemas.openxmlformats.org/officeDocument/2006/relationships/font" Target="fonts/Lora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09c8f3fc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409c8f3fc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09c8f3f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409c8f3fc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09c8f3f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409c8f3fc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409c8f3fc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2409c8f3fc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09c8f3fc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409c8f3fc8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09c8f3f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409c8f3fc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b13cb53f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5b13cb53fb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b0d80c8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5b0d80c8c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b13cb53f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5b13cb53fb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09c8f3fc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409c8f3fc8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09c8f3fc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409c8f3fc8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4" name="Shape 54"/>
        <p:cNvGrpSpPr/>
        <p:nvPr/>
      </p:nvGrpSpPr>
      <p:grpSpPr>
        <a:xfrm>
          <a:off x="0" y="0"/>
          <a:ext cx="0" cy="0"/>
          <a:chOff x="0" y="0"/>
          <a:chExt cx="0" cy="0"/>
        </a:xfrm>
      </p:grpSpPr>
      <p:sp>
        <p:nvSpPr>
          <p:cNvPr id="55" name="Google Shape;55;p11"/>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9" name="Shape 59"/>
        <p:cNvGrpSpPr/>
        <p:nvPr/>
      </p:nvGrpSpPr>
      <p:grpSpPr>
        <a:xfrm>
          <a:off x="0" y="0"/>
          <a:ext cx="0" cy="0"/>
          <a:chOff x="0" y="0"/>
          <a:chExt cx="0" cy="0"/>
        </a:xfrm>
      </p:grpSpPr>
      <p:sp>
        <p:nvSpPr>
          <p:cNvPr id="60" name="Google Shape;60;p1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6" name="Shape 66"/>
        <p:cNvGrpSpPr/>
        <p:nvPr/>
      </p:nvGrpSpPr>
      <p:grpSpPr>
        <a:xfrm>
          <a:off x="0" y="0"/>
          <a:ext cx="0" cy="0"/>
          <a:chOff x="0" y="0"/>
          <a:chExt cx="0" cy="0"/>
        </a:xfrm>
      </p:grpSpPr>
      <p:sp>
        <p:nvSpPr>
          <p:cNvPr id="67" name="Google Shape;67;p13"/>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5" name="Shape 85"/>
        <p:cNvGrpSpPr/>
        <p:nvPr/>
      </p:nvGrpSpPr>
      <p:grpSpPr>
        <a:xfrm>
          <a:off x="0" y="0"/>
          <a:ext cx="0" cy="0"/>
          <a:chOff x="0" y="0"/>
          <a:chExt cx="0" cy="0"/>
        </a:xfrm>
      </p:grpSpPr>
      <p:sp>
        <p:nvSpPr>
          <p:cNvPr id="86" name="Google Shape;86;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7" name="Shape 87"/>
        <p:cNvGrpSpPr/>
        <p:nvPr/>
      </p:nvGrpSpPr>
      <p:grpSpPr>
        <a:xfrm>
          <a:off x="0" y="0"/>
          <a:ext cx="0" cy="0"/>
          <a:chOff x="0" y="0"/>
          <a:chExt cx="0" cy="0"/>
        </a:xfrm>
      </p:grpSpPr>
      <p:sp>
        <p:nvSpPr>
          <p:cNvPr id="88" name="Google Shape;88;p17"/>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1" name="Shape 91"/>
        <p:cNvGrpSpPr/>
        <p:nvPr/>
      </p:nvGrpSpPr>
      <p:grpSpPr>
        <a:xfrm>
          <a:off x="0" y="0"/>
          <a:ext cx="0" cy="0"/>
          <a:chOff x="0" y="0"/>
          <a:chExt cx="0" cy="0"/>
        </a:xfrm>
      </p:grpSpPr>
      <p:sp>
        <p:nvSpPr>
          <p:cNvPr id="92" name="Google Shape;92;p18"/>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5" name="Shape 95"/>
        <p:cNvGrpSpPr/>
        <p:nvPr/>
      </p:nvGrpSpPr>
      <p:grpSpPr>
        <a:xfrm>
          <a:off x="0" y="0"/>
          <a:ext cx="0" cy="0"/>
          <a:chOff x="0" y="0"/>
          <a:chExt cx="0" cy="0"/>
        </a:xfrm>
      </p:grpSpPr>
      <p:sp>
        <p:nvSpPr>
          <p:cNvPr id="96" name="Google Shape;96;p1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1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00" name="Shape 100"/>
        <p:cNvGrpSpPr/>
        <p:nvPr/>
      </p:nvGrpSpPr>
      <p:grpSpPr>
        <a:xfrm>
          <a:off x="0" y="0"/>
          <a:ext cx="0" cy="0"/>
          <a:chOff x="0" y="0"/>
          <a:chExt cx="0" cy="0"/>
        </a:xfrm>
      </p:grpSpPr>
      <p:sp>
        <p:nvSpPr>
          <p:cNvPr id="101" name="Google Shape;101;p20"/>
          <p:cNvSpPr txBox="1"/>
          <p:nvPr>
            <p:ph idx="1" type="subTitle"/>
          </p:nvPr>
        </p:nvSpPr>
        <p:spPr>
          <a:xfrm>
            <a:off x="3226320" y="2665800"/>
            <a:ext cx="503316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3" name="Shape 103"/>
        <p:cNvGrpSpPr/>
        <p:nvPr/>
      </p:nvGrpSpPr>
      <p:grpSpPr>
        <a:xfrm>
          <a:off x="0" y="0"/>
          <a:ext cx="0" cy="0"/>
          <a:chOff x="0" y="0"/>
          <a:chExt cx="0" cy="0"/>
        </a:xfrm>
      </p:grpSpPr>
      <p:sp>
        <p:nvSpPr>
          <p:cNvPr id="104" name="Google Shape;104;p21"/>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 name="Shape 19"/>
        <p:cNvGrpSpPr/>
        <p:nvPr/>
      </p:nvGrpSpPr>
      <p:grpSpPr>
        <a:xfrm>
          <a:off x="0" y="0"/>
          <a:ext cx="0" cy="0"/>
          <a:chOff x="0" y="0"/>
          <a:chExt cx="0" cy="0"/>
        </a:xfrm>
      </p:grpSpPr>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9" name="Shape 109"/>
        <p:cNvGrpSpPr/>
        <p:nvPr/>
      </p:nvGrpSpPr>
      <p:grpSpPr>
        <a:xfrm>
          <a:off x="0" y="0"/>
          <a:ext cx="0" cy="0"/>
          <a:chOff x="0" y="0"/>
          <a:chExt cx="0" cy="0"/>
        </a:xfrm>
      </p:grpSpPr>
      <p:sp>
        <p:nvSpPr>
          <p:cNvPr id="110" name="Google Shape;110;p2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5" name="Shape 115"/>
        <p:cNvGrpSpPr/>
        <p:nvPr/>
      </p:nvGrpSpPr>
      <p:grpSpPr>
        <a:xfrm>
          <a:off x="0" y="0"/>
          <a:ext cx="0" cy="0"/>
          <a:chOff x="0" y="0"/>
          <a:chExt cx="0" cy="0"/>
        </a:xfrm>
      </p:grpSpPr>
      <p:sp>
        <p:nvSpPr>
          <p:cNvPr id="116" name="Google Shape;116;p23"/>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1" name="Shape 121"/>
        <p:cNvGrpSpPr/>
        <p:nvPr/>
      </p:nvGrpSpPr>
      <p:grpSpPr>
        <a:xfrm>
          <a:off x="0" y="0"/>
          <a:ext cx="0" cy="0"/>
          <a:chOff x="0" y="0"/>
          <a:chExt cx="0" cy="0"/>
        </a:xfrm>
      </p:grpSpPr>
      <p:sp>
        <p:nvSpPr>
          <p:cNvPr id="122" name="Google Shape;122;p24"/>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6" name="Shape 126"/>
        <p:cNvGrpSpPr/>
        <p:nvPr/>
      </p:nvGrpSpPr>
      <p:grpSpPr>
        <a:xfrm>
          <a:off x="0" y="0"/>
          <a:ext cx="0" cy="0"/>
          <a:chOff x="0" y="0"/>
          <a:chExt cx="0" cy="0"/>
        </a:xfrm>
      </p:grpSpPr>
      <p:sp>
        <p:nvSpPr>
          <p:cNvPr id="127" name="Google Shape;127;p2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3" name="Shape 133"/>
        <p:cNvGrpSpPr/>
        <p:nvPr/>
      </p:nvGrpSpPr>
      <p:grpSpPr>
        <a:xfrm>
          <a:off x="0" y="0"/>
          <a:ext cx="0" cy="0"/>
          <a:chOff x="0" y="0"/>
          <a:chExt cx="0" cy="0"/>
        </a:xfrm>
      </p:grpSpPr>
      <p:sp>
        <p:nvSpPr>
          <p:cNvPr id="134" name="Google Shape;134;p26"/>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9" name="Shape 149"/>
        <p:cNvGrpSpPr/>
        <p:nvPr/>
      </p:nvGrpSpPr>
      <p:grpSpPr>
        <a:xfrm>
          <a:off x="0" y="0"/>
          <a:ext cx="0" cy="0"/>
          <a:chOff x="0" y="0"/>
          <a:chExt cx="0" cy="0"/>
        </a:xfrm>
      </p:grpSpPr>
      <p:sp>
        <p:nvSpPr>
          <p:cNvPr id="150" name="Google Shape;15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1" name="Shape 151"/>
        <p:cNvGrpSpPr/>
        <p:nvPr/>
      </p:nvGrpSpPr>
      <p:grpSpPr>
        <a:xfrm>
          <a:off x="0" y="0"/>
          <a:ext cx="0" cy="0"/>
          <a:chOff x="0" y="0"/>
          <a:chExt cx="0" cy="0"/>
        </a:xfrm>
      </p:grpSpPr>
      <p:sp>
        <p:nvSpPr>
          <p:cNvPr id="152" name="Google Shape;152;p2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5" name="Shape 155"/>
        <p:cNvGrpSpPr/>
        <p:nvPr/>
      </p:nvGrpSpPr>
      <p:grpSpPr>
        <a:xfrm>
          <a:off x="0" y="0"/>
          <a:ext cx="0" cy="0"/>
          <a:chOff x="0" y="0"/>
          <a:chExt cx="0" cy="0"/>
        </a:xfrm>
      </p:grpSpPr>
      <p:sp>
        <p:nvSpPr>
          <p:cNvPr id="156" name="Google Shape;156;p30"/>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9" name="Shape 159"/>
        <p:cNvGrpSpPr/>
        <p:nvPr/>
      </p:nvGrpSpPr>
      <p:grpSpPr>
        <a:xfrm>
          <a:off x="0" y="0"/>
          <a:ext cx="0" cy="0"/>
          <a:chOff x="0" y="0"/>
          <a:chExt cx="0" cy="0"/>
        </a:xfrm>
      </p:grpSpPr>
      <p:sp>
        <p:nvSpPr>
          <p:cNvPr id="160" name="Google Shape;160;p31"/>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32"/>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7" name="Shape 167"/>
        <p:cNvGrpSpPr/>
        <p:nvPr/>
      </p:nvGrpSpPr>
      <p:grpSpPr>
        <a:xfrm>
          <a:off x="0" y="0"/>
          <a:ext cx="0" cy="0"/>
          <a:chOff x="0" y="0"/>
          <a:chExt cx="0" cy="0"/>
        </a:xfrm>
      </p:grpSpPr>
      <p:sp>
        <p:nvSpPr>
          <p:cNvPr id="168" name="Google Shape;168;p33"/>
          <p:cNvSpPr txBox="1"/>
          <p:nvPr>
            <p:ph idx="1" type="subTitle"/>
          </p:nvPr>
        </p:nvSpPr>
        <p:spPr>
          <a:xfrm>
            <a:off x="3226320" y="2665800"/>
            <a:ext cx="503316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0" name="Shape 170"/>
        <p:cNvGrpSpPr/>
        <p:nvPr/>
      </p:nvGrpSpPr>
      <p:grpSpPr>
        <a:xfrm>
          <a:off x="0" y="0"/>
          <a:ext cx="0" cy="0"/>
          <a:chOff x="0" y="0"/>
          <a:chExt cx="0" cy="0"/>
        </a:xfrm>
      </p:grpSpPr>
      <p:sp>
        <p:nvSpPr>
          <p:cNvPr id="171" name="Google Shape;171;p34"/>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6" name="Shape 176"/>
        <p:cNvGrpSpPr/>
        <p:nvPr/>
      </p:nvGrpSpPr>
      <p:grpSpPr>
        <a:xfrm>
          <a:off x="0" y="0"/>
          <a:ext cx="0" cy="0"/>
          <a:chOff x="0" y="0"/>
          <a:chExt cx="0" cy="0"/>
        </a:xfrm>
      </p:grpSpPr>
      <p:sp>
        <p:nvSpPr>
          <p:cNvPr id="177" name="Google Shape;177;p3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2" name="Shape 182"/>
        <p:cNvGrpSpPr/>
        <p:nvPr/>
      </p:nvGrpSpPr>
      <p:grpSpPr>
        <a:xfrm>
          <a:off x="0" y="0"/>
          <a:ext cx="0" cy="0"/>
          <a:chOff x="0" y="0"/>
          <a:chExt cx="0" cy="0"/>
        </a:xfrm>
      </p:grpSpPr>
      <p:sp>
        <p:nvSpPr>
          <p:cNvPr id="183" name="Google Shape;183;p36"/>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8" name="Shape 188"/>
        <p:cNvGrpSpPr/>
        <p:nvPr/>
      </p:nvGrpSpPr>
      <p:grpSpPr>
        <a:xfrm>
          <a:off x="0" y="0"/>
          <a:ext cx="0" cy="0"/>
          <a:chOff x="0" y="0"/>
          <a:chExt cx="0" cy="0"/>
        </a:xfrm>
      </p:grpSpPr>
      <p:sp>
        <p:nvSpPr>
          <p:cNvPr id="189" name="Google Shape;189;p37"/>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3" name="Shape 193"/>
        <p:cNvGrpSpPr/>
        <p:nvPr/>
      </p:nvGrpSpPr>
      <p:grpSpPr>
        <a:xfrm>
          <a:off x="0" y="0"/>
          <a:ext cx="0" cy="0"/>
          <a:chOff x="0" y="0"/>
          <a:chExt cx="0" cy="0"/>
        </a:xfrm>
      </p:grpSpPr>
      <p:sp>
        <p:nvSpPr>
          <p:cNvPr id="194" name="Google Shape;194;p38"/>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0" name="Shape 200"/>
        <p:cNvGrpSpPr/>
        <p:nvPr/>
      </p:nvGrpSpPr>
      <p:grpSpPr>
        <a:xfrm>
          <a:off x="0" y="0"/>
          <a:ext cx="0" cy="0"/>
          <a:chOff x="0" y="0"/>
          <a:chExt cx="0" cy="0"/>
        </a:xfrm>
      </p:grpSpPr>
      <p:sp>
        <p:nvSpPr>
          <p:cNvPr id="201" name="Google Shape;201;p3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4" name="Google Shape;204;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5" name="Shape 25"/>
        <p:cNvGrpSpPr/>
        <p:nvPr/>
      </p:nvGrpSpPr>
      <p:grpSpPr>
        <a:xfrm>
          <a:off x="0" y="0"/>
          <a:ext cx="0" cy="0"/>
          <a:chOff x="0" y="0"/>
          <a:chExt cx="0" cy="0"/>
        </a:xfrm>
      </p:grpSpPr>
      <p:sp>
        <p:nvSpPr>
          <p:cNvPr id="26" name="Google Shape;26;p5"/>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3" name="Shape 33"/>
        <p:cNvGrpSpPr/>
        <p:nvPr/>
      </p:nvGrpSpPr>
      <p:grpSpPr>
        <a:xfrm>
          <a:off x="0" y="0"/>
          <a:ext cx="0" cy="0"/>
          <a:chOff x="0" y="0"/>
          <a:chExt cx="0" cy="0"/>
        </a:xfrm>
      </p:grpSpPr>
      <p:sp>
        <p:nvSpPr>
          <p:cNvPr id="34" name="Google Shape;34;p7"/>
          <p:cNvSpPr txBox="1"/>
          <p:nvPr>
            <p:ph idx="1" type="subTitle"/>
          </p:nvPr>
        </p:nvSpPr>
        <p:spPr>
          <a:xfrm>
            <a:off x="3226320" y="2665800"/>
            <a:ext cx="5033160" cy="10287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6" name="Shape 36"/>
        <p:cNvGrpSpPr/>
        <p:nvPr/>
      </p:nvGrpSpPr>
      <p:grpSpPr>
        <a:xfrm>
          <a:off x="0" y="0"/>
          <a:ext cx="0" cy="0"/>
          <a:chOff x="0" y="0"/>
          <a:chExt cx="0" cy="0"/>
        </a:xfrm>
      </p:grpSpPr>
      <p:sp>
        <p:nvSpPr>
          <p:cNvPr id="37" name="Google Shape;37;p8"/>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2" name="Shape 42"/>
        <p:cNvGrpSpPr/>
        <p:nvPr/>
      </p:nvGrpSpPr>
      <p:grpSpPr>
        <a:xfrm>
          <a:off x="0" y="0"/>
          <a:ext cx="0" cy="0"/>
          <a:chOff x="0" y="0"/>
          <a:chExt cx="0" cy="0"/>
        </a:xfrm>
      </p:grpSpPr>
      <p:sp>
        <p:nvSpPr>
          <p:cNvPr id="43" name="Google Shape;43;p9"/>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8" name="Shape 48"/>
        <p:cNvGrpSpPr/>
        <p:nvPr/>
      </p:nvGrpSpPr>
      <p:grpSpPr>
        <a:xfrm>
          <a:off x="0" y="0"/>
          <a:ext cx="0" cy="0"/>
          <a:chOff x="0" y="0"/>
          <a:chExt cx="0" cy="0"/>
        </a:xfrm>
      </p:grpSpPr>
      <p:sp>
        <p:nvSpPr>
          <p:cNvPr id="49" name="Google Shape;49;p10"/>
          <p:cNvSpPr txBox="1"/>
          <p:nvPr>
            <p:ph type="title"/>
          </p:nvPr>
        </p:nvSpPr>
        <p:spPr>
          <a:xfrm>
            <a:off x="3226320" y="604080"/>
            <a:ext cx="5033160" cy="310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2.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26320" y="604080"/>
            <a:ext cx="5033160" cy="31086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7" name="Google Shape;7;p1"/>
          <p:cNvGrpSpPr/>
          <p:nvPr/>
        </p:nvGrpSpPr>
        <p:grpSpPr>
          <a:xfrm>
            <a:off x="8415720" y="1497240"/>
            <a:ext cx="225720" cy="3108960"/>
            <a:chOff x="8415720" y="1497240"/>
            <a:chExt cx="225720" cy="3108960"/>
          </a:xfrm>
        </p:grpSpPr>
        <p:cxnSp>
          <p:nvCxnSpPr>
            <p:cNvPr id="8" name="Google Shape;8;p1"/>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9" name="Google Shape;9;p1"/>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0" name="Google Shape;10;p1"/>
          <p:cNvGrpSpPr/>
          <p:nvPr/>
        </p:nvGrpSpPr>
        <p:grpSpPr>
          <a:xfrm>
            <a:off x="502560" y="537480"/>
            <a:ext cx="225720" cy="2422800"/>
            <a:chOff x="502560" y="537480"/>
            <a:chExt cx="225720" cy="2422800"/>
          </a:xfrm>
        </p:grpSpPr>
        <p:cxnSp>
          <p:nvCxnSpPr>
            <p:cNvPr id="11" name="Google Shape;11;p1"/>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12" name="Google Shape;12;p1"/>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13" name="Google Shape;13;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 name="Google Shape;14;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5" name="Shape 75"/>
        <p:cNvGrpSpPr/>
        <p:nvPr/>
      </p:nvGrpSpPr>
      <p:grpSpPr>
        <a:xfrm>
          <a:off x="0" y="0"/>
          <a:ext cx="0" cy="0"/>
          <a:chOff x="0" y="0"/>
          <a:chExt cx="0" cy="0"/>
        </a:xfrm>
      </p:grpSpPr>
      <p:sp>
        <p:nvSpPr>
          <p:cNvPr id="76" name="Google Shape;76;p14"/>
          <p:cNvSpPr txBox="1"/>
          <p:nvPr>
            <p:ph type="title"/>
          </p:nvPr>
        </p:nvSpPr>
        <p:spPr>
          <a:xfrm>
            <a:off x="713880" y="530280"/>
            <a:ext cx="7715520" cy="5918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77" name="Google Shape;77;p14"/>
          <p:cNvGrpSpPr/>
          <p:nvPr/>
        </p:nvGrpSpPr>
        <p:grpSpPr>
          <a:xfrm>
            <a:off x="8415720" y="1497240"/>
            <a:ext cx="225720" cy="3108960"/>
            <a:chOff x="8415720" y="1497240"/>
            <a:chExt cx="225720" cy="3108960"/>
          </a:xfrm>
        </p:grpSpPr>
        <p:cxnSp>
          <p:nvCxnSpPr>
            <p:cNvPr id="78" name="Google Shape;78;p14"/>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79" name="Google Shape;79;p14"/>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80" name="Google Shape;80;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1" name="Google Shape;81;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713880" y="530280"/>
            <a:ext cx="7715520" cy="5918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144" name="Google Shape;144;p27"/>
          <p:cNvGrpSpPr/>
          <p:nvPr/>
        </p:nvGrpSpPr>
        <p:grpSpPr>
          <a:xfrm>
            <a:off x="502560" y="537480"/>
            <a:ext cx="225720" cy="2422800"/>
            <a:chOff x="502560" y="537480"/>
            <a:chExt cx="225720" cy="2422800"/>
          </a:xfrm>
        </p:grpSpPr>
        <p:cxnSp>
          <p:nvCxnSpPr>
            <p:cNvPr id="145" name="Google Shape;145;p27"/>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146" name="Google Shape;146;p27"/>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147" name="Google Shape;147;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8" name="Google Shape;148;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4.png"/><Relationship Id="rId12"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p:nvPr/>
        </p:nvSpPr>
        <p:spPr>
          <a:xfrm>
            <a:off x="12812400" y="872640"/>
            <a:ext cx="144720" cy="271800"/>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14" name="Google Shape;214;p40"/>
          <p:cNvSpPr/>
          <p:nvPr/>
        </p:nvSpPr>
        <p:spPr>
          <a:xfrm>
            <a:off x="12634920" y="984240"/>
            <a:ext cx="165600" cy="22572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15" name="Google Shape;215;p40"/>
          <p:cNvSpPr/>
          <p:nvPr/>
        </p:nvSpPr>
        <p:spPr>
          <a:xfrm>
            <a:off x="12359160" y="2644560"/>
            <a:ext cx="116640" cy="53640"/>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27000" lIns="91425" spcFirstLastPara="1" rIns="91425" wrap="square" tIns="270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16" name="Google Shape;216;p40"/>
          <p:cNvSpPr txBox="1"/>
          <p:nvPr>
            <p:ph type="title"/>
          </p:nvPr>
        </p:nvSpPr>
        <p:spPr>
          <a:xfrm>
            <a:off x="1391987" y="594475"/>
            <a:ext cx="6380400" cy="3108600"/>
          </a:xfrm>
          <a:prstGeom prst="rect">
            <a:avLst/>
          </a:prstGeom>
          <a:no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3400">
                <a:solidFill>
                  <a:schemeClr val="dk1"/>
                </a:solidFill>
                <a:latin typeface="Caudex"/>
                <a:ea typeface="Caudex"/>
                <a:cs typeface="Caudex"/>
                <a:sym typeface="Caudex"/>
              </a:rPr>
              <a:t>Navigating the Future of Metro Travel with Online Transaction Smart Cards</a:t>
            </a:r>
            <a:endParaRPr b="1" sz="3400">
              <a:solidFill>
                <a:schemeClr val="dk1"/>
              </a:solidFill>
              <a:latin typeface="Caudex"/>
              <a:ea typeface="Caudex"/>
              <a:cs typeface="Caudex"/>
              <a:sym typeface="Caudex"/>
            </a:endParaRPr>
          </a:p>
          <a:p>
            <a:pPr indent="0" lvl="0" marL="0" rtl="0" algn="ctr">
              <a:lnSpc>
                <a:spcPct val="115000"/>
              </a:lnSpc>
              <a:spcBef>
                <a:spcPts val="0"/>
              </a:spcBef>
              <a:spcAft>
                <a:spcPts val="0"/>
              </a:spcAft>
              <a:buNone/>
            </a:pPr>
            <a:r>
              <a:t/>
            </a:r>
            <a:endParaRPr b="1" sz="3400">
              <a:solidFill>
                <a:schemeClr val="dk1"/>
              </a:solidFill>
              <a:latin typeface="Caudex"/>
              <a:ea typeface="Caudex"/>
              <a:cs typeface="Caudex"/>
              <a:sym typeface="Caudex"/>
            </a:endParaRPr>
          </a:p>
          <a:p>
            <a:pPr indent="0" lvl="0" marL="0" rtl="0" algn="ctr">
              <a:lnSpc>
                <a:spcPct val="115000"/>
              </a:lnSpc>
              <a:spcBef>
                <a:spcPts val="0"/>
              </a:spcBef>
              <a:spcAft>
                <a:spcPts val="0"/>
              </a:spcAft>
              <a:buClr>
                <a:schemeClr val="dk1"/>
              </a:buClr>
              <a:buSzPts val="5500"/>
              <a:buFont typeface="Caudex"/>
              <a:buNone/>
            </a:pPr>
            <a:r>
              <a:t/>
            </a:r>
            <a:endParaRPr b="1" sz="3400">
              <a:solidFill>
                <a:schemeClr val="dk1"/>
              </a:solidFill>
              <a:latin typeface="Caudex"/>
              <a:ea typeface="Caudex"/>
              <a:cs typeface="Caudex"/>
              <a:sym typeface="Caudex"/>
            </a:endParaRPr>
          </a:p>
        </p:txBody>
      </p:sp>
      <p:grpSp>
        <p:nvGrpSpPr>
          <p:cNvPr id="217" name="Google Shape;217;p40"/>
          <p:cNvGrpSpPr/>
          <p:nvPr/>
        </p:nvGrpSpPr>
        <p:grpSpPr>
          <a:xfrm>
            <a:off x="8415720" y="1497240"/>
            <a:ext cx="225720" cy="3108960"/>
            <a:chOff x="8415720" y="1497240"/>
            <a:chExt cx="225720" cy="3108960"/>
          </a:xfrm>
        </p:grpSpPr>
        <p:cxnSp>
          <p:nvCxnSpPr>
            <p:cNvPr id="218" name="Google Shape;218;p40"/>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219" name="Google Shape;219;p40"/>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220" name="Google Shape;220;p40"/>
          <p:cNvGrpSpPr/>
          <p:nvPr/>
        </p:nvGrpSpPr>
        <p:grpSpPr>
          <a:xfrm>
            <a:off x="502560" y="537480"/>
            <a:ext cx="225720" cy="2422800"/>
            <a:chOff x="502560" y="537480"/>
            <a:chExt cx="225720" cy="2422800"/>
          </a:xfrm>
        </p:grpSpPr>
        <p:cxnSp>
          <p:nvCxnSpPr>
            <p:cNvPr id="221" name="Google Shape;221;p40"/>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222" name="Google Shape;222;p40"/>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223" name="Google Shape;223;p40"/>
          <p:cNvSpPr txBox="1"/>
          <p:nvPr>
            <p:ph idx="1" type="subTitle"/>
          </p:nvPr>
        </p:nvSpPr>
        <p:spPr>
          <a:xfrm>
            <a:off x="2065613" y="3370450"/>
            <a:ext cx="5033100" cy="1096800"/>
          </a:xfrm>
          <a:prstGeom prst="rect">
            <a:avLst/>
          </a:prstGeom>
          <a:noFill/>
          <a:ln>
            <a:noFill/>
          </a:ln>
        </p:spPr>
        <p:txBody>
          <a:bodyPr anchorCtr="0" anchor="t" bIns="91425" lIns="0" spcFirstLastPara="1" rIns="0" wrap="square" tIns="91425">
            <a:noAutofit/>
          </a:bodyPr>
          <a:lstStyle/>
          <a:p>
            <a:pPr indent="0" lvl="0" marL="0" marR="0" rtl="0" algn="ctr">
              <a:lnSpc>
                <a:spcPct val="150000"/>
              </a:lnSpc>
              <a:spcBef>
                <a:spcPts val="0"/>
              </a:spcBef>
              <a:spcAft>
                <a:spcPts val="0"/>
              </a:spcAft>
              <a:buNone/>
            </a:pPr>
            <a:r>
              <a:rPr b="1" lang="en" sz="1600">
                <a:solidFill>
                  <a:schemeClr val="dk1"/>
                </a:solidFill>
                <a:latin typeface="Lora"/>
                <a:ea typeface="Lora"/>
                <a:cs typeface="Lora"/>
                <a:sym typeface="Lora"/>
              </a:rPr>
              <a:t>Presentation on Capstone project</a:t>
            </a:r>
            <a:r>
              <a:rPr b="1" i="1" lang="en" sz="1500">
                <a:solidFill>
                  <a:schemeClr val="dk1"/>
                </a:solidFill>
                <a:latin typeface="Lora"/>
                <a:ea typeface="Lora"/>
                <a:cs typeface="Lora"/>
                <a:sym typeface="Lora"/>
              </a:rPr>
              <a:t>   </a:t>
            </a:r>
            <a:endParaRPr b="1" i="1" sz="1500">
              <a:solidFill>
                <a:schemeClr val="dk1"/>
              </a:solidFill>
              <a:latin typeface="Lora"/>
              <a:ea typeface="Lora"/>
              <a:cs typeface="Lora"/>
              <a:sym typeface="Lora"/>
            </a:endParaRPr>
          </a:p>
          <a:p>
            <a:pPr indent="0" lvl="0" marL="1828800" marR="0" rtl="0" algn="l">
              <a:lnSpc>
                <a:spcPct val="150000"/>
              </a:lnSpc>
              <a:spcBef>
                <a:spcPts val="0"/>
              </a:spcBef>
              <a:spcAft>
                <a:spcPts val="0"/>
              </a:spcAft>
              <a:buNone/>
            </a:pPr>
            <a:r>
              <a:rPr i="1" lang="en" sz="1500">
                <a:solidFill>
                  <a:schemeClr val="dk1"/>
                </a:solidFill>
                <a:latin typeface="Lora"/>
                <a:ea typeface="Lora"/>
                <a:cs typeface="Lora"/>
                <a:sym typeface="Lora"/>
              </a:rPr>
              <a:t>   presented by,</a:t>
            </a:r>
            <a:endParaRPr i="1" sz="1500">
              <a:solidFill>
                <a:schemeClr val="dk1"/>
              </a:solidFill>
              <a:latin typeface="Lora"/>
              <a:ea typeface="Lora"/>
              <a:cs typeface="Lora"/>
              <a:sym typeface="Lora"/>
            </a:endParaRPr>
          </a:p>
          <a:p>
            <a:pPr indent="0" lvl="0" marL="0" marR="0" rtl="0" algn="ctr">
              <a:lnSpc>
                <a:spcPct val="150000"/>
              </a:lnSpc>
              <a:spcBef>
                <a:spcPts val="0"/>
              </a:spcBef>
              <a:spcAft>
                <a:spcPts val="0"/>
              </a:spcAft>
              <a:buNone/>
            </a:pPr>
            <a:r>
              <a:rPr lang="en" sz="1600">
                <a:solidFill>
                  <a:schemeClr val="dk1"/>
                </a:solidFill>
                <a:latin typeface="Lora SemiBold"/>
                <a:ea typeface="Lora SemiBold"/>
                <a:cs typeface="Lora SemiBold"/>
                <a:sym typeface="Lora SemiBold"/>
              </a:rPr>
              <a:t>Target_Blank (5th Group) </a:t>
            </a:r>
            <a:endParaRPr sz="1600">
              <a:solidFill>
                <a:schemeClr val="dk1"/>
              </a:solidFill>
              <a:latin typeface="Lora SemiBold"/>
              <a:ea typeface="Lora SemiBold"/>
              <a:cs typeface="Lora SemiBold"/>
              <a:sym typeface="Lora SemiBold"/>
            </a:endParaRPr>
          </a:p>
        </p:txBody>
      </p:sp>
      <p:sp>
        <p:nvSpPr>
          <p:cNvPr id="224" name="Google Shape;224;p40"/>
          <p:cNvSpPr txBox="1"/>
          <p:nvPr>
            <p:ph idx="1" type="subTitle"/>
          </p:nvPr>
        </p:nvSpPr>
        <p:spPr>
          <a:xfrm rot="-5400000">
            <a:off x="-311760" y="3635640"/>
            <a:ext cx="1846800" cy="27396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 ‘23</a:t>
            </a:r>
            <a:endParaRPr b="0" i="0" sz="1000" u="none" cap="none" strike="noStrike">
              <a:solidFill>
                <a:srgbClr val="000000"/>
              </a:solidFill>
              <a:latin typeface="Arial"/>
              <a:ea typeface="Arial"/>
              <a:cs typeface="Arial"/>
              <a:sym typeface="Arial"/>
            </a:endParaRPr>
          </a:p>
        </p:txBody>
      </p:sp>
      <p:sp>
        <p:nvSpPr>
          <p:cNvPr id="225" name="Google Shape;225;p40"/>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pic>
        <p:nvPicPr>
          <p:cNvPr id="226" name="Google Shape;226;p40"/>
          <p:cNvPicPr preferRelativeResize="0"/>
          <p:nvPr/>
        </p:nvPicPr>
        <p:blipFill>
          <a:blip r:embed="rId3">
            <a:alphaModFix amt="74000"/>
          </a:blip>
          <a:stretch>
            <a:fillRect/>
          </a:stretch>
        </p:blipFill>
        <p:spPr>
          <a:xfrm>
            <a:off x="4419125" y="2773550"/>
            <a:ext cx="326100" cy="3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64" name="Google Shape;364;p49"/>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Problem Analysis</a:t>
            </a:r>
            <a:endParaRPr b="0" sz="2800" strike="noStrike">
              <a:solidFill>
                <a:srgbClr val="000000"/>
              </a:solidFill>
              <a:latin typeface="Arial"/>
              <a:ea typeface="Arial"/>
              <a:cs typeface="Arial"/>
              <a:sym typeface="Arial"/>
            </a:endParaRPr>
          </a:p>
        </p:txBody>
      </p:sp>
      <p:grpSp>
        <p:nvGrpSpPr>
          <p:cNvPr id="365" name="Google Shape;365;p49"/>
          <p:cNvGrpSpPr/>
          <p:nvPr/>
        </p:nvGrpSpPr>
        <p:grpSpPr>
          <a:xfrm>
            <a:off x="714349" y="1736003"/>
            <a:ext cx="6623226" cy="2544372"/>
            <a:chOff x="896040" y="1695240"/>
            <a:chExt cx="2735401" cy="2544372"/>
          </a:xfrm>
        </p:grpSpPr>
        <p:sp>
          <p:nvSpPr>
            <p:cNvPr id="366" name="Google Shape;366;p49"/>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Problem arose from </a:t>
              </a:r>
              <a:r>
                <a:rPr b="1" lang="en" sz="2200">
                  <a:solidFill>
                    <a:schemeClr val="dk1"/>
                  </a:solidFill>
                  <a:latin typeface="Caudex"/>
                  <a:ea typeface="Caudex"/>
                  <a:cs typeface="Caudex"/>
                  <a:sym typeface="Caudex"/>
                </a:rPr>
                <a:t>analyzed</a:t>
              </a:r>
              <a:r>
                <a:rPr b="1" lang="en" sz="2200">
                  <a:solidFill>
                    <a:schemeClr val="dk1"/>
                  </a:solidFill>
                  <a:latin typeface="Caudex"/>
                  <a:ea typeface="Caudex"/>
                  <a:cs typeface="Caudex"/>
                  <a:sym typeface="Caudex"/>
                </a:rPr>
                <a:t> reviews</a:t>
              </a:r>
              <a:r>
                <a:rPr b="1" lang="en" sz="2200">
                  <a:solidFill>
                    <a:schemeClr val="dk1"/>
                  </a:solidFill>
                  <a:latin typeface="Caudex"/>
                  <a:ea typeface="Caudex"/>
                  <a:cs typeface="Caudex"/>
                  <a:sym typeface="Caudex"/>
                </a:rPr>
                <a:t>!</a:t>
              </a:r>
              <a:endParaRPr b="1" sz="2200">
                <a:solidFill>
                  <a:schemeClr val="dk1"/>
                </a:solidFill>
                <a:latin typeface="Caudex"/>
                <a:ea typeface="Caudex"/>
                <a:cs typeface="Caudex"/>
                <a:sym typeface="Caudex"/>
              </a:endParaRPr>
            </a:p>
          </p:txBody>
        </p:sp>
        <p:sp>
          <p:nvSpPr>
            <p:cNvPr id="367" name="Google Shape;367;p49"/>
            <p:cNvSpPr/>
            <p:nvPr/>
          </p:nvSpPr>
          <p:spPr>
            <a:xfrm>
              <a:off x="896041" y="2319612"/>
              <a:ext cx="2735400" cy="1920000"/>
            </a:xfrm>
            <a:prstGeom prst="rect">
              <a:avLst/>
            </a:prstGeom>
            <a:noFill/>
            <a:ln>
              <a:noFill/>
            </a:ln>
          </p:spPr>
          <p:txBody>
            <a:bodyPr anchorCtr="0" anchor="t" bIns="91425" lIns="91425" spcFirstLastPara="1" rIns="91425" wrap="square" tIns="91425">
              <a:noAutofit/>
            </a:bodyPr>
            <a:lstStyle/>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The existing systems need physical contact during balance recharges.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Integrating online transactions may cause data breaches.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The user experience is not so convenient account monitoring.</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potential disparity in speed and efficiency.</a:t>
              </a:r>
              <a:endParaRPr>
                <a:solidFill>
                  <a:schemeClr val="dk1"/>
                </a:solidFill>
                <a:latin typeface="Lora Medium"/>
                <a:ea typeface="Lora Medium"/>
                <a:cs typeface="Lora Medium"/>
                <a:sym typeface="Lora Medium"/>
              </a:endParaRPr>
            </a:p>
            <a:p>
              <a:pPr indent="-317500" lvl="0" marL="45720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Legacy infrastructure might cause compatibility issues with the new online system.</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368" name="Google Shape;368;p49"/>
          <p:cNvCxnSpPr/>
          <p:nvPr/>
        </p:nvCxnSpPr>
        <p:spPr>
          <a:xfrm>
            <a:off x="813818" y="2152500"/>
            <a:ext cx="3226500" cy="0"/>
          </a:xfrm>
          <a:prstGeom prst="straightConnector1">
            <a:avLst/>
          </a:prstGeom>
          <a:noFill/>
          <a:ln cap="rnd" cmpd="sng" w="19050">
            <a:solidFill>
              <a:srgbClr val="422E25"/>
            </a:solidFill>
            <a:prstDash val="solid"/>
            <a:round/>
            <a:headEnd len="sm" w="sm" type="none"/>
            <a:tailEnd len="sm" w="sm" type="none"/>
          </a:ln>
        </p:spPr>
      </p:cxnSp>
      <p:sp>
        <p:nvSpPr>
          <p:cNvPr id="369" name="Google Shape;36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75" name="Google Shape;375;p50"/>
          <p:cNvSpPr txBox="1"/>
          <p:nvPr>
            <p:ph type="title"/>
          </p:nvPr>
        </p:nvSpPr>
        <p:spPr>
          <a:xfrm>
            <a:off x="1178816" y="576925"/>
            <a:ext cx="20475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Hardwares</a:t>
            </a:r>
            <a:endParaRPr b="0" sz="2800" strike="noStrike">
              <a:solidFill>
                <a:srgbClr val="000000"/>
              </a:solidFill>
              <a:latin typeface="Arial"/>
              <a:ea typeface="Arial"/>
              <a:cs typeface="Arial"/>
              <a:sym typeface="Arial"/>
            </a:endParaRPr>
          </a:p>
        </p:txBody>
      </p:sp>
      <p:sp>
        <p:nvSpPr>
          <p:cNvPr id="376" name="Google Shape;376;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77" name="Google Shape;377;p50"/>
          <p:cNvGrpSpPr/>
          <p:nvPr/>
        </p:nvGrpSpPr>
        <p:grpSpPr>
          <a:xfrm>
            <a:off x="3875655" y="1779645"/>
            <a:ext cx="225721" cy="2423052"/>
            <a:chOff x="3889080" y="2149308"/>
            <a:chExt cx="225721" cy="2423052"/>
          </a:xfrm>
        </p:grpSpPr>
        <p:cxnSp>
          <p:nvCxnSpPr>
            <p:cNvPr id="378" name="Google Shape;378;p50"/>
            <p:cNvCxnSpPr/>
            <p:nvPr/>
          </p:nvCxnSpPr>
          <p:spPr>
            <a:xfrm flipH="1" rot="10800000">
              <a:off x="4002120" y="2657160"/>
              <a:ext cx="300" cy="1915200"/>
            </a:xfrm>
            <a:prstGeom prst="straightConnector1">
              <a:avLst/>
            </a:prstGeom>
            <a:noFill/>
            <a:ln cap="rnd" cmpd="sng" w="19050">
              <a:solidFill>
                <a:srgbClr val="422E25"/>
              </a:solidFill>
              <a:prstDash val="solid"/>
              <a:round/>
              <a:headEnd len="sm" w="sm" type="none"/>
              <a:tailEnd len="sm" w="sm" type="none"/>
            </a:ln>
          </p:spPr>
        </p:cxnSp>
        <p:sp>
          <p:nvSpPr>
            <p:cNvPr id="379" name="Google Shape;379;p50"/>
            <p:cNvSpPr/>
            <p:nvPr/>
          </p:nvSpPr>
          <p:spPr>
            <a:xfrm rot="-5400000">
              <a:off x="3826314" y="2212073"/>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380" name="Google Shape;380;p50"/>
          <p:cNvGrpSpPr/>
          <p:nvPr/>
        </p:nvGrpSpPr>
        <p:grpSpPr>
          <a:xfrm>
            <a:off x="4445534" y="1001938"/>
            <a:ext cx="225721" cy="2422692"/>
            <a:chOff x="4458959" y="1371600"/>
            <a:chExt cx="225721" cy="2422692"/>
          </a:xfrm>
        </p:grpSpPr>
        <p:cxnSp>
          <p:nvCxnSpPr>
            <p:cNvPr id="381" name="Google Shape;381;p50"/>
            <p:cNvCxnSpPr/>
            <p:nvPr/>
          </p:nvCxnSpPr>
          <p:spPr>
            <a:xfrm>
              <a:off x="4571640" y="1371600"/>
              <a:ext cx="300" cy="1915200"/>
            </a:xfrm>
            <a:prstGeom prst="straightConnector1">
              <a:avLst/>
            </a:prstGeom>
            <a:noFill/>
            <a:ln cap="rnd" cmpd="sng" w="19050">
              <a:solidFill>
                <a:srgbClr val="422E25"/>
              </a:solidFill>
              <a:prstDash val="solid"/>
              <a:round/>
              <a:headEnd len="sm" w="sm" type="none"/>
              <a:tailEnd len="sm" w="sm" type="none"/>
            </a:ln>
          </p:spPr>
        </p:cxnSp>
        <p:sp>
          <p:nvSpPr>
            <p:cNvPr id="382" name="Google Shape;382;p50"/>
            <p:cNvSpPr/>
            <p:nvPr/>
          </p:nvSpPr>
          <p:spPr>
            <a:xfrm rot="5400000">
              <a:off x="4396193" y="3505806"/>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383" name="Google Shape;383;p50"/>
          <p:cNvSpPr txBox="1"/>
          <p:nvPr>
            <p:ph type="title"/>
          </p:nvPr>
        </p:nvSpPr>
        <p:spPr>
          <a:xfrm>
            <a:off x="5700591" y="691650"/>
            <a:ext cx="20475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Softwares</a:t>
            </a:r>
            <a:endParaRPr b="0" sz="2800" strike="noStrike">
              <a:solidFill>
                <a:srgbClr val="000000"/>
              </a:solidFill>
              <a:latin typeface="Arial"/>
              <a:ea typeface="Arial"/>
              <a:cs typeface="Arial"/>
              <a:sym typeface="Arial"/>
            </a:endParaRPr>
          </a:p>
        </p:txBody>
      </p:sp>
      <p:sp>
        <p:nvSpPr>
          <p:cNvPr id="384" name="Google Shape;384;p50"/>
          <p:cNvSpPr txBox="1"/>
          <p:nvPr/>
        </p:nvSpPr>
        <p:spPr>
          <a:xfrm>
            <a:off x="1237813" y="2105788"/>
            <a:ext cx="17547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NodeMCU</a:t>
            </a:r>
            <a:endParaRPr sz="1200">
              <a:latin typeface="Lora Medium"/>
              <a:ea typeface="Lora Medium"/>
              <a:cs typeface="Lora Medium"/>
              <a:sym typeface="Lora Medium"/>
            </a:endParaRPr>
          </a:p>
        </p:txBody>
      </p:sp>
      <p:sp>
        <p:nvSpPr>
          <p:cNvPr id="385" name="Google Shape;385;p50"/>
          <p:cNvSpPr txBox="1"/>
          <p:nvPr/>
        </p:nvSpPr>
        <p:spPr>
          <a:xfrm>
            <a:off x="1237813" y="2630488"/>
            <a:ext cx="23568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Intel Core i3 or AMD Ryzen 3</a:t>
            </a:r>
            <a:endParaRPr sz="1200">
              <a:latin typeface="Lora Medium"/>
              <a:ea typeface="Lora Medium"/>
              <a:cs typeface="Lora Medium"/>
              <a:sym typeface="Lora Medium"/>
            </a:endParaRPr>
          </a:p>
        </p:txBody>
      </p:sp>
      <p:sp>
        <p:nvSpPr>
          <p:cNvPr id="386" name="Google Shape;386;p50"/>
          <p:cNvSpPr txBox="1"/>
          <p:nvPr/>
        </p:nvSpPr>
        <p:spPr>
          <a:xfrm>
            <a:off x="1237813" y="3155188"/>
            <a:ext cx="2318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Minimum of 4 GB of RAM</a:t>
            </a:r>
            <a:endParaRPr sz="1200">
              <a:latin typeface="Lora Medium"/>
              <a:ea typeface="Lora Medium"/>
              <a:cs typeface="Lora Medium"/>
              <a:sym typeface="Lora Medium"/>
            </a:endParaRPr>
          </a:p>
        </p:txBody>
      </p:sp>
      <p:sp>
        <p:nvSpPr>
          <p:cNvPr id="387" name="Google Shape;387;p50"/>
          <p:cNvSpPr txBox="1"/>
          <p:nvPr/>
        </p:nvSpPr>
        <p:spPr>
          <a:xfrm>
            <a:off x="1203163" y="3765888"/>
            <a:ext cx="243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OS: Windows or Linux</a:t>
            </a:r>
            <a:endParaRPr sz="1200">
              <a:latin typeface="Lora Medium"/>
              <a:ea typeface="Lora Medium"/>
              <a:cs typeface="Lora Medium"/>
              <a:sym typeface="Lora Medium"/>
            </a:endParaRPr>
          </a:p>
        </p:txBody>
      </p:sp>
      <p:pic>
        <p:nvPicPr>
          <p:cNvPr id="388" name="Google Shape;388;p50"/>
          <p:cNvPicPr preferRelativeResize="0"/>
          <p:nvPr/>
        </p:nvPicPr>
        <p:blipFill>
          <a:blip r:embed="rId3">
            <a:alphaModFix/>
          </a:blip>
          <a:stretch>
            <a:fillRect/>
          </a:stretch>
        </p:blipFill>
        <p:spPr>
          <a:xfrm>
            <a:off x="767499" y="3226475"/>
            <a:ext cx="308127" cy="273900"/>
          </a:xfrm>
          <a:prstGeom prst="rect">
            <a:avLst/>
          </a:prstGeom>
          <a:noFill/>
          <a:ln>
            <a:noFill/>
          </a:ln>
        </p:spPr>
      </p:pic>
      <p:pic>
        <p:nvPicPr>
          <p:cNvPr id="389" name="Google Shape;389;p50"/>
          <p:cNvPicPr preferRelativeResize="0"/>
          <p:nvPr/>
        </p:nvPicPr>
        <p:blipFill>
          <a:blip r:embed="rId4">
            <a:alphaModFix/>
          </a:blip>
          <a:stretch>
            <a:fillRect/>
          </a:stretch>
        </p:blipFill>
        <p:spPr>
          <a:xfrm>
            <a:off x="784613" y="2655513"/>
            <a:ext cx="273900" cy="273900"/>
          </a:xfrm>
          <a:prstGeom prst="rect">
            <a:avLst/>
          </a:prstGeom>
          <a:noFill/>
          <a:ln>
            <a:noFill/>
          </a:ln>
        </p:spPr>
      </p:pic>
      <p:pic>
        <p:nvPicPr>
          <p:cNvPr id="390" name="Google Shape;390;p50"/>
          <p:cNvPicPr preferRelativeResize="0"/>
          <p:nvPr/>
        </p:nvPicPr>
        <p:blipFill>
          <a:blip r:embed="rId5">
            <a:alphaModFix/>
          </a:blip>
          <a:stretch>
            <a:fillRect/>
          </a:stretch>
        </p:blipFill>
        <p:spPr>
          <a:xfrm>
            <a:off x="808700" y="3807764"/>
            <a:ext cx="225725" cy="257948"/>
          </a:xfrm>
          <a:prstGeom prst="rect">
            <a:avLst/>
          </a:prstGeom>
          <a:noFill/>
          <a:ln>
            <a:noFill/>
          </a:ln>
        </p:spPr>
      </p:pic>
      <p:sp>
        <p:nvSpPr>
          <p:cNvPr id="391" name="Google Shape;391;p50"/>
          <p:cNvSpPr txBox="1"/>
          <p:nvPr/>
        </p:nvSpPr>
        <p:spPr>
          <a:xfrm>
            <a:off x="5699363" y="1590200"/>
            <a:ext cx="2318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VS Code &amp; Bash Terminal</a:t>
            </a:r>
            <a:endParaRPr sz="1200">
              <a:latin typeface="Lora Medium"/>
              <a:ea typeface="Lora Medium"/>
              <a:cs typeface="Lora Medium"/>
              <a:sym typeface="Lora Medium"/>
            </a:endParaRPr>
          </a:p>
        </p:txBody>
      </p:sp>
      <p:sp>
        <p:nvSpPr>
          <p:cNvPr id="392" name="Google Shape;392;p50"/>
          <p:cNvSpPr txBox="1"/>
          <p:nvPr/>
        </p:nvSpPr>
        <p:spPr>
          <a:xfrm>
            <a:off x="5699363" y="2114900"/>
            <a:ext cx="23568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NodeJS</a:t>
            </a:r>
            <a:endParaRPr sz="1200">
              <a:latin typeface="Lora Medium"/>
              <a:ea typeface="Lora Medium"/>
              <a:cs typeface="Lora Medium"/>
              <a:sym typeface="Lora Medium"/>
            </a:endParaRPr>
          </a:p>
        </p:txBody>
      </p:sp>
      <p:sp>
        <p:nvSpPr>
          <p:cNvPr id="393" name="Google Shape;393;p50"/>
          <p:cNvSpPr txBox="1"/>
          <p:nvPr/>
        </p:nvSpPr>
        <p:spPr>
          <a:xfrm>
            <a:off x="5699363" y="2639600"/>
            <a:ext cx="2318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postgreSQL</a:t>
            </a:r>
            <a:endParaRPr sz="1200">
              <a:latin typeface="Lora Medium"/>
              <a:ea typeface="Lora Medium"/>
              <a:cs typeface="Lora Medium"/>
              <a:sym typeface="Lora Medium"/>
            </a:endParaRPr>
          </a:p>
        </p:txBody>
      </p:sp>
      <p:sp>
        <p:nvSpPr>
          <p:cNvPr id="394" name="Google Shape;394;p50"/>
          <p:cNvSpPr txBox="1"/>
          <p:nvPr/>
        </p:nvSpPr>
        <p:spPr>
          <a:xfrm>
            <a:off x="5664713" y="3250300"/>
            <a:ext cx="243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Git</a:t>
            </a:r>
            <a:endParaRPr sz="1200">
              <a:latin typeface="Lora Medium"/>
              <a:ea typeface="Lora Medium"/>
              <a:cs typeface="Lora Medium"/>
              <a:sym typeface="Lora Medium"/>
            </a:endParaRPr>
          </a:p>
        </p:txBody>
      </p:sp>
      <p:sp>
        <p:nvSpPr>
          <p:cNvPr id="395" name="Google Shape;395;p50"/>
          <p:cNvSpPr txBox="1"/>
          <p:nvPr/>
        </p:nvSpPr>
        <p:spPr>
          <a:xfrm>
            <a:off x="5641163" y="3757800"/>
            <a:ext cx="243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React Native</a:t>
            </a:r>
            <a:endParaRPr sz="1200">
              <a:latin typeface="Lora Medium"/>
              <a:ea typeface="Lora Medium"/>
              <a:cs typeface="Lora Medium"/>
              <a:sym typeface="Lora Medium"/>
            </a:endParaRPr>
          </a:p>
        </p:txBody>
      </p:sp>
      <p:pic>
        <p:nvPicPr>
          <p:cNvPr id="396" name="Google Shape;396;p50"/>
          <p:cNvPicPr preferRelativeResize="0"/>
          <p:nvPr/>
        </p:nvPicPr>
        <p:blipFill>
          <a:blip r:embed="rId6">
            <a:alphaModFix/>
          </a:blip>
          <a:stretch>
            <a:fillRect/>
          </a:stretch>
        </p:blipFill>
        <p:spPr>
          <a:xfrm>
            <a:off x="5333775" y="2129236"/>
            <a:ext cx="273900" cy="313029"/>
          </a:xfrm>
          <a:prstGeom prst="rect">
            <a:avLst/>
          </a:prstGeom>
          <a:noFill/>
          <a:ln>
            <a:noFill/>
          </a:ln>
        </p:spPr>
      </p:pic>
      <p:pic>
        <p:nvPicPr>
          <p:cNvPr id="397" name="Google Shape;397;p50"/>
          <p:cNvPicPr preferRelativeResize="0"/>
          <p:nvPr/>
        </p:nvPicPr>
        <p:blipFill>
          <a:blip r:embed="rId7">
            <a:alphaModFix/>
          </a:blip>
          <a:stretch>
            <a:fillRect/>
          </a:stretch>
        </p:blipFill>
        <p:spPr>
          <a:xfrm>
            <a:off x="5357875" y="2724025"/>
            <a:ext cx="273900" cy="273878"/>
          </a:xfrm>
          <a:prstGeom prst="rect">
            <a:avLst/>
          </a:prstGeom>
          <a:noFill/>
          <a:ln>
            <a:noFill/>
          </a:ln>
        </p:spPr>
      </p:pic>
      <p:pic>
        <p:nvPicPr>
          <p:cNvPr id="398" name="Google Shape;398;p50"/>
          <p:cNvPicPr preferRelativeResize="0"/>
          <p:nvPr/>
        </p:nvPicPr>
        <p:blipFill>
          <a:blip r:embed="rId8">
            <a:alphaModFix/>
          </a:blip>
          <a:stretch>
            <a:fillRect/>
          </a:stretch>
        </p:blipFill>
        <p:spPr>
          <a:xfrm>
            <a:off x="5333775" y="3814600"/>
            <a:ext cx="273900" cy="273900"/>
          </a:xfrm>
          <a:prstGeom prst="rect">
            <a:avLst/>
          </a:prstGeom>
          <a:noFill/>
          <a:ln>
            <a:noFill/>
          </a:ln>
        </p:spPr>
      </p:pic>
      <p:pic>
        <p:nvPicPr>
          <p:cNvPr id="399" name="Google Shape;399;p50"/>
          <p:cNvPicPr preferRelativeResize="0"/>
          <p:nvPr/>
        </p:nvPicPr>
        <p:blipFill>
          <a:blip r:embed="rId9">
            <a:alphaModFix/>
          </a:blip>
          <a:stretch>
            <a:fillRect/>
          </a:stretch>
        </p:blipFill>
        <p:spPr>
          <a:xfrm>
            <a:off x="5381975" y="3334051"/>
            <a:ext cx="225700" cy="257949"/>
          </a:xfrm>
          <a:prstGeom prst="rect">
            <a:avLst/>
          </a:prstGeom>
          <a:noFill/>
          <a:ln>
            <a:noFill/>
          </a:ln>
        </p:spPr>
      </p:pic>
      <p:pic>
        <p:nvPicPr>
          <p:cNvPr id="400" name="Google Shape;400;p50"/>
          <p:cNvPicPr preferRelativeResize="0"/>
          <p:nvPr/>
        </p:nvPicPr>
        <p:blipFill>
          <a:blip r:embed="rId10">
            <a:alphaModFix/>
          </a:blip>
          <a:stretch>
            <a:fillRect/>
          </a:stretch>
        </p:blipFill>
        <p:spPr>
          <a:xfrm>
            <a:off x="5381975" y="1706686"/>
            <a:ext cx="225700" cy="200628"/>
          </a:xfrm>
          <a:prstGeom prst="rect">
            <a:avLst/>
          </a:prstGeom>
          <a:noFill/>
          <a:ln>
            <a:noFill/>
          </a:ln>
        </p:spPr>
      </p:pic>
      <p:sp>
        <p:nvSpPr>
          <p:cNvPr id="401" name="Google Shape;401;p50"/>
          <p:cNvSpPr txBox="1"/>
          <p:nvPr/>
        </p:nvSpPr>
        <p:spPr>
          <a:xfrm>
            <a:off x="1237813" y="1581088"/>
            <a:ext cx="17547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RFID Card &amp; Reader</a:t>
            </a:r>
            <a:endParaRPr sz="1200">
              <a:latin typeface="Lora Medium"/>
              <a:ea typeface="Lora Medium"/>
              <a:cs typeface="Lora Medium"/>
              <a:sym typeface="Lora Medium"/>
            </a:endParaRPr>
          </a:p>
        </p:txBody>
      </p:sp>
      <p:pic>
        <p:nvPicPr>
          <p:cNvPr id="402" name="Google Shape;402;p50"/>
          <p:cNvPicPr preferRelativeResize="0"/>
          <p:nvPr/>
        </p:nvPicPr>
        <p:blipFill>
          <a:blip r:embed="rId11">
            <a:alphaModFix/>
          </a:blip>
          <a:stretch>
            <a:fillRect/>
          </a:stretch>
        </p:blipFill>
        <p:spPr>
          <a:xfrm>
            <a:off x="784613" y="1656138"/>
            <a:ext cx="273900" cy="243475"/>
          </a:xfrm>
          <a:prstGeom prst="rect">
            <a:avLst/>
          </a:prstGeom>
          <a:noFill/>
          <a:ln>
            <a:noFill/>
          </a:ln>
        </p:spPr>
      </p:pic>
      <p:pic>
        <p:nvPicPr>
          <p:cNvPr id="403" name="Google Shape;403;p50"/>
          <p:cNvPicPr preferRelativeResize="0"/>
          <p:nvPr/>
        </p:nvPicPr>
        <p:blipFill>
          <a:blip r:embed="rId12">
            <a:alphaModFix/>
          </a:blip>
          <a:stretch>
            <a:fillRect/>
          </a:stretch>
        </p:blipFill>
        <p:spPr>
          <a:xfrm>
            <a:off x="784636" y="2140626"/>
            <a:ext cx="273875" cy="2738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1"/>
          <p:cNvSpPr txBox="1"/>
          <p:nvPr/>
        </p:nvSpPr>
        <p:spPr>
          <a:xfrm rot="-5400000">
            <a:off x="-302880" y="3844945"/>
            <a:ext cx="1846800" cy="27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 ‘23</a:t>
            </a:r>
            <a:endParaRPr b="0" sz="1000" strike="noStrike">
              <a:solidFill>
                <a:srgbClr val="000000"/>
              </a:solidFill>
              <a:latin typeface="Arial"/>
              <a:ea typeface="Arial"/>
              <a:cs typeface="Arial"/>
              <a:sym typeface="Arial"/>
            </a:endParaRPr>
          </a:p>
        </p:txBody>
      </p:sp>
      <p:pic>
        <p:nvPicPr>
          <p:cNvPr id="409" name="Google Shape;409;p51"/>
          <p:cNvPicPr preferRelativeResize="0"/>
          <p:nvPr/>
        </p:nvPicPr>
        <p:blipFill>
          <a:blip r:embed="rId3">
            <a:alphaModFix/>
          </a:blip>
          <a:stretch>
            <a:fillRect/>
          </a:stretch>
        </p:blipFill>
        <p:spPr>
          <a:xfrm>
            <a:off x="1727450" y="936100"/>
            <a:ext cx="6480601" cy="3921749"/>
          </a:xfrm>
          <a:prstGeom prst="rect">
            <a:avLst/>
          </a:prstGeom>
          <a:noFill/>
          <a:ln>
            <a:noFill/>
          </a:ln>
        </p:spPr>
      </p:pic>
      <p:sp>
        <p:nvSpPr>
          <p:cNvPr id="410" name="Google Shape;410;p51"/>
          <p:cNvSpPr txBox="1"/>
          <p:nvPr>
            <p:ph idx="4294967295" type="title"/>
          </p:nvPr>
        </p:nvSpPr>
        <p:spPr>
          <a:xfrm>
            <a:off x="962475" y="191710"/>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Proposed Methodology</a:t>
            </a:r>
            <a:endParaRPr b="0" sz="2800" strike="noStrike">
              <a:solidFill>
                <a:srgbClr val="000000"/>
              </a:solidFill>
              <a:latin typeface="Arial"/>
              <a:ea typeface="Arial"/>
              <a:cs typeface="Arial"/>
              <a:sym typeface="Arial"/>
            </a:endParaRPr>
          </a:p>
        </p:txBody>
      </p:sp>
      <p:sp>
        <p:nvSpPr>
          <p:cNvPr id="411" name="Google Shape;41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714300" y="105400"/>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Flow Chart</a:t>
            </a:r>
            <a:endParaRPr b="0" sz="2800" strike="noStrike">
              <a:solidFill>
                <a:srgbClr val="000000"/>
              </a:solidFill>
              <a:latin typeface="Arial"/>
              <a:ea typeface="Arial"/>
              <a:cs typeface="Arial"/>
              <a:sym typeface="Arial"/>
            </a:endParaRPr>
          </a:p>
        </p:txBody>
      </p:sp>
      <p:sp>
        <p:nvSpPr>
          <p:cNvPr id="417" name="Google Shape;417;p52"/>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pic>
        <p:nvPicPr>
          <p:cNvPr id="418" name="Google Shape;418;p52"/>
          <p:cNvPicPr preferRelativeResize="0"/>
          <p:nvPr/>
        </p:nvPicPr>
        <p:blipFill rotWithShape="1">
          <a:blip r:embed="rId3">
            <a:alphaModFix/>
          </a:blip>
          <a:srcRect b="3161" l="5840" r="4849" t="3849"/>
          <a:stretch/>
        </p:blipFill>
        <p:spPr>
          <a:xfrm>
            <a:off x="1412825" y="900050"/>
            <a:ext cx="6025001" cy="3859749"/>
          </a:xfrm>
          <a:prstGeom prst="rect">
            <a:avLst/>
          </a:prstGeom>
          <a:noFill/>
          <a:ln cap="flat" cmpd="sng" w="9525">
            <a:solidFill>
              <a:srgbClr val="666666"/>
            </a:solidFill>
            <a:prstDash val="solid"/>
            <a:round/>
            <a:headEnd len="sm" w="sm" type="none"/>
            <a:tailEnd len="sm" w="sm" type="none"/>
          </a:ln>
        </p:spPr>
      </p:pic>
      <p:sp>
        <p:nvSpPr>
          <p:cNvPr id="419" name="Google Shape;41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3"/>
          <p:cNvSpPr txBox="1"/>
          <p:nvPr>
            <p:ph type="title"/>
          </p:nvPr>
        </p:nvSpPr>
        <p:spPr>
          <a:xfrm>
            <a:off x="714300" y="530775"/>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Conclusion</a:t>
            </a:r>
            <a:endParaRPr b="0" sz="2800" strike="noStrike">
              <a:solidFill>
                <a:srgbClr val="000000"/>
              </a:solidFill>
              <a:latin typeface="Arial"/>
              <a:ea typeface="Arial"/>
              <a:cs typeface="Arial"/>
              <a:sym typeface="Arial"/>
            </a:endParaRPr>
          </a:p>
        </p:txBody>
      </p:sp>
      <p:sp>
        <p:nvSpPr>
          <p:cNvPr id="425" name="Google Shape;425;p53"/>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426" name="Google Shape;426;p53"/>
          <p:cNvSpPr/>
          <p:nvPr/>
        </p:nvSpPr>
        <p:spPr>
          <a:xfrm>
            <a:off x="769350" y="1795700"/>
            <a:ext cx="7229700" cy="1938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Literature reviews explore metro implementation, benefits and user satisfaction.</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Case studies analyze contactless cards, security measures and user feedback.</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Integration potential transport and non-transport payment systems is studied.</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The review notes setup costs, compatibility issues, and future trends like technology advancements and mobile usage expansion.</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427" name="Google Shape;427;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4"/>
          <p:cNvSpPr txBox="1"/>
          <p:nvPr>
            <p:ph type="title"/>
          </p:nvPr>
        </p:nvSpPr>
        <p:spPr>
          <a:xfrm>
            <a:off x="685800" y="439200"/>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References</a:t>
            </a:r>
            <a:endParaRPr b="0" sz="2800" strike="noStrike">
              <a:solidFill>
                <a:srgbClr val="000000"/>
              </a:solidFill>
              <a:latin typeface="Arial"/>
              <a:ea typeface="Arial"/>
              <a:cs typeface="Arial"/>
              <a:sym typeface="Arial"/>
            </a:endParaRPr>
          </a:p>
        </p:txBody>
      </p:sp>
      <p:sp>
        <p:nvSpPr>
          <p:cNvPr id="433" name="Google Shape;433;p54"/>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434" name="Google Shape;434;p54"/>
          <p:cNvSpPr/>
          <p:nvPr/>
        </p:nvSpPr>
        <p:spPr>
          <a:xfrm>
            <a:off x="527550" y="1186175"/>
            <a:ext cx="3541500" cy="3698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[1] Anisha P R Ravi Shankar Reddy A Azmathulla Shaik, Kishor Kumar Reddy C. Mrts: A robust and scalable architecture for metro rail ticketing system. Pages 1–6, 01 2014.</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[2]  Marie-Pier Pelletier, Martin Tr ́epanier, and Catherine Morency. Smart card data use in public transit: A literature review. Transportation Research Part C: Emerging Technologies, 19(4):557–568, 2011.</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[3] Izabela Lacmanovi ́c, Biljana Radulovi ́c, and Dejan Lacmanovi ́c. Contactless payment systems based on rfid technology. In The 33rd International Convention MIPRO, pages 1114–1119, 2010.</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435" name="Google Shape;43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6" name="Google Shape;436;p54"/>
          <p:cNvSpPr/>
          <p:nvPr/>
        </p:nvSpPr>
        <p:spPr>
          <a:xfrm>
            <a:off x="4507725" y="1186175"/>
            <a:ext cx="3541500" cy="36987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[4] </a:t>
            </a:r>
            <a:r>
              <a:rPr lang="en" sz="1000">
                <a:solidFill>
                  <a:schemeClr val="dk1"/>
                </a:solidFill>
                <a:latin typeface="Lora Medium"/>
                <a:ea typeface="Lora Medium"/>
                <a:cs typeface="Lora Medium"/>
                <a:sym typeface="Lora Medium"/>
              </a:rPr>
              <a:t>Patrick Y. K. Chau and Simpson Poon. Octopus: An e-cash payment system success story. Commun. ACM, 46(9):129–133, sep 2003</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[5] Olivier Caelen Tina Eliassi-Rad Leman Akoglu Monique Snoeck Bart Baesens Veronique Van Vlasselaer, Cristian Bravo. Apate: A novel approach for automated credit card transaction fraud detection using network-based extensions. 75, 04 2015</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[6] Nicola Button AL-Maliki. Analysing and improving the security of contactless payment cards. 03 2020</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just">
              <a:lnSpc>
                <a:spcPct val="150000"/>
              </a:lnSpc>
              <a:spcBef>
                <a:spcPts val="0"/>
              </a:spcBef>
              <a:spcAft>
                <a:spcPts val="0"/>
              </a:spcAft>
              <a:buNone/>
            </a:pPr>
            <a:r>
              <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5"/>
          <p:cNvSpPr/>
          <p:nvPr/>
        </p:nvSpPr>
        <p:spPr>
          <a:xfrm>
            <a:off x="12812400" y="872640"/>
            <a:ext cx="144720" cy="271800"/>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442" name="Google Shape;442;p55"/>
          <p:cNvSpPr/>
          <p:nvPr/>
        </p:nvSpPr>
        <p:spPr>
          <a:xfrm>
            <a:off x="12634920" y="984240"/>
            <a:ext cx="165600" cy="22572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443" name="Google Shape;443;p55"/>
          <p:cNvSpPr/>
          <p:nvPr/>
        </p:nvSpPr>
        <p:spPr>
          <a:xfrm>
            <a:off x="12359160" y="2644560"/>
            <a:ext cx="116640" cy="53640"/>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27000" lIns="91425" spcFirstLastPara="1" rIns="91425" wrap="square" tIns="270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grpSp>
        <p:nvGrpSpPr>
          <p:cNvPr id="444" name="Google Shape;444;p55"/>
          <p:cNvGrpSpPr/>
          <p:nvPr/>
        </p:nvGrpSpPr>
        <p:grpSpPr>
          <a:xfrm>
            <a:off x="8415720" y="1497240"/>
            <a:ext cx="225720" cy="3108960"/>
            <a:chOff x="8415720" y="1497240"/>
            <a:chExt cx="225720" cy="3108960"/>
          </a:xfrm>
        </p:grpSpPr>
        <p:cxnSp>
          <p:nvCxnSpPr>
            <p:cNvPr id="445" name="Google Shape;445;p55"/>
            <p:cNvCxnSpPr/>
            <p:nvPr/>
          </p:nvCxnSpPr>
          <p:spPr>
            <a:xfrm>
              <a:off x="8528400" y="1497240"/>
              <a:ext cx="360" cy="2600280"/>
            </a:xfrm>
            <a:prstGeom prst="straightConnector1">
              <a:avLst/>
            </a:prstGeom>
            <a:noFill/>
            <a:ln cap="rnd" cmpd="sng" w="19050">
              <a:solidFill>
                <a:srgbClr val="422E25"/>
              </a:solidFill>
              <a:prstDash val="solid"/>
              <a:round/>
              <a:headEnd len="sm" w="sm" type="none"/>
              <a:tailEnd len="sm" w="sm" type="none"/>
            </a:ln>
          </p:spPr>
        </p:cxnSp>
        <p:sp>
          <p:nvSpPr>
            <p:cNvPr id="446" name="Google Shape;446;p55"/>
            <p:cNvSpPr/>
            <p:nvPr/>
          </p:nvSpPr>
          <p:spPr>
            <a:xfrm rot="5400000">
              <a:off x="8353080" y="431784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447" name="Google Shape;447;p55"/>
          <p:cNvGrpSpPr/>
          <p:nvPr/>
        </p:nvGrpSpPr>
        <p:grpSpPr>
          <a:xfrm>
            <a:off x="502560" y="537480"/>
            <a:ext cx="225720" cy="2422800"/>
            <a:chOff x="502560" y="537480"/>
            <a:chExt cx="225720" cy="2422800"/>
          </a:xfrm>
        </p:grpSpPr>
        <p:cxnSp>
          <p:nvCxnSpPr>
            <p:cNvPr id="448" name="Google Shape;448;p55"/>
            <p:cNvCxnSpPr/>
            <p:nvPr/>
          </p:nvCxnSpPr>
          <p:spPr>
            <a:xfrm flipH="1" rot="10800000">
              <a:off x="615600" y="1045080"/>
              <a:ext cx="360" cy="1915200"/>
            </a:xfrm>
            <a:prstGeom prst="straightConnector1">
              <a:avLst/>
            </a:prstGeom>
            <a:noFill/>
            <a:ln cap="rnd" cmpd="sng" w="19050">
              <a:solidFill>
                <a:srgbClr val="422E25"/>
              </a:solidFill>
              <a:prstDash val="solid"/>
              <a:round/>
              <a:headEnd len="sm" w="sm" type="none"/>
              <a:tailEnd len="sm" w="sm" type="none"/>
            </a:ln>
          </p:spPr>
        </p:cxnSp>
        <p:sp>
          <p:nvSpPr>
            <p:cNvPr id="449" name="Google Shape;449;p55"/>
            <p:cNvSpPr/>
            <p:nvPr/>
          </p:nvSpPr>
          <p:spPr>
            <a:xfrm rot="-5400000">
              <a:off x="439920" y="600120"/>
              <a:ext cx="351000" cy="225720"/>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450" name="Google Shape;450;p55"/>
          <p:cNvSpPr txBox="1"/>
          <p:nvPr>
            <p:ph idx="4294967295" type="subTitle"/>
          </p:nvPr>
        </p:nvSpPr>
        <p:spPr>
          <a:xfrm rot="-5400000">
            <a:off x="-311760" y="3635640"/>
            <a:ext cx="1846800" cy="273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a:t>
            </a:r>
            <a:r>
              <a:rPr b="1" i="0" lang="en" sz="1000" u="none" cap="none" strike="noStrike">
                <a:solidFill>
                  <a:schemeClr val="dk1"/>
                </a:solidFill>
                <a:latin typeface="Caudex"/>
                <a:ea typeface="Caudex"/>
                <a:cs typeface="Caudex"/>
                <a:sym typeface="Caudex"/>
              </a:rPr>
              <a:t>,  ‘23</a:t>
            </a:r>
            <a:endParaRPr b="0" i="0" sz="1000" u="none" cap="none" strike="noStrike">
              <a:solidFill>
                <a:srgbClr val="000000"/>
              </a:solidFill>
              <a:latin typeface="Arial"/>
              <a:ea typeface="Arial"/>
              <a:cs typeface="Arial"/>
              <a:sym typeface="Arial"/>
            </a:endParaRPr>
          </a:p>
        </p:txBody>
      </p:sp>
      <p:sp>
        <p:nvSpPr>
          <p:cNvPr id="451" name="Google Shape;451;p55"/>
          <p:cNvSpPr txBox="1"/>
          <p:nvPr>
            <p:ph idx="4294967295" type="subTitle"/>
          </p:nvPr>
        </p:nvSpPr>
        <p:spPr>
          <a:xfrm rot="5400000">
            <a:off x="7982280" y="850320"/>
            <a:ext cx="1096920" cy="273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sz="1000"/>
          </a:p>
        </p:txBody>
      </p:sp>
      <p:sp>
        <p:nvSpPr>
          <p:cNvPr id="452" name="Google Shape;452;p55"/>
          <p:cNvSpPr txBox="1"/>
          <p:nvPr/>
        </p:nvSpPr>
        <p:spPr>
          <a:xfrm>
            <a:off x="502555" y="2208975"/>
            <a:ext cx="7715400" cy="59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3200">
                <a:solidFill>
                  <a:schemeClr val="dk1"/>
                </a:solidFill>
                <a:latin typeface="Caudex"/>
                <a:ea typeface="Caudex"/>
                <a:cs typeface="Caudex"/>
                <a:sym typeface="Caudex"/>
              </a:rPr>
              <a:t>Thank You!</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pSp>
        <p:nvGrpSpPr>
          <p:cNvPr id="231" name="Google Shape;231;p41"/>
          <p:cNvGrpSpPr/>
          <p:nvPr/>
        </p:nvGrpSpPr>
        <p:grpSpPr>
          <a:xfrm>
            <a:off x="5199275" y="904503"/>
            <a:ext cx="2743200" cy="1257148"/>
            <a:chOff x="5067175" y="1323165"/>
            <a:chExt cx="2743200" cy="1257148"/>
          </a:xfrm>
        </p:grpSpPr>
        <p:sp>
          <p:nvSpPr>
            <p:cNvPr id="232" name="Google Shape;232;p41"/>
            <p:cNvSpPr/>
            <p:nvPr/>
          </p:nvSpPr>
          <p:spPr>
            <a:xfrm>
              <a:off x="5067175" y="1323165"/>
              <a:ext cx="2743200" cy="45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udex"/>
                  <a:ea typeface="Caudex"/>
                  <a:cs typeface="Caudex"/>
                  <a:sym typeface="Caudex"/>
                </a:rPr>
                <a:t>Instructed by</a:t>
              </a:r>
              <a:r>
                <a:rPr b="1" lang="en" sz="2200">
                  <a:solidFill>
                    <a:schemeClr val="dk1"/>
                  </a:solidFill>
                  <a:latin typeface="Caudex"/>
                  <a:ea typeface="Caudex"/>
                  <a:cs typeface="Caudex"/>
                  <a:sym typeface="Caudex"/>
                </a:rPr>
                <a:t>,</a:t>
              </a:r>
              <a:endParaRPr b="1" sz="2200">
                <a:solidFill>
                  <a:srgbClr val="422E25"/>
                </a:solidFill>
                <a:latin typeface="Caudex"/>
                <a:ea typeface="Caudex"/>
                <a:cs typeface="Caudex"/>
                <a:sym typeface="Caudex"/>
              </a:endParaRPr>
            </a:p>
          </p:txBody>
        </p:sp>
        <p:sp>
          <p:nvSpPr>
            <p:cNvPr id="233" name="Google Shape;233;p41"/>
            <p:cNvSpPr/>
            <p:nvPr/>
          </p:nvSpPr>
          <p:spPr>
            <a:xfrm>
              <a:off x="5158900" y="1893913"/>
              <a:ext cx="2492400" cy="6864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b="1" lang="en" sz="1300">
                  <a:latin typeface="Lora"/>
                  <a:ea typeface="Lora"/>
                  <a:cs typeface="Lora"/>
                  <a:sym typeface="Lora"/>
                </a:rPr>
                <a:t>Khan Md Hasib</a:t>
              </a:r>
              <a:endParaRPr b="1" sz="1300">
                <a:latin typeface="Lora"/>
                <a:ea typeface="Lora"/>
                <a:cs typeface="Lora"/>
                <a:sym typeface="Lora"/>
              </a:endParaRPr>
            </a:p>
            <a:p>
              <a:pPr indent="0" lvl="0" marL="0" rtl="0" algn="ctr">
                <a:lnSpc>
                  <a:spcPct val="150000"/>
                </a:lnSpc>
                <a:spcBef>
                  <a:spcPts val="0"/>
                </a:spcBef>
                <a:spcAft>
                  <a:spcPts val="0"/>
                </a:spcAft>
                <a:buNone/>
              </a:pPr>
              <a:r>
                <a:rPr lang="en" sz="1300">
                  <a:latin typeface="Lora"/>
                  <a:ea typeface="Lora"/>
                  <a:cs typeface="Lora"/>
                  <a:sym typeface="Lora"/>
                </a:rPr>
                <a:t>Assistant Professor</a:t>
              </a:r>
              <a:endParaRPr sz="1300">
                <a:latin typeface="Lora"/>
                <a:ea typeface="Lora"/>
                <a:cs typeface="Lora"/>
                <a:sym typeface="Lora"/>
              </a:endParaRPr>
            </a:p>
            <a:p>
              <a:pPr indent="0" lvl="0" marL="0" rtl="0" algn="ctr">
                <a:lnSpc>
                  <a:spcPct val="150000"/>
                </a:lnSpc>
                <a:spcBef>
                  <a:spcPts val="0"/>
                </a:spcBef>
                <a:spcAft>
                  <a:spcPts val="0"/>
                </a:spcAft>
                <a:buNone/>
              </a:pPr>
              <a:r>
                <a:rPr lang="en" sz="1300">
                  <a:latin typeface="Lora"/>
                  <a:ea typeface="Lora"/>
                  <a:cs typeface="Lora"/>
                  <a:sym typeface="Lora"/>
                </a:rPr>
                <a:t>Department of CSE, BUBT</a:t>
              </a:r>
              <a:endParaRPr sz="1300">
                <a:latin typeface="Lora"/>
                <a:ea typeface="Lora"/>
                <a:cs typeface="Lora"/>
                <a:sym typeface="Lora"/>
              </a:endParaRPr>
            </a:p>
            <a:p>
              <a:pPr indent="0" lvl="0" marL="0" marR="0" rtl="0" algn="l">
                <a:lnSpc>
                  <a:spcPct val="115000"/>
                </a:lnSpc>
                <a:spcBef>
                  <a:spcPts val="0"/>
                </a:spcBef>
                <a:spcAft>
                  <a:spcPts val="0"/>
                </a:spcAft>
                <a:buNone/>
              </a:pPr>
              <a:r>
                <a:t/>
              </a:r>
              <a:endParaRPr sz="1300">
                <a:solidFill>
                  <a:srgbClr val="422E25"/>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228620" lvl="0" marL="457200" marR="0" rtl="0" algn="l">
                <a:lnSpc>
                  <a:spcPct val="100000"/>
                </a:lnSpc>
                <a:spcBef>
                  <a:spcPts val="0"/>
                </a:spcBef>
                <a:spcAft>
                  <a:spcPts val="0"/>
                </a:spcAft>
                <a:buClr>
                  <a:srgbClr val="422E25"/>
                </a:buClr>
                <a:buSzPts val="1400"/>
                <a:buFont typeface="Lato"/>
                <a:buNone/>
              </a:pPr>
              <a:r>
                <a:t/>
              </a:r>
              <a:endParaRPr b="0" sz="1400" strike="noStrike">
                <a:solidFill>
                  <a:srgbClr val="000000"/>
                </a:solidFill>
                <a:latin typeface="Arial"/>
                <a:ea typeface="Arial"/>
                <a:cs typeface="Arial"/>
                <a:sym typeface="Arial"/>
              </a:endParaRPr>
            </a:p>
          </p:txBody>
        </p:sp>
      </p:grpSp>
      <p:grpSp>
        <p:nvGrpSpPr>
          <p:cNvPr id="234" name="Google Shape;234;p41"/>
          <p:cNvGrpSpPr/>
          <p:nvPr/>
        </p:nvGrpSpPr>
        <p:grpSpPr>
          <a:xfrm>
            <a:off x="874020" y="835230"/>
            <a:ext cx="2532905" cy="3473025"/>
            <a:chOff x="896040" y="1695240"/>
            <a:chExt cx="2532905" cy="2708857"/>
          </a:xfrm>
        </p:grpSpPr>
        <p:sp>
          <p:nvSpPr>
            <p:cNvPr id="235" name="Google Shape;235;p41"/>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 sz="2200">
                  <a:solidFill>
                    <a:srgbClr val="422E25"/>
                  </a:solidFill>
                  <a:latin typeface="Caudex"/>
                  <a:ea typeface="Caudex"/>
                  <a:cs typeface="Caudex"/>
                  <a:sym typeface="Caudex"/>
                </a:rPr>
                <a:t>Submitted</a:t>
              </a:r>
              <a:r>
                <a:rPr b="1" lang="en" sz="2200">
                  <a:solidFill>
                    <a:srgbClr val="422E25"/>
                  </a:solidFill>
                  <a:latin typeface="Caudex"/>
                  <a:ea typeface="Caudex"/>
                  <a:cs typeface="Caudex"/>
                  <a:sym typeface="Caudex"/>
                </a:rPr>
                <a:t> by,</a:t>
              </a:r>
              <a:endParaRPr b="0" sz="2200" strike="noStrike">
                <a:solidFill>
                  <a:srgbClr val="000000"/>
                </a:solidFill>
                <a:latin typeface="Arial"/>
                <a:ea typeface="Arial"/>
                <a:cs typeface="Arial"/>
                <a:sym typeface="Arial"/>
              </a:endParaRPr>
            </a:p>
          </p:txBody>
        </p:sp>
        <p:sp>
          <p:nvSpPr>
            <p:cNvPr id="236" name="Google Shape;236;p41"/>
            <p:cNvSpPr/>
            <p:nvPr/>
          </p:nvSpPr>
          <p:spPr>
            <a:xfrm>
              <a:off x="896045" y="2319397"/>
              <a:ext cx="2532900" cy="2084700"/>
            </a:xfrm>
            <a:prstGeom prst="rect">
              <a:avLst/>
            </a:prstGeom>
            <a:noFill/>
            <a:ln>
              <a:noFill/>
            </a:ln>
          </p:spPr>
          <p:txBody>
            <a:bodyPr anchorCtr="0" anchor="t" bIns="91425" lIns="91425" spcFirstLastPara="1" rIns="91425" wrap="square" tIns="91425">
              <a:noAutofit/>
            </a:bodyPr>
            <a:lstStyle/>
            <a:p>
              <a:pPr indent="-311150" lvl="0" marL="457200" rtl="0" algn="l">
                <a:lnSpc>
                  <a:spcPct val="130000"/>
                </a:lnSpc>
                <a:spcBef>
                  <a:spcPts val="0"/>
                </a:spcBef>
                <a:spcAft>
                  <a:spcPts val="0"/>
                </a:spcAft>
                <a:buClr>
                  <a:schemeClr val="dk1"/>
                </a:buClr>
                <a:buSzPts val="1300"/>
                <a:buFont typeface="Lora"/>
                <a:buChar char="●"/>
              </a:pPr>
              <a:r>
                <a:rPr lang="en" sz="1300">
                  <a:solidFill>
                    <a:schemeClr val="dk1"/>
                  </a:solidFill>
                  <a:latin typeface="Lora"/>
                  <a:ea typeface="Lora"/>
                  <a:cs typeface="Lora"/>
                  <a:sym typeface="Lora"/>
                </a:rPr>
                <a:t>Shahin Alam</a:t>
              </a:r>
              <a:endParaRPr sz="1300">
                <a:solidFill>
                  <a:schemeClr val="dk1"/>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chemeClr val="dk1"/>
                  </a:solidFill>
                  <a:latin typeface="Lora"/>
                  <a:ea typeface="Lora"/>
                  <a:cs typeface="Lora"/>
                  <a:sym typeface="Lora"/>
                </a:rPr>
                <a:t>ID: 19202103340</a:t>
              </a:r>
              <a:endParaRPr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Md. Nafees Ashker </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19202103403</a:t>
              </a:r>
              <a:endParaRPr b="1"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Prionto Arefin Prio</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19202103405</a:t>
              </a:r>
              <a:endParaRPr b="1"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Mushfiq Alam Sami</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19202103420</a:t>
              </a:r>
              <a:endParaRPr b="1" sz="1300">
                <a:solidFill>
                  <a:srgbClr val="422E25"/>
                </a:solidFill>
                <a:latin typeface="Lora"/>
                <a:ea typeface="Lora"/>
                <a:cs typeface="Lora"/>
                <a:sym typeface="Lora"/>
              </a:endParaRPr>
            </a:p>
            <a:p>
              <a:pPr indent="-311170" lvl="0" marL="457200" rtl="0" algn="l">
                <a:lnSpc>
                  <a:spcPct val="130000"/>
                </a:lnSpc>
                <a:spcBef>
                  <a:spcPts val="0"/>
                </a:spcBef>
                <a:spcAft>
                  <a:spcPts val="0"/>
                </a:spcAft>
                <a:buClr>
                  <a:srgbClr val="422E25"/>
                </a:buClr>
                <a:buSzPts val="1300"/>
                <a:buFont typeface="Lora"/>
                <a:buChar char="●"/>
              </a:pPr>
              <a:r>
                <a:rPr lang="en" sz="1300">
                  <a:solidFill>
                    <a:srgbClr val="422E25"/>
                  </a:solidFill>
                  <a:latin typeface="Lora"/>
                  <a:ea typeface="Lora"/>
                  <a:cs typeface="Lora"/>
                  <a:sym typeface="Lora"/>
                </a:rPr>
                <a:t>Md. Mamun Miah</a:t>
              </a:r>
              <a:endParaRPr sz="1300">
                <a:solidFill>
                  <a:srgbClr val="422E25"/>
                </a:solidFill>
                <a:latin typeface="Lora"/>
                <a:ea typeface="Lora"/>
                <a:cs typeface="Lora"/>
                <a:sym typeface="Lora"/>
              </a:endParaRPr>
            </a:p>
            <a:p>
              <a:pPr indent="0" lvl="0" marL="457200" rtl="0" algn="l">
                <a:lnSpc>
                  <a:spcPct val="130000"/>
                </a:lnSpc>
                <a:spcBef>
                  <a:spcPts val="0"/>
                </a:spcBef>
                <a:spcAft>
                  <a:spcPts val="0"/>
                </a:spcAft>
                <a:buNone/>
              </a:pPr>
              <a:r>
                <a:rPr b="1" lang="en" sz="1300">
                  <a:solidFill>
                    <a:srgbClr val="422E25"/>
                  </a:solidFill>
                  <a:latin typeface="Lora"/>
                  <a:ea typeface="Lora"/>
                  <a:cs typeface="Lora"/>
                  <a:sym typeface="Lora"/>
                </a:rPr>
                <a:t>ID: 19202103422</a:t>
              </a:r>
              <a:endParaRPr b="1" sz="1300">
                <a:solidFill>
                  <a:srgbClr val="422E25"/>
                </a:solidFill>
                <a:latin typeface="Lora"/>
                <a:ea typeface="Lora"/>
                <a:cs typeface="Lora"/>
                <a:sym typeface="Lora"/>
              </a:endParaRPr>
            </a:p>
            <a:p>
              <a:pPr indent="0" lvl="0" marL="457200" rtl="0" algn="l">
                <a:lnSpc>
                  <a:spcPct val="115000"/>
                </a:lnSpc>
                <a:spcBef>
                  <a:spcPts val="0"/>
                </a:spcBef>
                <a:spcAft>
                  <a:spcPts val="0"/>
                </a:spcAft>
                <a:buNone/>
              </a:pPr>
              <a:r>
                <a:t/>
              </a:r>
              <a:endParaRPr b="1" sz="1300">
                <a:solidFill>
                  <a:srgbClr val="422E25"/>
                </a:solidFill>
                <a:latin typeface="Lora"/>
                <a:ea typeface="Lora"/>
                <a:cs typeface="Lora"/>
                <a:sym typeface="Lora"/>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237" name="Google Shape;237;p41"/>
          <p:cNvCxnSpPr/>
          <p:nvPr/>
        </p:nvCxnSpPr>
        <p:spPr>
          <a:xfrm>
            <a:off x="1623855" y="1422900"/>
            <a:ext cx="914700" cy="300"/>
          </a:xfrm>
          <a:prstGeom prst="straightConnector1">
            <a:avLst/>
          </a:prstGeom>
          <a:noFill/>
          <a:ln cap="rnd" cmpd="sng" w="19050">
            <a:solidFill>
              <a:srgbClr val="422E25"/>
            </a:solidFill>
            <a:prstDash val="solid"/>
            <a:round/>
            <a:headEnd len="sm" w="sm" type="none"/>
            <a:tailEnd len="sm" w="sm" type="none"/>
          </a:ln>
        </p:spPr>
      </p:cxnSp>
      <p:cxnSp>
        <p:nvCxnSpPr>
          <p:cNvPr id="238" name="Google Shape;238;p41"/>
          <p:cNvCxnSpPr/>
          <p:nvPr/>
        </p:nvCxnSpPr>
        <p:spPr>
          <a:xfrm>
            <a:off x="6094340" y="1361123"/>
            <a:ext cx="914700" cy="300"/>
          </a:xfrm>
          <a:prstGeom prst="straightConnector1">
            <a:avLst/>
          </a:prstGeom>
          <a:noFill/>
          <a:ln cap="rnd" cmpd="sng" w="19050">
            <a:solidFill>
              <a:srgbClr val="422E25"/>
            </a:solidFill>
            <a:prstDash val="solid"/>
            <a:round/>
            <a:headEnd len="sm" w="sm" type="none"/>
            <a:tailEnd len="sm" w="sm" type="none"/>
          </a:ln>
        </p:spPr>
      </p:cxnSp>
      <p:sp>
        <p:nvSpPr>
          <p:cNvPr id="239" name="Google Shape;239;p41"/>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grpSp>
        <p:nvGrpSpPr>
          <p:cNvPr id="240" name="Google Shape;240;p41"/>
          <p:cNvGrpSpPr/>
          <p:nvPr/>
        </p:nvGrpSpPr>
        <p:grpSpPr>
          <a:xfrm>
            <a:off x="3867055" y="1674058"/>
            <a:ext cx="225721" cy="2423052"/>
            <a:chOff x="3889080" y="2149308"/>
            <a:chExt cx="225721" cy="2423052"/>
          </a:xfrm>
        </p:grpSpPr>
        <p:cxnSp>
          <p:nvCxnSpPr>
            <p:cNvPr id="241" name="Google Shape;241;p41"/>
            <p:cNvCxnSpPr/>
            <p:nvPr/>
          </p:nvCxnSpPr>
          <p:spPr>
            <a:xfrm flipH="1" rot="10800000">
              <a:off x="4002120" y="2657160"/>
              <a:ext cx="300" cy="1915200"/>
            </a:xfrm>
            <a:prstGeom prst="straightConnector1">
              <a:avLst/>
            </a:prstGeom>
            <a:noFill/>
            <a:ln cap="rnd" cmpd="sng" w="19050">
              <a:solidFill>
                <a:srgbClr val="422E25"/>
              </a:solidFill>
              <a:prstDash val="solid"/>
              <a:round/>
              <a:headEnd len="sm" w="sm" type="none"/>
              <a:tailEnd len="sm" w="sm" type="none"/>
            </a:ln>
          </p:spPr>
        </p:cxnSp>
        <p:sp>
          <p:nvSpPr>
            <p:cNvPr id="242" name="Google Shape;242;p41"/>
            <p:cNvSpPr/>
            <p:nvPr/>
          </p:nvSpPr>
          <p:spPr>
            <a:xfrm rot="-5400000">
              <a:off x="3826314" y="2212073"/>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243" name="Google Shape;243;p41"/>
          <p:cNvGrpSpPr/>
          <p:nvPr/>
        </p:nvGrpSpPr>
        <p:grpSpPr>
          <a:xfrm>
            <a:off x="4436934" y="896350"/>
            <a:ext cx="225721" cy="2422692"/>
            <a:chOff x="4458959" y="1371600"/>
            <a:chExt cx="225721" cy="2422692"/>
          </a:xfrm>
        </p:grpSpPr>
        <p:cxnSp>
          <p:nvCxnSpPr>
            <p:cNvPr id="244" name="Google Shape;244;p41"/>
            <p:cNvCxnSpPr/>
            <p:nvPr/>
          </p:nvCxnSpPr>
          <p:spPr>
            <a:xfrm>
              <a:off x="4571640" y="1371600"/>
              <a:ext cx="300" cy="1915200"/>
            </a:xfrm>
            <a:prstGeom prst="straightConnector1">
              <a:avLst/>
            </a:prstGeom>
            <a:noFill/>
            <a:ln cap="rnd" cmpd="sng" w="19050">
              <a:solidFill>
                <a:srgbClr val="422E25"/>
              </a:solidFill>
              <a:prstDash val="solid"/>
              <a:round/>
              <a:headEnd len="sm" w="sm" type="none"/>
              <a:tailEnd len="sm" w="sm" type="none"/>
            </a:ln>
          </p:spPr>
        </p:cxnSp>
        <p:sp>
          <p:nvSpPr>
            <p:cNvPr id="245" name="Google Shape;245;p41"/>
            <p:cNvSpPr/>
            <p:nvPr/>
          </p:nvSpPr>
          <p:spPr>
            <a:xfrm rot="5400000">
              <a:off x="4396193" y="3505806"/>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rgbClr val="422E25"/>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246" name="Google Shape;24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47" name="Google Shape;247;p41"/>
          <p:cNvGrpSpPr/>
          <p:nvPr/>
        </p:nvGrpSpPr>
        <p:grpSpPr>
          <a:xfrm>
            <a:off x="5180100" y="2722052"/>
            <a:ext cx="2743200" cy="1516947"/>
            <a:chOff x="5067175" y="1323165"/>
            <a:chExt cx="2743200" cy="1516948"/>
          </a:xfrm>
        </p:grpSpPr>
        <p:sp>
          <p:nvSpPr>
            <p:cNvPr id="248" name="Google Shape;248;p41"/>
            <p:cNvSpPr/>
            <p:nvPr/>
          </p:nvSpPr>
          <p:spPr>
            <a:xfrm>
              <a:off x="5067175" y="1323165"/>
              <a:ext cx="2743200" cy="45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Caudex"/>
                  <a:ea typeface="Caudex"/>
                  <a:cs typeface="Caudex"/>
                  <a:sym typeface="Caudex"/>
                </a:rPr>
                <a:t>Supervised by</a:t>
              </a:r>
              <a:r>
                <a:rPr b="1" lang="en" sz="2200">
                  <a:solidFill>
                    <a:schemeClr val="dk1"/>
                  </a:solidFill>
                  <a:latin typeface="Caudex"/>
                  <a:ea typeface="Caudex"/>
                  <a:cs typeface="Caudex"/>
                  <a:sym typeface="Caudex"/>
                </a:rPr>
                <a:t>,</a:t>
              </a:r>
              <a:endParaRPr b="1" sz="2200">
                <a:solidFill>
                  <a:srgbClr val="422E25"/>
                </a:solidFill>
                <a:latin typeface="Caudex"/>
                <a:ea typeface="Caudex"/>
                <a:cs typeface="Caudex"/>
                <a:sym typeface="Caudex"/>
              </a:endParaRPr>
            </a:p>
          </p:txBody>
        </p:sp>
        <p:sp>
          <p:nvSpPr>
            <p:cNvPr id="249" name="Google Shape;249;p41"/>
            <p:cNvSpPr/>
            <p:nvPr/>
          </p:nvSpPr>
          <p:spPr>
            <a:xfrm>
              <a:off x="5223375" y="1902913"/>
              <a:ext cx="2483100" cy="937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n" sz="1300">
                  <a:latin typeface="Lora SemiBold"/>
                  <a:ea typeface="Lora SemiBold"/>
                  <a:cs typeface="Lora SemiBold"/>
                  <a:sym typeface="Lora SemiBold"/>
                </a:rPr>
                <a:t>Humayra Ahmed</a:t>
              </a:r>
              <a:endParaRPr sz="1300">
                <a:latin typeface="Lora SemiBold"/>
                <a:ea typeface="Lora SemiBold"/>
                <a:cs typeface="Lora SemiBold"/>
                <a:sym typeface="Lora SemiBold"/>
              </a:endParaRPr>
            </a:p>
            <a:p>
              <a:pPr indent="0" lvl="0" marL="0" marR="0" rtl="0" algn="ctr">
                <a:lnSpc>
                  <a:spcPct val="150000"/>
                </a:lnSpc>
                <a:spcBef>
                  <a:spcPts val="0"/>
                </a:spcBef>
                <a:spcAft>
                  <a:spcPts val="0"/>
                </a:spcAft>
                <a:buNone/>
              </a:pPr>
              <a:r>
                <a:rPr lang="en" sz="1300">
                  <a:latin typeface="Lora"/>
                  <a:ea typeface="Lora"/>
                  <a:cs typeface="Lora"/>
                  <a:sym typeface="Lora"/>
                </a:rPr>
                <a:t>Assistant Professor</a:t>
              </a:r>
              <a:endParaRPr sz="1300">
                <a:latin typeface="Lora"/>
                <a:ea typeface="Lora"/>
                <a:cs typeface="Lora"/>
                <a:sym typeface="Lora"/>
              </a:endParaRPr>
            </a:p>
            <a:p>
              <a:pPr indent="0" lvl="0" marL="0" marR="0" rtl="0" algn="ctr">
                <a:lnSpc>
                  <a:spcPct val="150000"/>
                </a:lnSpc>
                <a:spcBef>
                  <a:spcPts val="0"/>
                </a:spcBef>
                <a:spcAft>
                  <a:spcPts val="0"/>
                </a:spcAft>
                <a:buNone/>
              </a:pPr>
              <a:r>
                <a:rPr lang="en" sz="1300">
                  <a:latin typeface="Lora"/>
                  <a:ea typeface="Lora"/>
                  <a:cs typeface="Lora"/>
                  <a:sym typeface="Lora"/>
                </a:rPr>
                <a:t>Department of CSE, BUBT</a:t>
              </a:r>
              <a:endParaRPr sz="1300">
                <a:solidFill>
                  <a:srgbClr val="422E25"/>
                </a:solidFill>
                <a:latin typeface="Lora"/>
                <a:ea typeface="Lora"/>
                <a:cs typeface="Lora"/>
                <a:sym typeface="Lora"/>
              </a:endParaRPr>
            </a:p>
            <a:p>
              <a:pPr indent="0" lvl="0" marL="457200" marR="0" rtl="0" algn="l">
                <a:lnSpc>
                  <a:spcPct val="150000"/>
                </a:lnSpc>
                <a:spcBef>
                  <a:spcPts val="0"/>
                </a:spcBef>
                <a:spcAft>
                  <a:spcPts val="0"/>
                </a:spcAft>
                <a:buNone/>
              </a:pPr>
              <a:r>
                <a:t/>
              </a:r>
              <a:endParaRPr b="0" sz="1400" strike="noStrike">
                <a:solidFill>
                  <a:srgbClr val="000000"/>
                </a:solidFill>
                <a:latin typeface="Arial"/>
                <a:ea typeface="Arial"/>
                <a:cs typeface="Arial"/>
                <a:sym typeface="Arial"/>
              </a:endParaRPr>
            </a:p>
            <a:p>
              <a:pPr indent="-228620" lvl="0" marL="457200" marR="0" rtl="0" algn="l">
                <a:lnSpc>
                  <a:spcPct val="100000"/>
                </a:lnSpc>
                <a:spcBef>
                  <a:spcPts val="0"/>
                </a:spcBef>
                <a:spcAft>
                  <a:spcPts val="0"/>
                </a:spcAft>
                <a:buClr>
                  <a:srgbClr val="422E25"/>
                </a:buClr>
                <a:buSzPts val="1400"/>
                <a:buFont typeface="Lato"/>
                <a:buNone/>
              </a:pPr>
              <a:r>
                <a:t/>
              </a:r>
              <a:endParaRPr b="0" sz="1400" strike="noStrike">
                <a:solidFill>
                  <a:srgbClr val="000000"/>
                </a:solidFill>
                <a:latin typeface="Arial"/>
                <a:ea typeface="Arial"/>
                <a:cs typeface="Arial"/>
                <a:sym typeface="Arial"/>
              </a:endParaRPr>
            </a:p>
          </p:txBody>
        </p:sp>
      </p:grpSp>
      <p:cxnSp>
        <p:nvCxnSpPr>
          <p:cNvPr id="250" name="Google Shape;250;p41"/>
          <p:cNvCxnSpPr/>
          <p:nvPr/>
        </p:nvCxnSpPr>
        <p:spPr>
          <a:xfrm>
            <a:off x="6057965" y="3256073"/>
            <a:ext cx="914700" cy="300"/>
          </a:xfrm>
          <a:prstGeom prst="straightConnector1">
            <a:avLst/>
          </a:prstGeom>
          <a:noFill/>
          <a:ln cap="rnd" cmpd="sng" w="19050">
            <a:solidFill>
              <a:srgbClr val="422E25"/>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p:nvPr/>
        </p:nvSpPr>
        <p:spPr>
          <a:xfrm>
            <a:off x="12812400" y="872640"/>
            <a:ext cx="144720" cy="271802"/>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56" name="Google Shape;256;p42"/>
          <p:cNvSpPr/>
          <p:nvPr/>
        </p:nvSpPr>
        <p:spPr>
          <a:xfrm>
            <a:off x="12634920" y="984240"/>
            <a:ext cx="165600" cy="22572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57" name="Google Shape;257;p42"/>
          <p:cNvSpPr/>
          <p:nvPr/>
        </p:nvSpPr>
        <p:spPr>
          <a:xfrm>
            <a:off x="12359160" y="2644560"/>
            <a:ext cx="116640" cy="53640"/>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27000" lIns="91425" spcFirstLastPara="1" rIns="91425" wrap="square" tIns="27000">
            <a:noAutofit/>
          </a:bodyPr>
          <a:lstStyle/>
          <a:p>
            <a:pPr indent="0" lvl="0" marL="0" marR="0" rtl="0" algn="l">
              <a:spcBef>
                <a:spcPts val="0"/>
              </a:spcBef>
              <a:spcAft>
                <a:spcPts val="0"/>
              </a:spcAft>
              <a:buNone/>
            </a:pPr>
            <a:r>
              <a:t/>
            </a:r>
            <a:endParaRPr b="0" sz="1400" strike="noStrike">
              <a:solidFill>
                <a:srgbClr val="000000"/>
              </a:solidFill>
              <a:latin typeface="Arial"/>
              <a:ea typeface="Arial"/>
              <a:cs typeface="Arial"/>
              <a:sym typeface="Arial"/>
            </a:endParaRPr>
          </a:p>
        </p:txBody>
      </p:sp>
      <p:grpSp>
        <p:nvGrpSpPr>
          <p:cNvPr id="258" name="Google Shape;258;p42"/>
          <p:cNvGrpSpPr/>
          <p:nvPr/>
        </p:nvGrpSpPr>
        <p:grpSpPr>
          <a:xfrm>
            <a:off x="8415719" y="1497240"/>
            <a:ext cx="225721" cy="3109212"/>
            <a:chOff x="8415719" y="1497240"/>
            <a:chExt cx="225721" cy="3109212"/>
          </a:xfrm>
        </p:grpSpPr>
        <p:cxnSp>
          <p:nvCxnSpPr>
            <p:cNvPr id="259" name="Google Shape;259;p42"/>
            <p:cNvCxnSpPr/>
            <p:nvPr/>
          </p:nvCxnSpPr>
          <p:spPr>
            <a:xfrm>
              <a:off x="8528400" y="1497240"/>
              <a:ext cx="300" cy="2600400"/>
            </a:xfrm>
            <a:prstGeom prst="straightConnector1">
              <a:avLst/>
            </a:prstGeom>
            <a:noFill/>
            <a:ln cap="rnd" cmpd="sng" w="19050">
              <a:solidFill>
                <a:srgbClr val="422E25"/>
              </a:solidFill>
              <a:prstDash val="solid"/>
              <a:round/>
              <a:headEnd len="sm" w="sm" type="none"/>
              <a:tailEnd len="sm" w="sm" type="none"/>
            </a:ln>
          </p:spPr>
        </p:cxnSp>
        <p:sp>
          <p:nvSpPr>
            <p:cNvPr id="260" name="Google Shape;260;p42"/>
            <p:cNvSpPr/>
            <p:nvPr/>
          </p:nvSpPr>
          <p:spPr>
            <a:xfrm rot="5400000">
              <a:off x="8352953" y="4317966"/>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grpSp>
        <p:nvGrpSpPr>
          <p:cNvPr id="261" name="Google Shape;261;p42"/>
          <p:cNvGrpSpPr/>
          <p:nvPr/>
        </p:nvGrpSpPr>
        <p:grpSpPr>
          <a:xfrm>
            <a:off x="502560" y="537228"/>
            <a:ext cx="225721" cy="2423052"/>
            <a:chOff x="502560" y="537228"/>
            <a:chExt cx="225721" cy="2423052"/>
          </a:xfrm>
        </p:grpSpPr>
        <p:cxnSp>
          <p:nvCxnSpPr>
            <p:cNvPr id="262" name="Google Shape;262;p42"/>
            <p:cNvCxnSpPr/>
            <p:nvPr/>
          </p:nvCxnSpPr>
          <p:spPr>
            <a:xfrm flipH="1" rot="10800000">
              <a:off x="615600" y="1045080"/>
              <a:ext cx="300" cy="1915200"/>
            </a:xfrm>
            <a:prstGeom prst="straightConnector1">
              <a:avLst/>
            </a:prstGeom>
            <a:noFill/>
            <a:ln cap="rnd" cmpd="sng" w="19050">
              <a:solidFill>
                <a:srgbClr val="422E25"/>
              </a:solidFill>
              <a:prstDash val="solid"/>
              <a:round/>
              <a:headEnd len="sm" w="sm" type="none"/>
              <a:tailEnd len="sm" w="sm" type="none"/>
            </a:ln>
          </p:spPr>
        </p:cxnSp>
        <p:sp>
          <p:nvSpPr>
            <p:cNvPr id="263" name="Google Shape;263;p42"/>
            <p:cNvSpPr/>
            <p:nvPr/>
          </p:nvSpPr>
          <p:spPr>
            <a:xfrm rot="-5400000">
              <a:off x="439794" y="599993"/>
              <a:ext cx="351252" cy="225721"/>
            </a:xfrm>
            <a:custGeom>
              <a:rect b="b" l="l" r="r" t="t"/>
              <a:pathLst>
                <a:path extrusionOk="0" h="134558" w="208768">
                  <a:moveTo>
                    <a:pt x="128848" y="0"/>
                  </a:moveTo>
                  <a:cubicBezTo>
                    <a:pt x="125456" y="0"/>
                    <a:pt x="122749" y="2708"/>
                    <a:pt x="122749" y="6100"/>
                  </a:cubicBezTo>
                  <a:lnTo>
                    <a:pt x="122749" y="61163"/>
                  </a:lnTo>
                  <a:lnTo>
                    <a:pt x="110516" y="61163"/>
                  </a:lnTo>
                  <a:lnTo>
                    <a:pt x="110516" y="18333"/>
                  </a:lnTo>
                  <a:cubicBezTo>
                    <a:pt x="110516" y="14940"/>
                    <a:pt x="107776" y="12233"/>
                    <a:pt x="104384" y="12233"/>
                  </a:cubicBezTo>
                  <a:cubicBezTo>
                    <a:pt x="100991" y="12233"/>
                    <a:pt x="98284" y="14940"/>
                    <a:pt x="98284" y="18333"/>
                  </a:cubicBezTo>
                  <a:lnTo>
                    <a:pt x="98284" y="61163"/>
                  </a:lnTo>
                  <a:lnTo>
                    <a:pt x="86051" y="61163"/>
                  </a:lnTo>
                  <a:lnTo>
                    <a:pt x="86051" y="30565"/>
                  </a:lnTo>
                  <a:cubicBezTo>
                    <a:pt x="86051" y="27173"/>
                    <a:pt x="83311" y="24465"/>
                    <a:pt x="79919" y="24465"/>
                  </a:cubicBezTo>
                  <a:cubicBezTo>
                    <a:pt x="76526" y="24465"/>
                    <a:pt x="73819" y="27173"/>
                    <a:pt x="73819" y="30565"/>
                  </a:cubicBezTo>
                  <a:lnTo>
                    <a:pt x="73819" y="61163"/>
                  </a:lnTo>
                  <a:lnTo>
                    <a:pt x="61586" y="61163"/>
                  </a:lnTo>
                  <a:lnTo>
                    <a:pt x="61586" y="18333"/>
                  </a:lnTo>
                  <a:cubicBezTo>
                    <a:pt x="61586" y="14940"/>
                    <a:pt x="58846" y="12233"/>
                    <a:pt x="55454" y="12233"/>
                  </a:cubicBezTo>
                  <a:cubicBezTo>
                    <a:pt x="52061" y="12233"/>
                    <a:pt x="49354" y="14940"/>
                    <a:pt x="49354" y="18333"/>
                  </a:cubicBezTo>
                  <a:lnTo>
                    <a:pt x="49354" y="61163"/>
                  </a:lnTo>
                  <a:lnTo>
                    <a:pt x="37121" y="61163"/>
                  </a:lnTo>
                  <a:lnTo>
                    <a:pt x="37121" y="30565"/>
                  </a:lnTo>
                  <a:cubicBezTo>
                    <a:pt x="37121" y="27173"/>
                    <a:pt x="34381" y="24465"/>
                    <a:pt x="30989" y="24465"/>
                  </a:cubicBezTo>
                  <a:cubicBezTo>
                    <a:pt x="27596" y="24465"/>
                    <a:pt x="24889" y="27173"/>
                    <a:pt x="24889" y="30565"/>
                  </a:cubicBezTo>
                  <a:lnTo>
                    <a:pt x="24889" y="61163"/>
                  </a:lnTo>
                  <a:lnTo>
                    <a:pt x="12232" y="61163"/>
                  </a:lnTo>
                  <a:lnTo>
                    <a:pt x="12232" y="42798"/>
                  </a:lnTo>
                  <a:cubicBezTo>
                    <a:pt x="12232" y="39405"/>
                    <a:pt x="9492" y="36698"/>
                    <a:pt x="6133" y="36698"/>
                  </a:cubicBezTo>
                  <a:cubicBezTo>
                    <a:pt x="2740" y="36698"/>
                    <a:pt x="0" y="39405"/>
                    <a:pt x="0" y="42798"/>
                  </a:cubicBezTo>
                  <a:lnTo>
                    <a:pt x="0" y="91727"/>
                  </a:lnTo>
                  <a:cubicBezTo>
                    <a:pt x="0" y="95120"/>
                    <a:pt x="2740" y="97860"/>
                    <a:pt x="6133" y="97860"/>
                  </a:cubicBezTo>
                  <a:cubicBezTo>
                    <a:pt x="9492" y="97860"/>
                    <a:pt x="12232" y="95120"/>
                    <a:pt x="12232" y="91727"/>
                  </a:cubicBezTo>
                  <a:lnTo>
                    <a:pt x="12232" y="73395"/>
                  </a:lnTo>
                  <a:lnTo>
                    <a:pt x="24889" y="73395"/>
                  </a:lnTo>
                  <a:lnTo>
                    <a:pt x="24889" y="103960"/>
                  </a:lnTo>
                  <a:cubicBezTo>
                    <a:pt x="24889" y="107352"/>
                    <a:pt x="27596" y="110092"/>
                    <a:pt x="30989" y="110092"/>
                  </a:cubicBezTo>
                  <a:cubicBezTo>
                    <a:pt x="34381" y="110092"/>
                    <a:pt x="37121" y="107352"/>
                    <a:pt x="37121" y="103960"/>
                  </a:cubicBezTo>
                  <a:lnTo>
                    <a:pt x="37121" y="73395"/>
                  </a:lnTo>
                  <a:lnTo>
                    <a:pt x="49354" y="73395"/>
                  </a:lnTo>
                  <a:lnTo>
                    <a:pt x="49354" y="116192"/>
                  </a:lnTo>
                  <a:cubicBezTo>
                    <a:pt x="49354" y="119585"/>
                    <a:pt x="52061" y="122325"/>
                    <a:pt x="55454" y="122325"/>
                  </a:cubicBezTo>
                  <a:cubicBezTo>
                    <a:pt x="58846" y="122325"/>
                    <a:pt x="61586" y="119585"/>
                    <a:pt x="61586" y="116192"/>
                  </a:cubicBezTo>
                  <a:lnTo>
                    <a:pt x="61586" y="73395"/>
                  </a:lnTo>
                  <a:lnTo>
                    <a:pt x="73819" y="73395"/>
                  </a:lnTo>
                  <a:lnTo>
                    <a:pt x="73819" y="103960"/>
                  </a:lnTo>
                  <a:cubicBezTo>
                    <a:pt x="73819" y="107352"/>
                    <a:pt x="76526" y="110092"/>
                    <a:pt x="79919" y="110092"/>
                  </a:cubicBezTo>
                  <a:cubicBezTo>
                    <a:pt x="83311" y="110092"/>
                    <a:pt x="86051" y="107352"/>
                    <a:pt x="86051" y="103960"/>
                  </a:cubicBezTo>
                  <a:lnTo>
                    <a:pt x="86051" y="73395"/>
                  </a:lnTo>
                  <a:lnTo>
                    <a:pt x="98284" y="73395"/>
                  </a:lnTo>
                  <a:lnTo>
                    <a:pt x="98284" y="116192"/>
                  </a:lnTo>
                  <a:cubicBezTo>
                    <a:pt x="98284" y="119585"/>
                    <a:pt x="100991" y="122325"/>
                    <a:pt x="104384" y="122325"/>
                  </a:cubicBezTo>
                  <a:cubicBezTo>
                    <a:pt x="107776" y="122325"/>
                    <a:pt x="110516" y="119585"/>
                    <a:pt x="110516" y="116192"/>
                  </a:cubicBezTo>
                  <a:lnTo>
                    <a:pt x="110516" y="73395"/>
                  </a:lnTo>
                  <a:lnTo>
                    <a:pt x="122749" y="73395"/>
                  </a:lnTo>
                  <a:lnTo>
                    <a:pt x="122749" y="128425"/>
                  </a:lnTo>
                  <a:cubicBezTo>
                    <a:pt x="122749" y="131817"/>
                    <a:pt x="125456" y="134557"/>
                    <a:pt x="128848" y="134557"/>
                  </a:cubicBezTo>
                  <a:cubicBezTo>
                    <a:pt x="132241" y="134557"/>
                    <a:pt x="134981" y="131817"/>
                    <a:pt x="134981" y="128425"/>
                  </a:cubicBezTo>
                  <a:lnTo>
                    <a:pt x="134981" y="73395"/>
                  </a:lnTo>
                  <a:lnTo>
                    <a:pt x="147213" y="73395"/>
                  </a:lnTo>
                  <a:lnTo>
                    <a:pt x="147213" y="116192"/>
                  </a:lnTo>
                  <a:cubicBezTo>
                    <a:pt x="147213" y="119585"/>
                    <a:pt x="149921" y="122325"/>
                    <a:pt x="153313" y="122325"/>
                  </a:cubicBezTo>
                  <a:cubicBezTo>
                    <a:pt x="156706" y="122325"/>
                    <a:pt x="159446" y="119585"/>
                    <a:pt x="159446" y="116192"/>
                  </a:cubicBezTo>
                  <a:lnTo>
                    <a:pt x="159446" y="73395"/>
                  </a:lnTo>
                  <a:lnTo>
                    <a:pt x="171678" y="73395"/>
                  </a:lnTo>
                  <a:lnTo>
                    <a:pt x="171678" y="103960"/>
                  </a:lnTo>
                  <a:cubicBezTo>
                    <a:pt x="171678" y="107352"/>
                    <a:pt x="174386" y="110092"/>
                    <a:pt x="177778" y="110092"/>
                  </a:cubicBezTo>
                  <a:cubicBezTo>
                    <a:pt x="181171" y="110092"/>
                    <a:pt x="183911" y="107352"/>
                    <a:pt x="183911" y="103960"/>
                  </a:cubicBezTo>
                  <a:lnTo>
                    <a:pt x="183911" y="73395"/>
                  </a:lnTo>
                  <a:lnTo>
                    <a:pt x="196535" y="73395"/>
                  </a:lnTo>
                  <a:lnTo>
                    <a:pt x="196535" y="91727"/>
                  </a:lnTo>
                  <a:cubicBezTo>
                    <a:pt x="196535" y="95120"/>
                    <a:pt x="199275" y="97860"/>
                    <a:pt x="202667" y="97860"/>
                  </a:cubicBezTo>
                  <a:cubicBezTo>
                    <a:pt x="206027" y="97860"/>
                    <a:pt x="208767" y="95120"/>
                    <a:pt x="208767" y="91727"/>
                  </a:cubicBezTo>
                  <a:lnTo>
                    <a:pt x="208767" y="42798"/>
                  </a:lnTo>
                  <a:cubicBezTo>
                    <a:pt x="208767" y="39405"/>
                    <a:pt x="206027" y="36698"/>
                    <a:pt x="202667" y="36698"/>
                  </a:cubicBezTo>
                  <a:cubicBezTo>
                    <a:pt x="199275" y="36698"/>
                    <a:pt x="196535" y="39405"/>
                    <a:pt x="196535" y="42798"/>
                  </a:cubicBezTo>
                  <a:lnTo>
                    <a:pt x="196535" y="61163"/>
                  </a:lnTo>
                  <a:lnTo>
                    <a:pt x="183911" y="61163"/>
                  </a:lnTo>
                  <a:lnTo>
                    <a:pt x="183911" y="30565"/>
                  </a:lnTo>
                  <a:cubicBezTo>
                    <a:pt x="183911" y="27173"/>
                    <a:pt x="181171" y="24465"/>
                    <a:pt x="177778" y="24465"/>
                  </a:cubicBezTo>
                  <a:cubicBezTo>
                    <a:pt x="174386" y="24465"/>
                    <a:pt x="171678" y="27173"/>
                    <a:pt x="171678" y="30565"/>
                  </a:cubicBezTo>
                  <a:lnTo>
                    <a:pt x="171678" y="61163"/>
                  </a:lnTo>
                  <a:lnTo>
                    <a:pt x="159446" y="61163"/>
                  </a:lnTo>
                  <a:lnTo>
                    <a:pt x="159446" y="18333"/>
                  </a:lnTo>
                  <a:cubicBezTo>
                    <a:pt x="159446" y="14940"/>
                    <a:pt x="156706" y="12233"/>
                    <a:pt x="153313" y="12233"/>
                  </a:cubicBezTo>
                  <a:cubicBezTo>
                    <a:pt x="149921" y="12233"/>
                    <a:pt x="147213" y="14940"/>
                    <a:pt x="147213" y="18333"/>
                  </a:cubicBezTo>
                  <a:lnTo>
                    <a:pt x="147213" y="61163"/>
                  </a:lnTo>
                  <a:lnTo>
                    <a:pt x="134981" y="61163"/>
                  </a:lnTo>
                  <a:lnTo>
                    <a:pt x="134981" y="6100"/>
                  </a:lnTo>
                  <a:cubicBezTo>
                    <a:pt x="134981" y="2708"/>
                    <a:pt x="132241" y="0"/>
                    <a:pt x="1288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sz="1400" strike="noStrike">
                <a:solidFill>
                  <a:srgbClr val="FFFFFF"/>
                </a:solidFill>
                <a:latin typeface="Arial"/>
                <a:ea typeface="Arial"/>
                <a:cs typeface="Arial"/>
                <a:sym typeface="Arial"/>
              </a:endParaRPr>
            </a:p>
          </p:txBody>
        </p:sp>
      </p:grpSp>
      <p:sp>
        <p:nvSpPr>
          <p:cNvPr id="264" name="Google Shape;264;p42"/>
          <p:cNvSpPr txBox="1"/>
          <p:nvPr>
            <p:ph idx="1" type="subTitle"/>
          </p:nvPr>
        </p:nvSpPr>
        <p:spPr>
          <a:xfrm rot="-5400000">
            <a:off x="-311790" y="3635670"/>
            <a:ext cx="1846800" cy="273900"/>
          </a:xfrm>
          <a:prstGeom prst="rect">
            <a:avLst/>
          </a:prstGeom>
          <a:noFill/>
          <a:ln>
            <a:noFill/>
          </a:ln>
        </p:spPr>
        <p:txBody>
          <a:bodyPr anchorCtr="0" anchor="ctr" bIns="91425" lIns="0" spcFirstLastPara="1" rIns="0" wrap="square" tIns="91425">
            <a:noAutofit/>
          </a:bodyPr>
          <a:lstStyle/>
          <a:p>
            <a:pPr indent="0" lvl="0" marL="0" marR="0" rtl="0" algn="l">
              <a:lnSpc>
                <a:spcPct val="100000"/>
              </a:lnSpc>
              <a:spcBef>
                <a:spcPts val="0"/>
              </a:spcBef>
              <a:spcAft>
                <a:spcPts val="0"/>
              </a:spcAft>
              <a:buNone/>
            </a:pPr>
            <a:r>
              <a:rPr b="1" lang="en" sz="1000">
                <a:solidFill>
                  <a:schemeClr val="dk1"/>
                </a:solidFill>
                <a:latin typeface="Caudex"/>
                <a:ea typeface="Caudex"/>
                <a:cs typeface="Caudex"/>
                <a:sym typeface="Caudex"/>
              </a:rPr>
              <a:t>CAPSTONE ‘23</a:t>
            </a:r>
            <a:endParaRPr b="0" i="0" sz="1000" u="none" cap="none" strike="noStrike">
              <a:solidFill>
                <a:srgbClr val="000000"/>
              </a:solidFill>
              <a:latin typeface="Arial"/>
              <a:ea typeface="Arial"/>
              <a:cs typeface="Arial"/>
              <a:sym typeface="Arial"/>
            </a:endParaRPr>
          </a:p>
        </p:txBody>
      </p:sp>
      <p:sp>
        <p:nvSpPr>
          <p:cNvPr id="265" name="Google Shape;265;p42"/>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266" name="Google Shape;266;p42"/>
          <p:cNvSpPr txBox="1"/>
          <p:nvPr>
            <p:ph type="title"/>
          </p:nvPr>
        </p:nvSpPr>
        <p:spPr>
          <a:xfrm>
            <a:off x="678775" y="335985"/>
            <a:ext cx="7715400" cy="5919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Outline</a:t>
            </a:r>
            <a:endParaRPr b="0" sz="2800" strike="noStrike">
              <a:solidFill>
                <a:srgbClr val="000000"/>
              </a:solidFill>
              <a:latin typeface="Arial"/>
              <a:ea typeface="Arial"/>
              <a:cs typeface="Arial"/>
              <a:sym typeface="Arial"/>
            </a:endParaRPr>
          </a:p>
        </p:txBody>
      </p:sp>
      <p:sp>
        <p:nvSpPr>
          <p:cNvPr id="267" name="Google Shape;267;p42"/>
          <p:cNvSpPr txBox="1"/>
          <p:nvPr/>
        </p:nvSpPr>
        <p:spPr>
          <a:xfrm>
            <a:off x="2320524" y="1536013"/>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Introduction</a:t>
            </a:r>
            <a:endParaRPr sz="1200">
              <a:latin typeface="Lora Medium"/>
              <a:ea typeface="Lora Medium"/>
              <a:cs typeface="Lora Medium"/>
              <a:sym typeface="Lora Medium"/>
            </a:endParaRPr>
          </a:p>
        </p:txBody>
      </p:sp>
      <p:pic>
        <p:nvPicPr>
          <p:cNvPr id="268" name="Google Shape;268;p42"/>
          <p:cNvPicPr preferRelativeResize="0"/>
          <p:nvPr/>
        </p:nvPicPr>
        <p:blipFill>
          <a:blip r:embed="rId3">
            <a:alphaModFix/>
          </a:blip>
          <a:stretch>
            <a:fillRect/>
          </a:stretch>
        </p:blipFill>
        <p:spPr>
          <a:xfrm>
            <a:off x="1989212" y="1641108"/>
            <a:ext cx="190083" cy="197684"/>
          </a:xfrm>
          <a:prstGeom prst="rect">
            <a:avLst/>
          </a:prstGeom>
          <a:noFill/>
          <a:ln>
            <a:noFill/>
          </a:ln>
        </p:spPr>
      </p:pic>
      <p:sp>
        <p:nvSpPr>
          <p:cNvPr id="269" name="Google Shape;269;p42"/>
          <p:cNvSpPr txBox="1"/>
          <p:nvPr/>
        </p:nvSpPr>
        <p:spPr>
          <a:xfrm>
            <a:off x="2320524" y="2056784"/>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Motivation</a:t>
            </a:r>
            <a:endParaRPr sz="1200">
              <a:latin typeface="Lora Medium"/>
              <a:ea typeface="Lora Medium"/>
              <a:cs typeface="Lora Medium"/>
              <a:sym typeface="Lora Medium"/>
            </a:endParaRPr>
          </a:p>
        </p:txBody>
      </p:sp>
      <p:pic>
        <p:nvPicPr>
          <p:cNvPr id="270" name="Google Shape;270;p42"/>
          <p:cNvPicPr preferRelativeResize="0"/>
          <p:nvPr/>
        </p:nvPicPr>
        <p:blipFill>
          <a:blip r:embed="rId3">
            <a:alphaModFix/>
          </a:blip>
          <a:stretch>
            <a:fillRect/>
          </a:stretch>
        </p:blipFill>
        <p:spPr>
          <a:xfrm>
            <a:off x="1989212" y="2161880"/>
            <a:ext cx="190083" cy="197684"/>
          </a:xfrm>
          <a:prstGeom prst="rect">
            <a:avLst/>
          </a:prstGeom>
          <a:noFill/>
          <a:ln>
            <a:noFill/>
          </a:ln>
        </p:spPr>
      </p:pic>
      <p:sp>
        <p:nvSpPr>
          <p:cNvPr id="271" name="Google Shape;271;p42"/>
          <p:cNvSpPr txBox="1"/>
          <p:nvPr/>
        </p:nvSpPr>
        <p:spPr>
          <a:xfrm>
            <a:off x="2320524" y="2577556"/>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Objectives</a:t>
            </a:r>
            <a:endParaRPr sz="1200">
              <a:latin typeface="Lora Medium"/>
              <a:ea typeface="Lora Medium"/>
              <a:cs typeface="Lora Medium"/>
              <a:sym typeface="Lora Medium"/>
            </a:endParaRPr>
          </a:p>
        </p:txBody>
      </p:sp>
      <p:pic>
        <p:nvPicPr>
          <p:cNvPr id="272" name="Google Shape;272;p42"/>
          <p:cNvPicPr preferRelativeResize="0"/>
          <p:nvPr/>
        </p:nvPicPr>
        <p:blipFill>
          <a:blip r:embed="rId3">
            <a:alphaModFix/>
          </a:blip>
          <a:stretch>
            <a:fillRect/>
          </a:stretch>
        </p:blipFill>
        <p:spPr>
          <a:xfrm>
            <a:off x="1989212" y="2682652"/>
            <a:ext cx="190083" cy="197684"/>
          </a:xfrm>
          <a:prstGeom prst="rect">
            <a:avLst/>
          </a:prstGeom>
          <a:noFill/>
          <a:ln>
            <a:noFill/>
          </a:ln>
        </p:spPr>
      </p:pic>
      <p:sp>
        <p:nvSpPr>
          <p:cNvPr id="273" name="Google Shape;273;p42"/>
          <p:cNvSpPr txBox="1"/>
          <p:nvPr/>
        </p:nvSpPr>
        <p:spPr>
          <a:xfrm>
            <a:off x="2320524" y="3098328"/>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Literature Review</a:t>
            </a:r>
            <a:endParaRPr sz="1200">
              <a:latin typeface="Lora Medium"/>
              <a:ea typeface="Lora Medium"/>
              <a:cs typeface="Lora Medium"/>
              <a:sym typeface="Lora Medium"/>
            </a:endParaRPr>
          </a:p>
        </p:txBody>
      </p:sp>
      <p:pic>
        <p:nvPicPr>
          <p:cNvPr id="274" name="Google Shape;274;p42"/>
          <p:cNvPicPr preferRelativeResize="0"/>
          <p:nvPr/>
        </p:nvPicPr>
        <p:blipFill>
          <a:blip r:embed="rId3">
            <a:alphaModFix/>
          </a:blip>
          <a:stretch>
            <a:fillRect/>
          </a:stretch>
        </p:blipFill>
        <p:spPr>
          <a:xfrm>
            <a:off x="1989212" y="3203424"/>
            <a:ext cx="190083" cy="197684"/>
          </a:xfrm>
          <a:prstGeom prst="rect">
            <a:avLst/>
          </a:prstGeom>
          <a:noFill/>
          <a:ln>
            <a:noFill/>
          </a:ln>
        </p:spPr>
      </p:pic>
      <p:sp>
        <p:nvSpPr>
          <p:cNvPr id="275" name="Google Shape;275;p42"/>
          <p:cNvSpPr txBox="1"/>
          <p:nvPr/>
        </p:nvSpPr>
        <p:spPr>
          <a:xfrm>
            <a:off x="2320524" y="3619100"/>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Problem Analysis</a:t>
            </a:r>
            <a:endParaRPr sz="1200">
              <a:latin typeface="Lora Medium"/>
              <a:ea typeface="Lora Medium"/>
              <a:cs typeface="Lora Medium"/>
              <a:sym typeface="Lora Medium"/>
            </a:endParaRPr>
          </a:p>
        </p:txBody>
      </p:sp>
      <p:pic>
        <p:nvPicPr>
          <p:cNvPr id="276" name="Google Shape;276;p42"/>
          <p:cNvPicPr preferRelativeResize="0"/>
          <p:nvPr/>
        </p:nvPicPr>
        <p:blipFill>
          <a:blip r:embed="rId3">
            <a:alphaModFix/>
          </a:blip>
          <a:stretch>
            <a:fillRect/>
          </a:stretch>
        </p:blipFill>
        <p:spPr>
          <a:xfrm>
            <a:off x="1989212" y="3724196"/>
            <a:ext cx="190083" cy="197684"/>
          </a:xfrm>
          <a:prstGeom prst="rect">
            <a:avLst/>
          </a:prstGeom>
          <a:noFill/>
          <a:ln>
            <a:noFill/>
          </a:ln>
        </p:spPr>
      </p:pic>
      <p:sp>
        <p:nvSpPr>
          <p:cNvPr id="277" name="Google Shape;277;p42"/>
          <p:cNvSpPr txBox="1"/>
          <p:nvPr/>
        </p:nvSpPr>
        <p:spPr>
          <a:xfrm>
            <a:off x="5328992" y="1536000"/>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Components</a:t>
            </a:r>
            <a:endParaRPr sz="1200">
              <a:latin typeface="Lora Medium"/>
              <a:ea typeface="Lora Medium"/>
              <a:cs typeface="Lora Medium"/>
              <a:sym typeface="Lora Medium"/>
            </a:endParaRPr>
          </a:p>
        </p:txBody>
      </p:sp>
      <p:pic>
        <p:nvPicPr>
          <p:cNvPr id="278" name="Google Shape;278;p42"/>
          <p:cNvPicPr preferRelativeResize="0"/>
          <p:nvPr/>
        </p:nvPicPr>
        <p:blipFill>
          <a:blip r:embed="rId3">
            <a:alphaModFix/>
          </a:blip>
          <a:stretch>
            <a:fillRect/>
          </a:stretch>
        </p:blipFill>
        <p:spPr>
          <a:xfrm>
            <a:off x="4997680" y="1641096"/>
            <a:ext cx="190083" cy="197684"/>
          </a:xfrm>
          <a:prstGeom prst="rect">
            <a:avLst/>
          </a:prstGeom>
          <a:noFill/>
          <a:ln>
            <a:noFill/>
          </a:ln>
        </p:spPr>
      </p:pic>
      <p:sp>
        <p:nvSpPr>
          <p:cNvPr id="279" name="Google Shape;279;p42"/>
          <p:cNvSpPr txBox="1"/>
          <p:nvPr/>
        </p:nvSpPr>
        <p:spPr>
          <a:xfrm>
            <a:off x="5328992" y="2056772"/>
            <a:ext cx="23181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Proposed Methodology</a:t>
            </a:r>
            <a:endParaRPr sz="1200">
              <a:latin typeface="Lora Medium"/>
              <a:ea typeface="Lora Medium"/>
              <a:cs typeface="Lora Medium"/>
              <a:sym typeface="Lora Medium"/>
            </a:endParaRPr>
          </a:p>
        </p:txBody>
      </p:sp>
      <p:pic>
        <p:nvPicPr>
          <p:cNvPr id="280" name="Google Shape;280;p42"/>
          <p:cNvPicPr preferRelativeResize="0"/>
          <p:nvPr/>
        </p:nvPicPr>
        <p:blipFill>
          <a:blip r:embed="rId3">
            <a:alphaModFix/>
          </a:blip>
          <a:stretch>
            <a:fillRect/>
          </a:stretch>
        </p:blipFill>
        <p:spPr>
          <a:xfrm>
            <a:off x="4997680" y="2161868"/>
            <a:ext cx="190083" cy="197684"/>
          </a:xfrm>
          <a:prstGeom prst="rect">
            <a:avLst/>
          </a:prstGeom>
          <a:noFill/>
          <a:ln>
            <a:noFill/>
          </a:ln>
        </p:spPr>
      </p:pic>
      <p:sp>
        <p:nvSpPr>
          <p:cNvPr id="281" name="Google Shape;281;p42"/>
          <p:cNvSpPr txBox="1"/>
          <p:nvPr/>
        </p:nvSpPr>
        <p:spPr>
          <a:xfrm>
            <a:off x="5328992" y="2577544"/>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Flow Chart</a:t>
            </a:r>
            <a:endParaRPr sz="1200">
              <a:latin typeface="Lora Medium"/>
              <a:ea typeface="Lora Medium"/>
              <a:cs typeface="Lora Medium"/>
              <a:sym typeface="Lora Medium"/>
            </a:endParaRPr>
          </a:p>
        </p:txBody>
      </p:sp>
      <p:pic>
        <p:nvPicPr>
          <p:cNvPr id="282" name="Google Shape;282;p42"/>
          <p:cNvPicPr preferRelativeResize="0"/>
          <p:nvPr/>
        </p:nvPicPr>
        <p:blipFill>
          <a:blip r:embed="rId3">
            <a:alphaModFix/>
          </a:blip>
          <a:stretch>
            <a:fillRect/>
          </a:stretch>
        </p:blipFill>
        <p:spPr>
          <a:xfrm>
            <a:off x="4997680" y="2682640"/>
            <a:ext cx="190083" cy="197684"/>
          </a:xfrm>
          <a:prstGeom prst="rect">
            <a:avLst/>
          </a:prstGeom>
          <a:noFill/>
          <a:ln>
            <a:noFill/>
          </a:ln>
        </p:spPr>
      </p:pic>
      <p:sp>
        <p:nvSpPr>
          <p:cNvPr id="283" name="Google Shape;283;p42"/>
          <p:cNvSpPr txBox="1"/>
          <p:nvPr/>
        </p:nvSpPr>
        <p:spPr>
          <a:xfrm>
            <a:off x="5328992" y="3098316"/>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Conclusion</a:t>
            </a:r>
            <a:endParaRPr sz="1200">
              <a:latin typeface="Lora Medium"/>
              <a:ea typeface="Lora Medium"/>
              <a:cs typeface="Lora Medium"/>
              <a:sym typeface="Lora Medium"/>
            </a:endParaRPr>
          </a:p>
        </p:txBody>
      </p:sp>
      <p:pic>
        <p:nvPicPr>
          <p:cNvPr id="284" name="Google Shape;284;p42"/>
          <p:cNvPicPr preferRelativeResize="0"/>
          <p:nvPr/>
        </p:nvPicPr>
        <p:blipFill>
          <a:blip r:embed="rId3">
            <a:alphaModFix/>
          </a:blip>
          <a:stretch>
            <a:fillRect/>
          </a:stretch>
        </p:blipFill>
        <p:spPr>
          <a:xfrm>
            <a:off x="4997680" y="3203412"/>
            <a:ext cx="190083" cy="197684"/>
          </a:xfrm>
          <a:prstGeom prst="rect">
            <a:avLst/>
          </a:prstGeom>
          <a:noFill/>
          <a:ln>
            <a:noFill/>
          </a:ln>
        </p:spPr>
      </p:pic>
      <p:sp>
        <p:nvSpPr>
          <p:cNvPr id="285" name="Google Shape;285;p42"/>
          <p:cNvSpPr txBox="1"/>
          <p:nvPr/>
        </p:nvSpPr>
        <p:spPr>
          <a:xfrm>
            <a:off x="5328992" y="3724197"/>
            <a:ext cx="20142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ora Medium"/>
                <a:ea typeface="Lora Medium"/>
                <a:cs typeface="Lora Medium"/>
                <a:sym typeface="Lora Medium"/>
              </a:rPr>
              <a:t>References</a:t>
            </a:r>
            <a:endParaRPr sz="1200">
              <a:latin typeface="Lora Medium"/>
              <a:ea typeface="Lora Medium"/>
              <a:cs typeface="Lora Medium"/>
              <a:sym typeface="Lora Medium"/>
            </a:endParaRPr>
          </a:p>
        </p:txBody>
      </p:sp>
      <p:pic>
        <p:nvPicPr>
          <p:cNvPr id="286" name="Google Shape;286;p42"/>
          <p:cNvPicPr preferRelativeResize="0"/>
          <p:nvPr/>
        </p:nvPicPr>
        <p:blipFill>
          <a:blip r:embed="rId3">
            <a:alphaModFix/>
          </a:blip>
          <a:stretch>
            <a:fillRect/>
          </a:stretch>
        </p:blipFill>
        <p:spPr>
          <a:xfrm>
            <a:off x="4997680" y="3829293"/>
            <a:ext cx="190083" cy="197684"/>
          </a:xfrm>
          <a:prstGeom prst="rect">
            <a:avLst/>
          </a:prstGeom>
          <a:noFill/>
          <a:ln>
            <a:noFill/>
          </a:ln>
        </p:spPr>
      </p:pic>
      <p:sp>
        <p:nvSpPr>
          <p:cNvPr id="287" name="Google Shape;28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293" name="Google Shape;293;p43"/>
          <p:cNvSpPr txBox="1"/>
          <p:nvPr>
            <p:ph type="title"/>
          </p:nvPr>
        </p:nvSpPr>
        <p:spPr>
          <a:xfrm>
            <a:off x="678775" y="576835"/>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Introduction</a:t>
            </a:r>
            <a:endParaRPr b="0" sz="2800" strike="noStrike">
              <a:solidFill>
                <a:srgbClr val="000000"/>
              </a:solidFill>
              <a:latin typeface="Arial"/>
              <a:ea typeface="Arial"/>
              <a:cs typeface="Arial"/>
              <a:sym typeface="Arial"/>
            </a:endParaRPr>
          </a:p>
        </p:txBody>
      </p:sp>
      <p:sp>
        <p:nvSpPr>
          <p:cNvPr id="294" name="Google Shape;294;p43"/>
          <p:cNvSpPr/>
          <p:nvPr/>
        </p:nvSpPr>
        <p:spPr>
          <a:xfrm>
            <a:off x="678775" y="2343250"/>
            <a:ext cx="7229700" cy="192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Online transaction system/ application enabled Metro rail smart card system.</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Allows faster payments from any location.</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Reduced station entry traffic.</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Secure passenger data protection and fraud prevention.</a:t>
            </a:r>
            <a:endParaRPr>
              <a:solidFill>
                <a:schemeClr val="dk1"/>
              </a:solidFill>
              <a:latin typeface="Lora Medium"/>
              <a:ea typeface="Lora Medium"/>
              <a:cs typeface="Lora Medium"/>
              <a:sym typeface="Lora Medium"/>
            </a:endParaRPr>
          </a:p>
          <a:p>
            <a:pPr indent="-31750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Account administration with balance monitoring and fare payment management.</a:t>
            </a:r>
            <a:endParaRPr>
              <a:solidFill>
                <a:schemeClr val="dk1"/>
              </a:solidFill>
              <a:latin typeface="Lora Medium"/>
              <a:ea typeface="Lora Medium"/>
              <a:cs typeface="Lora Medium"/>
              <a:sym typeface="Lora Medium"/>
            </a:endParaRPr>
          </a:p>
        </p:txBody>
      </p:sp>
      <p:sp>
        <p:nvSpPr>
          <p:cNvPr id="295" name="Google Shape;29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43"/>
          <p:cNvSpPr/>
          <p:nvPr/>
        </p:nvSpPr>
        <p:spPr>
          <a:xfrm>
            <a:off x="714311" y="1693228"/>
            <a:ext cx="61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What it is?</a:t>
            </a:r>
            <a:endParaRPr b="1" sz="2200">
              <a:solidFill>
                <a:schemeClr val="dk1"/>
              </a:solidFill>
              <a:latin typeface="Caudex"/>
              <a:ea typeface="Caudex"/>
              <a:cs typeface="Caudex"/>
              <a:sym typeface="Caudex"/>
            </a:endParaRPr>
          </a:p>
        </p:txBody>
      </p:sp>
      <p:cxnSp>
        <p:nvCxnSpPr>
          <p:cNvPr id="297" name="Google Shape;297;p43"/>
          <p:cNvCxnSpPr/>
          <p:nvPr/>
        </p:nvCxnSpPr>
        <p:spPr>
          <a:xfrm>
            <a:off x="813780" y="2109725"/>
            <a:ext cx="1027500" cy="0"/>
          </a:xfrm>
          <a:prstGeom prst="straightConnector1">
            <a:avLst/>
          </a:prstGeom>
          <a:noFill/>
          <a:ln cap="rnd" cmpd="sng" w="19050">
            <a:solidFill>
              <a:srgbClr val="422E25"/>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303" name="Google Shape;303;p44"/>
          <p:cNvSpPr txBox="1"/>
          <p:nvPr>
            <p:ph type="title"/>
          </p:nvPr>
        </p:nvSpPr>
        <p:spPr>
          <a:xfrm>
            <a:off x="714300" y="55116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Motivation</a:t>
            </a:r>
            <a:endParaRPr b="0" sz="2800" strike="noStrike">
              <a:solidFill>
                <a:srgbClr val="000000"/>
              </a:solidFill>
              <a:latin typeface="Arial"/>
              <a:ea typeface="Arial"/>
              <a:cs typeface="Arial"/>
              <a:sym typeface="Arial"/>
            </a:endParaRPr>
          </a:p>
        </p:txBody>
      </p:sp>
      <p:grpSp>
        <p:nvGrpSpPr>
          <p:cNvPr id="304" name="Google Shape;304;p44"/>
          <p:cNvGrpSpPr/>
          <p:nvPr/>
        </p:nvGrpSpPr>
        <p:grpSpPr>
          <a:xfrm>
            <a:off x="714300" y="1693228"/>
            <a:ext cx="7459299" cy="2518672"/>
            <a:chOff x="896035" y="1695240"/>
            <a:chExt cx="3080700" cy="2518672"/>
          </a:xfrm>
        </p:grpSpPr>
        <p:sp>
          <p:nvSpPr>
            <p:cNvPr id="305" name="Google Shape;305;p44"/>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Why it is needed?</a:t>
              </a:r>
              <a:endParaRPr b="1" sz="2200">
                <a:solidFill>
                  <a:schemeClr val="dk1"/>
                </a:solidFill>
                <a:latin typeface="Caudex"/>
                <a:ea typeface="Caudex"/>
                <a:cs typeface="Caudex"/>
                <a:sym typeface="Caudex"/>
              </a:endParaRPr>
            </a:p>
          </p:txBody>
        </p:sp>
        <p:sp>
          <p:nvSpPr>
            <p:cNvPr id="306" name="Google Shape;306;p44"/>
            <p:cNvSpPr/>
            <p:nvPr/>
          </p:nvSpPr>
          <p:spPr>
            <a:xfrm>
              <a:off x="896035" y="2293912"/>
              <a:ext cx="3080700" cy="1920000"/>
            </a:xfrm>
            <a:prstGeom prst="rect">
              <a:avLst/>
            </a:prstGeom>
            <a:noFill/>
            <a:ln>
              <a:noFill/>
            </a:ln>
          </p:spPr>
          <p:txBody>
            <a:bodyPr anchorCtr="0" anchor="t" bIns="91425" lIns="91425" spcFirstLastPara="1" rIns="91425" wrap="square" tIns="91425">
              <a:noAutofit/>
            </a:bodyPr>
            <a:lstStyle/>
            <a:p>
              <a:pPr indent="-317520" lvl="0" marL="457200" marR="0" rtl="0" algn="l">
                <a:lnSpc>
                  <a:spcPct val="150000"/>
                </a:lnSpc>
                <a:spcBef>
                  <a:spcPts val="0"/>
                </a:spcBef>
                <a:spcAft>
                  <a:spcPts val="0"/>
                </a:spcAft>
                <a:buClr>
                  <a:srgbClr val="422E25"/>
                </a:buClr>
                <a:buSzPts val="1400"/>
                <a:buFont typeface="Lora Medium"/>
                <a:buChar char="●"/>
              </a:pPr>
              <a:r>
                <a:rPr lang="en">
                  <a:solidFill>
                    <a:schemeClr val="dk1"/>
                  </a:solidFill>
                  <a:latin typeface="Lora Medium"/>
                  <a:ea typeface="Lora Medium"/>
                  <a:cs typeface="Lora Medium"/>
                  <a:sym typeface="Lora Medium"/>
                </a:rPr>
                <a:t>Integration with online transactions for faster, convenient, and secure fare payments.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Centralized management through a secure server, reducing traffic at station.</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Enhanced security measures to protect passenger data and prevent fraud.</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Account administration features monitor balances and manage fare payments.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Customizable information sharing options, giving users control over their data.</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307" name="Google Shape;307;p44"/>
          <p:cNvCxnSpPr/>
          <p:nvPr/>
        </p:nvCxnSpPr>
        <p:spPr>
          <a:xfrm>
            <a:off x="813780" y="2109725"/>
            <a:ext cx="1593300" cy="0"/>
          </a:xfrm>
          <a:prstGeom prst="straightConnector1">
            <a:avLst/>
          </a:prstGeom>
          <a:noFill/>
          <a:ln cap="rnd" cmpd="sng" w="19050">
            <a:solidFill>
              <a:srgbClr val="422E25"/>
            </a:solidFill>
            <a:prstDash val="solid"/>
            <a:round/>
            <a:headEnd len="sm" w="sm" type="none"/>
            <a:tailEnd len="sm" w="sm" type="none"/>
          </a:ln>
        </p:spPr>
      </p:cxnSp>
      <p:sp>
        <p:nvSpPr>
          <p:cNvPr id="308" name="Google Shape;30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1" sz="1000">
              <a:solidFill>
                <a:schemeClr val="dk1"/>
              </a:solidFill>
              <a:latin typeface="Caudex"/>
              <a:ea typeface="Caudex"/>
              <a:cs typeface="Caudex"/>
              <a:sym typeface="Caudex"/>
            </a:endParaRPr>
          </a:p>
        </p:txBody>
      </p:sp>
      <p:sp>
        <p:nvSpPr>
          <p:cNvPr id="314" name="Google Shape;314;p45"/>
          <p:cNvSpPr txBox="1"/>
          <p:nvPr>
            <p:ph type="title"/>
          </p:nvPr>
        </p:nvSpPr>
        <p:spPr>
          <a:xfrm>
            <a:off x="714300" y="55116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Objectives</a:t>
            </a:r>
            <a:endParaRPr b="0" sz="2800" strike="noStrike">
              <a:solidFill>
                <a:srgbClr val="000000"/>
              </a:solidFill>
              <a:latin typeface="Arial"/>
              <a:ea typeface="Arial"/>
              <a:cs typeface="Arial"/>
              <a:sym typeface="Arial"/>
            </a:endParaRPr>
          </a:p>
        </p:txBody>
      </p:sp>
      <p:grpSp>
        <p:nvGrpSpPr>
          <p:cNvPr id="315" name="Google Shape;315;p45"/>
          <p:cNvGrpSpPr/>
          <p:nvPr/>
        </p:nvGrpSpPr>
        <p:grpSpPr>
          <a:xfrm>
            <a:off x="714311" y="1693228"/>
            <a:ext cx="6132911" cy="2518680"/>
            <a:chOff x="896040" y="1695240"/>
            <a:chExt cx="2532900" cy="2518680"/>
          </a:xfrm>
        </p:grpSpPr>
        <p:sp>
          <p:nvSpPr>
            <p:cNvPr id="316" name="Google Shape;316;p45"/>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udex"/>
                  <a:ea typeface="Caudex"/>
                  <a:cs typeface="Caudex"/>
                  <a:sym typeface="Caudex"/>
                </a:rPr>
                <a:t>What are the aims of the project?</a:t>
              </a:r>
              <a:endParaRPr b="1" sz="2200">
                <a:solidFill>
                  <a:schemeClr val="dk1"/>
                </a:solidFill>
                <a:latin typeface="Caudex"/>
                <a:ea typeface="Caudex"/>
                <a:cs typeface="Caudex"/>
                <a:sym typeface="Caudex"/>
              </a:endParaRPr>
            </a:p>
          </p:txBody>
        </p:sp>
        <p:sp>
          <p:nvSpPr>
            <p:cNvPr id="317" name="Google Shape;317;p45"/>
            <p:cNvSpPr/>
            <p:nvPr/>
          </p:nvSpPr>
          <p:spPr>
            <a:xfrm>
              <a:off x="896040" y="2293920"/>
              <a:ext cx="2532900" cy="1920000"/>
            </a:xfrm>
            <a:prstGeom prst="rect">
              <a:avLst/>
            </a:prstGeom>
            <a:noFill/>
            <a:ln>
              <a:noFill/>
            </a:ln>
          </p:spPr>
          <p:txBody>
            <a:bodyPr anchorCtr="0" anchor="t" bIns="91425" lIns="91425" spcFirstLastPara="1" rIns="91425" wrap="square" tIns="91425">
              <a:noAutofit/>
            </a:bodyPr>
            <a:lstStyle/>
            <a:p>
              <a:pPr indent="-317520" lvl="0" marL="457200" marR="0" rtl="0" algn="l">
                <a:lnSpc>
                  <a:spcPct val="150000"/>
                </a:lnSpc>
                <a:spcBef>
                  <a:spcPts val="0"/>
                </a:spcBef>
                <a:spcAft>
                  <a:spcPts val="0"/>
                </a:spcAft>
                <a:buClr>
                  <a:srgbClr val="422E25"/>
                </a:buClr>
                <a:buSzPts val="1400"/>
                <a:buFont typeface="Lora Medium"/>
                <a:buChar char="●"/>
              </a:pPr>
              <a:r>
                <a:rPr lang="en">
                  <a:solidFill>
                    <a:schemeClr val="dk1"/>
                  </a:solidFill>
                  <a:latin typeface="Lora Medium"/>
                  <a:ea typeface="Lora Medium"/>
                  <a:cs typeface="Lora Medium"/>
                  <a:sym typeface="Lora Medium"/>
                </a:rPr>
                <a:t>Develop an Online Transaction system/ application.</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Implement smooth and precise online Recharge Functionality.</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Develop Card Balance and Transaction monitoring module.</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To ensure Security and Privacy of users' and passengers'.</a:t>
              </a:r>
              <a:endParaRPr>
                <a:solidFill>
                  <a:schemeClr val="dk1"/>
                </a:solidFill>
                <a:latin typeface="Lora Medium"/>
                <a:ea typeface="Lora Medium"/>
                <a:cs typeface="Lora Medium"/>
                <a:sym typeface="Lora Medium"/>
              </a:endParaRPr>
            </a:p>
            <a:p>
              <a:pPr indent="-317520" lvl="0" marL="457200" marR="0" rtl="0" algn="l">
                <a:lnSpc>
                  <a:spcPct val="150000"/>
                </a:lnSpc>
                <a:spcBef>
                  <a:spcPts val="0"/>
                </a:spcBef>
                <a:spcAft>
                  <a:spcPts val="0"/>
                </a:spcAft>
                <a:buClr>
                  <a:schemeClr val="dk1"/>
                </a:buClr>
                <a:buSzPts val="1400"/>
                <a:buFont typeface="Lora Medium"/>
                <a:buChar char="●"/>
              </a:pPr>
              <a:r>
                <a:rPr lang="en">
                  <a:solidFill>
                    <a:schemeClr val="dk1"/>
                  </a:solidFill>
                  <a:latin typeface="Lora Medium"/>
                  <a:ea typeface="Lora Medium"/>
                  <a:cs typeface="Lora Medium"/>
                  <a:sym typeface="Lora Medium"/>
                </a:rPr>
                <a:t>Integrate with Existing Metro Rail Infrastructure.</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cxnSp>
        <p:nvCxnSpPr>
          <p:cNvPr id="318" name="Google Shape;318;p45"/>
          <p:cNvCxnSpPr/>
          <p:nvPr/>
        </p:nvCxnSpPr>
        <p:spPr>
          <a:xfrm>
            <a:off x="813780" y="2109725"/>
            <a:ext cx="2678700" cy="0"/>
          </a:xfrm>
          <a:prstGeom prst="straightConnector1">
            <a:avLst/>
          </a:prstGeom>
          <a:noFill/>
          <a:ln cap="rnd" cmpd="sng" w="19050">
            <a:solidFill>
              <a:srgbClr val="422E25"/>
            </a:solidFill>
            <a:prstDash val="solid"/>
            <a:round/>
            <a:headEnd len="sm" w="sm" type="none"/>
            <a:tailEnd len="sm" w="sm" type="none"/>
          </a:ln>
        </p:spPr>
      </p:cxnSp>
      <p:sp>
        <p:nvSpPr>
          <p:cNvPr id="319" name="Google Shape;31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25" name="Google Shape;325;p46"/>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Literature Reviews</a:t>
            </a:r>
            <a:endParaRPr b="0" sz="2800" strike="noStrike">
              <a:solidFill>
                <a:srgbClr val="000000"/>
              </a:solidFill>
              <a:latin typeface="Arial"/>
              <a:ea typeface="Arial"/>
              <a:cs typeface="Arial"/>
              <a:sym typeface="Arial"/>
            </a:endParaRPr>
          </a:p>
        </p:txBody>
      </p:sp>
      <p:cxnSp>
        <p:nvCxnSpPr>
          <p:cNvPr id="326" name="Google Shape;326;p46"/>
          <p:cNvCxnSpPr/>
          <p:nvPr/>
        </p:nvCxnSpPr>
        <p:spPr>
          <a:xfrm>
            <a:off x="753593" y="1877250"/>
            <a:ext cx="3226500" cy="0"/>
          </a:xfrm>
          <a:prstGeom prst="straightConnector1">
            <a:avLst/>
          </a:prstGeom>
          <a:noFill/>
          <a:ln cap="rnd" cmpd="sng" w="19050">
            <a:solidFill>
              <a:srgbClr val="422E25"/>
            </a:solidFill>
            <a:prstDash val="solid"/>
            <a:round/>
            <a:headEnd len="sm" w="sm" type="none"/>
            <a:tailEnd len="sm" w="sm" type="none"/>
          </a:ln>
        </p:spPr>
      </p:cxnSp>
      <p:sp>
        <p:nvSpPr>
          <p:cNvPr id="327" name="Google Shape;32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28" name="Google Shape;328;p46"/>
          <p:cNvGrpSpPr/>
          <p:nvPr/>
        </p:nvGrpSpPr>
        <p:grpSpPr>
          <a:xfrm>
            <a:off x="654124" y="1460753"/>
            <a:ext cx="6132911" cy="2544380"/>
            <a:chOff x="896040" y="1695240"/>
            <a:chExt cx="2532900" cy="2544380"/>
          </a:xfrm>
        </p:grpSpPr>
        <p:sp>
          <p:nvSpPr>
            <p:cNvPr id="329" name="Google Shape;329;p46"/>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Caudex"/>
                  <a:ea typeface="Caudex"/>
                  <a:cs typeface="Caudex"/>
                  <a:sym typeface="Caudex"/>
                </a:rPr>
                <a:t>Backed by several literature reviews!</a:t>
              </a:r>
              <a:endParaRPr b="1" sz="1900">
                <a:solidFill>
                  <a:schemeClr val="dk1"/>
                </a:solidFill>
                <a:latin typeface="Caudex"/>
                <a:ea typeface="Caudex"/>
                <a:cs typeface="Caudex"/>
                <a:sym typeface="Caudex"/>
              </a:endParaRPr>
            </a:p>
          </p:txBody>
        </p:sp>
        <p:sp>
          <p:nvSpPr>
            <p:cNvPr id="330" name="Google Shape;330;p46"/>
            <p:cNvSpPr/>
            <p:nvPr/>
          </p:nvSpPr>
          <p:spPr>
            <a:xfrm>
              <a:off x="896040" y="2319620"/>
              <a:ext cx="2532900" cy="19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sp>
        <p:nvSpPr>
          <p:cNvPr id="331" name="Google Shape;331;p46"/>
          <p:cNvSpPr/>
          <p:nvPr/>
        </p:nvSpPr>
        <p:spPr>
          <a:xfrm>
            <a:off x="613575" y="2186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[1] A.Shaik et al. proposed a new MRTS architecture, featuring modern mobile app for internet transactions in transportation. RFID technology for e-ticketing and offers insights into existing systems. The app offers better security and a comprehensive solution for a metro rail ticketing system, enhancing passenger experience and leveraging mobile technology.</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332" name="Google Shape;332;p46"/>
          <p:cNvSpPr/>
          <p:nvPr/>
        </p:nvSpPr>
        <p:spPr>
          <a:xfrm>
            <a:off x="4629175" y="2143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[2] Marie-Pier Pelletier et al. </a:t>
            </a:r>
            <a:r>
              <a:rPr lang="en" sz="1000">
                <a:solidFill>
                  <a:schemeClr val="dk1"/>
                </a:solidFill>
                <a:latin typeface="Lora Medium"/>
                <a:ea typeface="Lora Medium"/>
                <a:cs typeface="Lora Medium"/>
                <a:sym typeface="Lora Medium"/>
              </a:rPr>
              <a:t>Proposed a technique to collect revenues in public transit producing large quantities of detailed data communicating with a central server without physical contact. he smart card system is of a great service in this sector by adjusting systematic schedule adjustment, distinguishing planned and implemented systems, and survival models applied to ridership. </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38" name="Google Shape;338;p47"/>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Literature Reviews</a:t>
            </a:r>
            <a:endParaRPr b="0" sz="2800" strike="noStrike">
              <a:solidFill>
                <a:srgbClr val="000000"/>
              </a:solidFill>
              <a:latin typeface="Arial"/>
              <a:ea typeface="Arial"/>
              <a:cs typeface="Arial"/>
              <a:sym typeface="Arial"/>
            </a:endParaRPr>
          </a:p>
        </p:txBody>
      </p:sp>
      <p:cxnSp>
        <p:nvCxnSpPr>
          <p:cNvPr id="339" name="Google Shape;339;p47"/>
          <p:cNvCxnSpPr/>
          <p:nvPr/>
        </p:nvCxnSpPr>
        <p:spPr>
          <a:xfrm>
            <a:off x="753593" y="1877250"/>
            <a:ext cx="3226500" cy="0"/>
          </a:xfrm>
          <a:prstGeom prst="straightConnector1">
            <a:avLst/>
          </a:prstGeom>
          <a:noFill/>
          <a:ln cap="rnd" cmpd="sng" w="19050">
            <a:solidFill>
              <a:srgbClr val="422E25"/>
            </a:solidFill>
            <a:prstDash val="solid"/>
            <a:round/>
            <a:headEnd len="sm" w="sm" type="none"/>
            <a:tailEnd len="sm" w="sm" type="none"/>
          </a:ln>
        </p:spPr>
      </p:cxnSp>
      <p:sp>
        <p:nvSpPr>
          <p:cNvPr id="340" name="Google Shape;340;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1" name="Google Shape;341;p47"/>
          <p:cNvGrpSpPr/>
          <p:nvPr/>
        </p:nvGrpSpPr>
        <p:grpSpPr>
          <a:xfrm>
            <a:off x="654124" y="1460753"/>
            <a:ext cx="6132911" cy="2544380"/>
            <a:chOff x="896040" y="1695240"/>
            <a:chExt cx="2532900" cy="2544380"/>
          </a:xfrm>
        </p:grpSpPr>
        <p:sp>
          <p:nvSpPr>
            <p:cNvPr id="342" name="Google Shape;342;p47"/>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Caudex"/>
                  <a:ea typeface="Caudex"/>
                  <a:cs typeface="Caudex"/>
                  <a:sym typeface="Caudex"/>
                </a:rPr>
                <a:t>Backed by several literature reviews!</a:t>
              </a:r>
              <a:endParaRPr b="1" sz="1900">
                <a:solidFill>
                  <a:schemeClr val="dk1"/>
                </a:solidFill>
                <a:latin typeface="Caudex"/>
                <a:ea typeface="Caudex"/>
                <a:cs typeface="Caudex"/>
                <a:sym typeface="Caudex"/>
              </a:endParaRPr>
            </a:p>
          </p:txBody>
        </p:sp>
        <p:sp>
          <p:nvSpPr>
            <p:cNvPr id="343" name="Google Shape;343;p47"/>
            <p:cNvSpPr/>
            <p:nvPr/>
          </p:nvSpPr>
          <p:spPr>
            <a:xfrm>
              <a:off x="896040" y="2319620"/>
              <a:ext cx="2532900" cy="19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sp>
        <p:nvSpPr>
          <p:cNvPr id="344" name="Google Shape;344;p47"/>
          <p:cNvSpPr/>
          <p:nvPr/>
        </p:nvSpPr>
        <p:spPr>
          <a:xfrm>
            <a:off x="613575" y="2186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[3] Lacmanović et al. Utilized embedded ac-RFID technology rather than contactless transactions, which do not call for physical contact. The main goal was to enhance customer satisfaction for retail transactions while retaining computing speed and RF sensitivity. The firm can tailor the forms of payment media thanks to the streamlined user experience with the payment system.</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345" name="Google Shape;345;p47"/>
          <p:cNvSpPr/>
          <p:nvPr/>
        </p:nvSpPr>
        <p:spPr>
          <a:xfrm>
            <a:off x="4629175" y="2143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[4] Chau, Patrick Y. K. et al."Octopus," an automated fare collection system, is composed of three crucial components. By focusing on a narrow market with high transaction volumes, it offers users of various public transit modes convenience and cost-effectiveness. Transactions are accelerated and made simpler using contactless smart cards, whose independence from rival platforms ensures widespread acceptance and rapid uptake.</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nvSpPr>
        <p:spPr>
          <a:xfrm rot="5400000">
            <a:off x="7982730" y="850650"/>
            <a:ext cx="10968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audex"/>
                <a:ea typeface="Caudex"/>
                <a:cs typeface="Caudex"/>
                <a:sym typeface="Caudex"/>
              </a:rPr>
              <a:t>August 30th</a:t>
            </a:r>
            <a:endParaRPr b="0" sz="1000" strike="noStrike">
              <a:solidFill>
                <a:srgbClr val="000000"/>
              </a:solidFill>
              <a:latin typeface="Arial"/>
              <a:ea typeface="Arial"/>
              <a:cs typeface="Arial"/>
              <a:sym typeface="Arial"/>
            </a:endParaRPr>
          </a:p>
        </p:txBody>
      </p:sp>
      <p:sp>
        <p:nvSpPr>
          <p:cNvPr id="351" name="Google Shape;351;p48"/>
          <p:cNvSpPr txBox="1"/>
          <p:nvPr>
            <p:ph type="title"/>
          </p:nvPr>
        </p:nvSpPr>
        <p:spPr>
          <a:xfrm>
            <a:off x="714338" y="559710"/>
            <a:ext cx="7715400" cy="59190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chemeClr val="dk1"/>
              </a:buClr>
              <a:buSzPts val="2800"/>
              <a:buFont typeface="Caudex"/>
              <a:buNone/>
            </a:pPr>
            <a:r>
              <a:rPr b="1" lang="en" sz="2800">
                <a:solidFill>
                  <a:schemeClr val="dk1"/>
                </a:solidFill>
                <a:latin typeface="Caudex"/>
                <a:ea typeface="Caudex"/>
                <a:cs typeface="Caudex"/>
                <a:sym typeface="Caudex"/>
              </a:rPr>
              <a:t>Literature Reviews</a:t>
            </a:r>
            <a:endParaRPr b="0" sz="2800" strike="noStrike">
              <a:solidFill>
                <a:srgbClr val="000000"/>
              </a:solidFill>
              <a:latin typeface="Arial"/>
              <a:ea typeface="Arial"/>
              <a:cs typeface="Arial"/>
              <a:sym typeface="Arial"/>
            </a:endParaRPr>
          </a:p>
        </p:txBody>
      </p:sp>
      <p:cxnSp>
        <p:nvCxnSpPr>
          <p:cNvPr id="352" name="Google Shape;352;p48"/>
          <p:cNvCxnSpPr/>
          <p:nvPr/>
        </p:nvCxnSpPr>
        <p:spPr>
          <a:xfrm>
            <a:off x="753593" y="1877250"/>
            <a:ext cx="3226500" cy="0"/>
          </a:xfrm>
          <a:prstGeom prst="straightConnector1">
            <a:avLst/>
          </a:prstGeom>
          <a:noFill/>
          <a:ln cap="rnd" cmpd="sng" w="19050">
            <a:solidFill>
              <a:srgbClr val="422E25"/>
            </a:solidFill>
            <a:prstDash val="solid"/>
            <a:round/>
            <a:headEnd len="sm" w="sm" type="none"/>
            <a:tailEnd len="sm" w="sm" type="none"/>
          </a:ln>
        </p:spPr>
      </p:cxnSp>
      <p:sp>
        <p:nvSpPr>
          <p:cNvPr id="353" name="Google Shape;35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4" name="Google Shape;354;p48"/>
          <p:cNvGrpSpPr/>
          <p:nvPr/>
        </p:nvGrpSpPr>
        <p:grpSpPr>
          <a:xfrm>
            <a:off x="654124" y="1460753"/>
            <a:ext cx="6132911" cy="2544380"/>
            <a:chOff x="896040" y="1695240"/>
            <a:chExt cx="2532900" cy="2544380"/>
          </a:xfrm>
        </p:grpSpPr>
        <p:sp>
          <p:nvSpPr>
            <p:cNvPr id="355" name="Google Shape;355;p48"/>
            <p:cNvSpPr/>
            <p:nvPr/>
          </p:nvSpPr>
          <p:spPr>
            <a:xfrm>
              <a:off x="896040" y="1695240"/>
              <a:ext cx="2532900" cy="45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Caudex"/>
                  <a:ea typeface="Caudex"/>
                  <a:cs typeface="Caudex"/>
                  <a:sym typeface="Caudex"/>
                </a:rPr>
                <a:t>Backed by several literature reviews!</a:t>
              </a:r>
              <a:endParaRPr b="1" sz="1900">
                <a:solidFill>
                  <a:schemeClr val="dk1"/>
                </a:solidFill>
                <a:latin typeface="Caudex"/>
                <a:ea typeface="Caudex"/>
                <a:cs typeface="Caudex"/>
                <a:sym typeface="Caudex"/>
              </a:endParaRPr>
            </a:p>
          </p:txBody>
        </p:sp>
        <p:sp>
          <p:nvSpPr>
            <p:cNvPr id="356" name="Google Shape;356;p48"/>
            <p:cNvSpPr/>
            <p:nvPr/>
          </p:nvSpPr>
          <p:spPr>
            <a:xfrm>
              <a:off x="896040" y="2319620"/>
              <a:ext cx="2532900" cy="192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00000"/>
                </a:lnSpc>
                <a:spcBef>
                  <a:spcPts val="0"/>
                </a:spcBef>
                <a:spcAft>
                  <a:spcPts val="0"/>
                </a:spcAft>
                <a:buNone/>
              </a:pPr>
              <a:r>
                <a:t/>
              </a:r>
              <a:endParaRPr>
                <a:solidFill>
                  <a:schemeClr val="dk1"/>
                </a:solidFill>
                <a:latin typeface="Lato"/>
                <a:ea typeface="Lato"/>
                <a:cs typeface="Lato"/>
                <a:sym typeface="Lato"/>
              </a:endParaRPr>
            </a:p>
            <a:p>
              <a:pPr indent="0" lvl="0" marL="45720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grpSp>
      <p:sp>
        <p:nvSpPr>
          <p:cNvPr id="357" name="Google Shape;357;p48"/>
          <p:cNvSpPr/>
          <p:nvPr/>
        </p:nvSpPr>
        <p:spPr>
          <a:xfrm>
            <a:off x="613575" y="2186125"/>
            <a:ext cx="37650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[5] Olivier Caelen et al. </a:t>
            </a:r>
            <a:r>
              <a:rPr lang="en" sz="1000">
                <a:solidFill>
                  <a:schemeClr val="dk1"/>
                </a:solidFill>
                <a:latin typeface="Lora Medium"/>
                <a:ea typeface="Lora Medium"/>
                <a:cs typeface="Lora Medium"/>
                <a:sym typeface="Lora Medium"/>
              </a:rPr>
              <a:t>introduced a fraud detection strategy for online credit card transactions using transaction qualities, customer spending patterns, and network features. The "six-seconds rule" enables accurate online and offline fraud detection.</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
        <p:nvSpPr>
          <p:cNvPr id="358" name="Google Shape;358;p48"/>
          <p:cNvSpPr/>
          <p:nvPr/>
        </p:nvSpPr>
        <p:spPr>
          <a:xfrm>
            <a:off x="4629175" y="2143125"/>
            <a:ext cx="3597300" cy="2363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lang="en" sz="1000">
                <a:solidFill>
                  <a:schemeClr val="dk1"/>
                </a:solidFill>
                <a:latin typeface="Lora Medium"/>
                <a:ea typeface="Lora Medium"/>
                <a:cs typeface="Lora Medium"/>
                <a:sym typeface="Lora Medium"/>
              </a:rPr>
              <a:t>[6] AL-Maliki et al. proposed a payment protocol with five methods: magnetic stripes, chip &amp; PIN, chip &amp; signature, contactless cards, and mobile payments. The focus was on security attacks to uncover vulnerabilities in the EMV payment protocol.</a:t>
            </a:r>
            <a:endParaRPr sz="1000">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0" marR="0" rtl="0" algn="l">
              <a:lnSpc>
                <a:spcPct val="150000"/>
              </a:lnSpc>
              <a:spcBef>
                <a:spcPts val="0"/>
              </a:spcBef>
              <a:spcAft>
                <a:spcPts val="0"/>
              </a:spcAft>
              <a:buNone/>
            </a:pPr>
            <a:r>
              <a:t/>
            </a:r>
            <a:endParaRPr>
              <a:solidFill>
                <a:schemeClr val="dk1"/>
              </a:solidFill>
              <a:latin typeface="Lora Medium"/>
              <a:ea typeface="Lora Medium"/>
              <a:cs typeface="Lora Medium"/>
              <a:sym typeface="Lora Medium"/>
            </a:endParaRPr>
          </a:p>
          <a:p>
            <a:pPr indent="0" lvl="0" marL="457200" marR="0" rtl="0" algn="l">
              <a:lnSpc>
                <a:spcPct val="150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Hearing Day Infographics by Slidesgo">
  <a:themeElements>
    <a:clrScheme name="Simple Light">
      <a:dk1>
        <a:srgbClr val="422E25"/>
      </a:dk1>
      <a:lt1>
        <a:srgbClr val="FFF5E7"/>
      </a:lt1>
      <a:dk2>
        <a:srgbClr val="FFE3BA"/>
      </a:dk2>
      <a:lt2>
        <a:srgbClr val="EDAB85"/>
      </a:lt2>
      <a:accent1>
        <a:srgbClr val="AC7F6A"/>
      </a:accent1>
      <a:accent2>
        <a:srgbClr val="694C3F"/>
      </a:accent2>
      <a:accent3>
        <a:srgbClr val="FFFFFF"/>
      </a:accent3>
      <a:accent4>
        <a:srgbClr val="FFFFFF"/>
      </a:accent4>
      <a:accent5>
        <a:srgbClr val="FFFFFF"/>
      </a:accent5>
      <a:accent6>
        <a:srgbClr val="FFFFFF"/>
      </a:accent6>
      <a:hlink>
        <a:srgbClr val="422E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ld Hearing Day Infographics by Slidesgo">
  <a:themeElements>
    <a:clrScheme name="Simple Light">
      <a:dk1>
        <a:srgbClr val="422E25"/>
      </a:dk1>
      <a:lt1>
        <a:srgbClr val="FFF5E7"/>
      </a:lt1>
      <a:dk2>
        <a:srgbClr val="FFE3BA"/>
      </a:dk2>
      <a:lt2>
        <a:srgbClr val="EDAB85"/>
      </a:lt2>
      <a:accent1>
        <a:srgbClr val="AC7F6A"/>
      </a:accent1>
      <a:accent2>
        <a:srgbClr val="694C3F"/>
      </a:accent2>
      <a:accent3>
        <a:srgbClr val="FFFFFF"/>
      </a:accent3>
      <a:accent4>
        <a:srgbClr val="FFFFFF"/>
      </a:accent4>
      <a:accent5>
        <a:srgbClr val="FFFFFF"/>
      </a:accent5>
      <a:accent6>
        <a:srgbClr val="FFFFFF"/>
      </a:accent6>
      <a:hlink>
        <a:srgbClr val="422E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orld Hearing Day Infographics by Slidesgo">
  <a:themeElements>
    <a:clrScheme name="Simple Light">
      <a:dk1>
        <a:srgbClr val="422E25"/>
      </a:dk1>
      <a:lt1>
        <a:srgbClr val="FFF5E7"/>
      </a:lt1>
      <a:dk2>
        <a:srgbClr val="FFE3BA"/>
      </a:dk2>
      <a:lt2>
        <a:srgbClr val="EDAB85"/>
      </a:lt2>
      <a:accent1>
        <a:srgbClr val="AC7F6A"/>
      </a:accent1>
      <a:accent2>
        <a:srgbClr val="694C3F"/>
      </a:accent2>
      <a:accent3>
        <a:srgbClr val="FFFFFF"/>
      </a:accent3>
      <a:accent4>
        <a:srgbClr val="FFFFFF"/>
      </a:accent4>
      <a:accent5>
        <a:srgbClr val="FFFFFF"/>
      </a:accent5>
      <a:accent6>
        <a:srgbClr val="FFFFFF"/>
      </a:accent6>
      <a:hlink>
        <a:srgbClr val="422E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