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udex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udex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udex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Caudex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udex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b13cb53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5b13cb53fb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b13cb53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5b13cb53fb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b0d80c8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5b0d80c8c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b13cb53f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5b13cb53fb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b13cb53f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5b13cb53fb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3226320" y="2665800"/>
            <a:ext cx="5033160" cy="1028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26320" y="604080"/>
            <a:ext cx="503316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" name="Google Shape;7;p1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8" name="Google Shape;8;p1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10;p1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1" name="Google Shape;11;p1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" name="Google Shape;12;p1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77" name="Google Shape;77;p14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78" name="Google Shape;78;p14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4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13880" y="530280"/>
            <a:ext cx="7715520" cy="5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44" name="Google Shape;144;p27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145" name="Google Shape;145;p27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7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1370825" y="351175"/>
            <a:ext cx="6380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Caudex"/>
              <a:buNone/>
            </a:pPr>
            <a:r>
              <a:rPr b="1" lang="en" sz="34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Online Transaction integrated Metro Rail Smart Card system</a:t>
            </a:r>
            <a:endParaRPr b="0" sz="5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40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218" name="Google Shape;218;p40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40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0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221" name="Google Shape;221;p40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40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2111913" y="2872600"/>
            <a:ext cx="50331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Presentation on Capstone project</a:t>
            </a: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presented by,</a:t>
            </a:r>
            <a:endParaRPr i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Target_Blank ( 5th Group )</a:t>
            </a:r>
            <a:endParaRPr b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40"/>
          <p:cNvSpPr txBox="1"/>
          <p:nvPr>
            <p:ph idx="1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>
            <p:ph idx="1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/>
          <p:nvPr/>
        </p:nvSpPr>
        <p:spPr>
          <a:xfrm>
            <a:off x="12812400" y="872640"/>
            <a:ext cx="144720" cy="271800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9"/>
          <p:cNvSpPr/>
          <p:nvPr/>
        </p:nvSpPr>
        <p:spPr>
          <a:xfrm>
            <a:off x="12634920" y="984240"/>
            <a:ext cx="165600" cy="22572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12359160" y="2644560"/>
            <a:ext cx="116640" cy="53640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000" lIns="91425" spcFirstLastPara="1" rIns="91425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49"/>
          <p:cNvGrpSpPr/>
          <p:nvPr/>
        </p:nvGrpSpPr>
        <p:grpSpPr>
          <a:xfrm>
            <a:off x="8415720" y="1497240"/>
            <a:ext cx="225720" cy="3108960"/>
            <a:chOff x="8415720" y="1497240"/>
            <a:chExt cx="225720" cy="3108960"/>
          </a:xfrm>
        </p:grpSpPr>
        <p:cxnSp>
          <p:nvCxnSpPr>
            <p:cNvPr id="322" name="Google Shape;322;p49"/>
            <p:cNvCxnSpPr/>
            <p:nvPr/>
          </p:nvCxnSpPr>
          <p:spPr>
            <a:xfrm>
              <a:off x="8528400" y="1497240"/>
              <a:ext cx="360" cy="260028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49"/>
            <p:cNvSpPr/>
            <p:nvPr/>
          </p:nvSpPr>
          <p:spPr>
            <a:xfrm rot="5400000">
              <a:off x="8353080" y="431784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49"/>
          <p:cNvGrpSpPr/>
          <p:nvPr/>
        </p:nvGrpSpPr>
        <p:grpSpPr>
          <a:xfrm>
            <a:off x="502560" y="537480"/>
            <a:ext cx="225720" cy="2422800"/>
            <a:chOff x="502560" y="537480"/>
            <a:chExt cx="225720" cy="2422800"/>
          </a:xfrm>
        </p:grpSpPr>
        <p:cxnSp>
          <p:nvCxnSpPr>
            <p:cNvPr id="325" name="Google Shape;325;p49"/>
            <p:cNvCxnSpPr/>
            <p:nvPr/>
          </p:nvCxnSpPr>
          <p:spPr>
            <a:xfrm flipH="1" rot="10800000">
              <a:off x="615600" y="1045080"/>
              <a:ext cx="36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6" name="Google Shape;326;p49"/>
            <p:cNvSpPr/>
            <p:nvPr/>
          </p:nvSpPr>
          <p:spPr>
            <a:xfrm rot="-5400000">
              <a:off x="439920" y="600120"/>
              <a:ext cx="351000" cy="225720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49"/>
          <p:cNvSpPr txBox="1"/>
          <p:nvPr>
            <p:ph idx="4294967295" type="subTitle"/>
          </p:nvPr>
        </p:nvSpPr>
        <p:spPr>
          <a:xfrm rot="-5400000">
            <a:off x="-311760" y="3635640"/>
            <a:ext cx="184680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,  ‘23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9"/>
          <p:cNvSpPr txBox="1"/>
          <p:nvPr>
            <p:ph idx="4294967295" type="subTitle"/>
          </p:nvPr>
        </p:nvSpPr>
        <p:spPr>
          <a:xfrm rot="5400000">
            <a:off x="7982280" y="85032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i="0" lang="en" sz="1000" u="none" cap="none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 txBox="1"/>
          <p:nvPr/>
        </p:nvSpPr>
        <p:spPr>
          <a:xfrm>
            <a:off x="502555" y="220897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Thank You!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1"/>
          <p:cNvGrpSpPr/>
          <p:nvPr/>
        </p:nvGrpSpPr>
        <p:grpSpPr>
          <a:xfrm>
            <a:off x="5259500" y="1071877"/>
            <a:ext cx="2743200" cy="3097810"/>
            <a:chOff x="5067175" y="1323165"/>
            <a:chExt cx="2743200" cy="3097810"/>
          </a:xfrm>
        </p:grpSpPr>
        <p:sp>
          <p:nvSpPr>
            <p:cNvPr id="231" name="Google Shape;231;p41"/>
            <p:cNvSpPr/>
            <p:nvPr/>
          </p:nvSpPr>
          <p:spPr>
            <a:xfrm>
              <a:off x="5067175" y="1323165"/>
              <a:ext cx="27432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Submitted to,</a:t>
              </a:r>
              <a:endParaRPr b="1" sz="22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5337000" y="2031175"/>
              <a:ext cx="2028300" cy="23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Lato"/>
                  <a:ea typeface="Lato"/>
                  <a:cs typeface="Lato"/>
                  <a:sym typeface="Lato"/>
                </a:rPr>
                <a:t>Khan Md Hasib</a:t>
              </a:r>
              <a:endParaRPr b="1"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Course Instructor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Assistant Professor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Department of CSE</a:t>
              </a:r>
              <a:endParaRPr sz="1300"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ato"/>
                  <a:ea typeface="Lato"/>
                  <a:cs typeface="Lato"/>
                  <a:sym typeface="Lato"/>
                </a:rPr>
                <a:t>BUBT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2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41"/>
          <p:cNvGrpSpPr/>
          <p:nvPr/>
        </p:nvGrpSpPr>
        <p:grpSpPr>
          <a:xfrm>
            <a:off x="882620" y="940818"/>
            <a:ext cx="2532900" cy="3229200"/>
            <a:chOff x="896040" y="1695240"/>
            <a:chExt cx="2532900" cy="2518680"/>
          </a:xfrm>
        </p:grpSpPr>
        <p:sp>
          <p:nvSpPr>
            <p:cNvPr id="234" name="Google Shape;234;p41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Submitted</a:t>
              </a:r>
              <a:r>
                <a:rPr b="1" lang="en" sz="2200">
                  <a:solidFill>
                    <a:srgbClr val="422E25"/>
                  </a:solidFill>
                  <a:latin typeface="Caudex"/>
                  <a:ea typeface="Caudex"/>
                  <a:cs typeface="Caudex"/>
                  <a:sym typeface="Caudex"/>
                </a:rPr>
                <a:t> by,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Nafees Ashker 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19202103403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Prionto Arefin Prio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19202103405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Mushfiq Alam Sami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Md. Mamun Miah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19202103422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117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300"/>
                <a:buFont typeface="Lato"/>
                <a:buChar char="●"/>
              </a:pPr>
              <a:r>
                <a:rPr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Shahin Alam</a:t>
              </a:r>
              <a:endParaRPr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422E25"/>
                  </a:solidFill>
                  <a:latin typeface="Lato"/>
                  <a:ea typeface="Lato"/>
                  <a:cs typeface="Lato"/>
                  <a:sym typeface="Lato"/>
                </a:rPr>
                <a:t>ID: 19202103340</a:t>
              </a:r>
              <a:endParaRPr b="1" sz="1300">
                <a:solidFill>
                  <a:srgbClr val="422E25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41"/>
          <p:cNvCxnSpPr/>
          <p:nvPr/>
        </p:nvCxnSpPr>
        <p:spPr>
          <a:xfrm>
            <a:off x="1632455" y="152848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1"/>
          <p:cNvCxnSpPr/>
          <p:nvPr/>
        </p:nvCxnSpPr>
        <p:spPr>
          <a:xfrm>
            <a:off x="6154565" y="1528498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41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41"/>
          <p:cNvGrpSpPr/>
          <p:nvPr/>
        </p:nvGrpSpPr>
        <p:grpSpPr>
          <a:xfrm>
            <a:off x="3875655" y="1779645"/>
            <a:ext cx="225721" cy="2423052"/>
            <a:chOff x="3889080" y="2149308"/>
            <a:chExt cx="225721" cy="2423052"/>
          </a:xfrm>
        </p:grpSpPr>
        <p:cxnSp>
          <p:nvCxnSpPr>
            <p:cNvPr id="240" name="Google Shape;240;p41"/>
            <p:cNvCxnSpPr/>
            <p:nvPr/>
          </p:nvCxnSpPr>
          <p:spPr>
            <a:xfrm flipH="1" rot="10800000">
              <a:off x="4002120" y="265716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41"/>
            <p:cNvSpPr/>
            <p:nvPr/>
          </p:nvSpPr>
          <p:spPr>
            <a:xfrm rot="-5400000">
              <a:off x="3826314" y="2212073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41"/>
          <p:cNvGrpSpPr/>
          <p:nvPr/>
        </p:nvGrpSpPr>
        <p:grpSpPr>
          <a:xfrm>
            <a:off x="4445534" y="1001938"/>
            <a:ext cx="225721" cy="2422692"/>
            <a:chOff x="4458959" y="1371600"/>
            <a:chExt cx="225721" cy="2422692"/>
          </a:xfrm>
        </p:grpSpPr>
        <p:cxnSp>
          <p:nvCxnSpPr>
            <p:cNvPr id="243" name="Google Shape;243;p41"/>
            <p:cNvCxnSpPr/>
            <p:nvPr/>
          </p:nvCxnSpPr>
          <p:spPr>
            <a:xfrm>
              <a:off x="4571640" y="1371600"/>
              <a:ext cx="300" cy="1915200"/>
            </a:xfrm>
            <a:prstGeom prst="straightConnector1">
              <a:avLst/>
            </a:prstGeom>
            <a:noFill/>
            <a:ln cap="rnd" cmpd="sng" w="19050">
              <a:solidFill>
                <a:srgbClr val="422E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41"/>
            <p:cNvSpPr/>
            <p:nvPr/>
          </p:nvSpPr>
          <p:spPr>
            <a:xfrm rot="5400000">
              <a:off x="4396193" y="3505806"/>
              <a:ext cx="351252" cy="225721"/>
            </a:xfrm>
            <a:custGeom>
              <a:rect b="b" l="l" r="r" t="t"/>
              <a:pathLst>
                <a:path extrusionOk="0" h="134558" w="208768">
                  <a:moveTo>
                    <a:pt x="128848" y="0"/>
                  </a:moveTo>
                  <a:cubicBezTo>
                    <a:pt x="125456" y="0"/>
                    <a:pt x="122749" y="2708"/>
                    <a:pt x="122749" y="6100"/>
                  </a:cubicBezTo>
                  <a:lnTo>
                    <a:pt x="122749" y="61163"/>
                  </a:lnTo>
                  <a:lnTo>
                    <a:pt x="110516" y="61163"/>
                  </a:lnTo>
                  <a:lnTo>
                    <a:pt x="110516" y="18333"/>
                  </a:lnTo>
                  <a:cubicBezTo>
                    <a:pt x="110516" y="14940"/>
                    <a:pt x="107776" y="12233"/>
                    <a:pt x="104384" y="12233"/>
                  </a:cubicBezTo>
                  <a:cubicBezTo>
                    <a:pt x="100991" y="12233"/>
                    <a:pt x="98284" y="14940"/>
                    <a:pt x="98284" y="18333"/>
                  </a:cubicBezTo>
                  <a:lnTo>
                    <a:pt x="98284" y="61163"/>
                  </a:lnTo>
                  <a:lnTo>
                    <a:pt x="86051" y="61163"/>
                  </a:lnTo>
                  <a:lnTo>
                    <a:pt x="86051" y="30565"/>
                  </a:lnTo>
                  <a:cubicBezTo>
                    <a:pt x="86051" y="27173"/>
                    <a:pt x="83311" y="24465"/>
                    <a:pt x="79919" y="24465"/>
                  </a:cubicBezTo>
                  <a:cubicBezTo>
                    <a:pt x="76526" y="24465"/>
                    <a:pt x="73819" y="27173"/>
                    <a:pt x="73819" y="30565"/>
                  </a:cubicBezTo>
                  <a:lnTo>
                    <a:pt x="73819" y="61163"/>
                  </a:lnTo>
                  <a:lnTo>
                    <a:pt x="61586" y="61163"/>
                  </a:lnTo>
                  <a:lnTo>
                    <a:pt x="61586" y="18333"/>
                  </a:lnTo>
                  <a:cubicBezTo>
                    <a:pt x="61586" y="14940"/>
                    <a:pt x="58846" y="12233"/>
                    <a:pt x="55454" y="12233"/>
                  </a:cubicBezTo>
                  <a:cubicBezTo>
                    <a:pt x="52061" y="12233"/>
                    <a:pt x="49354" y="14940"/>
                    <a:pt x="49354" y="18333"/>
                  </a:cubicBezTo>
                  <a:lnTo>
                    <a:pt x="49354" y="61163"/>
                  </a:lnTo>
                  <a:lnTo>
                    <a:pt x="37121" y="61163"/>
                  </a:lnTo>
                  <a:lnTo>
                    <a:pt x="37121" y="30565"/>
                  </a:lnTo>
                  <a:cubicBezTo>
                    <a:pt x="37121" y="27173"/>
                    <a:pt x="34381" y="24465"/>
                    <a:pt x="30989" y="24465"/>
                  </a:cubicBezTo>
                  <a:cubicBezTo>
                    <a:pt x="27596" y="24465"/>
                    <a:pt x="24889" y="27173"/>
                    <a:pt x="24889" y="30565"/>
                  </a:cubicBezTo>
                  <a:lnTo>
                    <a:pt x="24889" y="61163"/>
                  </a:lnTo>
                  <a:lnTo>
                    <a:pt x="12232" y="61163"/>
                  </a:lnTo>
                  <a:lnTo>
                    <a:pt x="12232" y="42798"/>
                  </a:lnTo>
                  <a:cubicBezTo>
                    <a:pt x="12232" y="39405"/>
                    <a:pt x="9492" y="36698"/>
                    <a:pt x="6133" y="36698"/>
                  </a:cubicBezTo>
                  <a:cubicBezTo>
                    <a:pt x="2740" y="36698"/>
                    <a:pt x="0" y="39405"/>
                    <a:pt x="0" y="42798"/>
                  </a:cubicBezTo>
                  <a:lnTo>
                    <a:pt x="0" y="91727"/>
                  </a:lnTo>
                  <a:cubicBezTo>
                    <a:pt x="0" y="95120"/>
                    <a:pt x="2740" y="97860"/>
                    <a:pt x="6133" y="97860"/>
                  </a:cubicBezTo>
                  <a:cubicBezTo>
                    <a:pt x="9492" y="97860"/>
                    <a:pt x="12232" y="95120"/>
                    <a:pt x="12232" y="91727"/>
                  </a:cubicBezTo>
                  <a:lnTo>
                    <a:pt x="12232" y="73395"/>
                  </a:lnTo>
                  <a:lnTo>
                    <a:pt x="24889" y="73395"/>
                  </a:lnTo>
                  <a:lnTo>
                    <a:pt x="24889" y="103960"/>
                  </a:lnTo>
                  <a:cubicBezTo>
                    <a:pt x="24889" y="107352"/>
                    <a:pt x="27596" y="110092"/>
                    <a:pt x="30989" y="110092"/>
                  </a:cubicBezTo>
                  <a:cubicBezTo>
                    <a:pt x="34381" y="110092"/>
                    <a:pt x="37121" y="107352"/>
                    <a:pt x="37121" y="103960"/>
                  </a:cubicBezTo>
                  <a:lnTo>
                    <a:pt x="37121" y="73395"/>
                  </a:lnTo>
                  <a:lnTo>
                    <a:pt x="49354" y="73395"/>
                  </a:lnTo>
                  <a:lnTo>
                    <a:pt x="49354" y="116192"/>
                  </a:lnTo>
                  <a:cubicBezTo>
                    <a:pt x="49354" y="119585"/>
                    <a:pt x="52061" y="122325"/>
                    <a:pt x="55454" y="122325"/>
                  </a:cubicBezTo>
                  <a:cubicBezTo>
                    <a:pt x="58846" y="122325"/>
                    <a:pt x="61586" y="119585"/>
                    <a:pt x="61586" y="116192"/>
                  </a:cubicBezTo>
                  <a:lnTo>
                    <a:pt x="61586" y="73395"/>
                  </a:lnTo>
                  <a:lnTo>
                    <a:pt x="73819" y="73395"/>
                  </a:lnTo>
                  <a:lnTo>
                    <a:pt x="73819" y="103960"/>
                  </a:lnTo>
                  <a:cubicBezTo>
                    <a:pt x="73819" y="107352"/>
                    <a:pt x="76526" y="110092"/>
                    <a:pt x="79919" y="110092"/>
                  </a:cubicBezTo>
                  <a:cubicBezTo>
                    <a:pt x="83311" y="110092"/>
                    <a:pt x="86051" y="107352"/>
                    <a:pt x="86051" y="103960"/>
                  </a:cubicBezTo>
                  <a:lnTo>
                    <a:pt x="86051" y="73395"/>
                  </a:lnTo>
                  <a:lnTo>
                    <a:pt x="98284" y="73395"/>
                  </a:lnTo>
                  <a:lnTo>
                    <a:pt x="98284" y="116192"/>
                  </a:lnTo>
                  <a:cubicBezTo>
                    <a:pt x="98284" y="119585"/>
                    <a:pt x="100991" y="122325"/>
                    <a:pt x="104384" y="122325"/>
                  </a:cubicBezTo>
                  <a:cubicBezTo>
                    <a:pt x="107776" y="122325"/>
                    <a:pt x="110516" y="119585"/>
                    <a:pt x="110516" y="116192"/>
                  </a:cubicBezTo>
                  <a:lnTo>
                    <a:pt x="110516" y="73395"/>
                  </a:lnTo>
                  <a:lnTo>
                    <a:pt x="122749" y="73395"/>
                  </a:lnTo>
                  <a:lnTo>
                    <a:pt x="122749" y="128425"/>
                  </a:lnTo>
                  <a:cubicBezTo>
                    <a:pt x="122749" y="131817"/>
                    <a:pt x="125456" y="134557"/>
                    <a:pt x="128848" y="134557"/>
                  </a:cubicBezTo>
                  <a:cubicBezTo>
                    <a:pt x="132241" y="134557"/>
                    <a:pt x="134981" y="131817"/>
                    <a:pt x="134981" y="128425"/>
                  </a:cubicBezTo>
                  <a:lnTo>
                    <a:pt x="134981" y="73395"/>
                  </a:lnTo>
                  <a:lnTo>
                    <a:pt x="147213" y="73395"/>
                  </a:lnTo>
                  <a:lnTo>
                    <a:pt x="147213" y="116192"/>
                  </a:lnTo>
                  <a:cubicBezTo>
                    <a:pt x="147213" y="119585"/>
                    <a:pt x="149921" y="122325"/>
                    <a:pt x="153313" y="122325"/>
                  </a:cubicBezTo>
                  <a:cubicBezTo>
                    <a:pt x="156706" y="122325"/>
                    <a:pt x="159446" y="119585"/>
                    <a:pt x="159446" y="116192"/>
                  </a:cubicBezTo>
                  <a:lnTo>
                    <a:pt x="159446" y="73395"/>
                  </a:lnTo>
                  <a:lnTo>
                    <a:pt x="171678" y="73395"/>
                  </a:lnTo>
                  <a:lnTo>
                    <a:pt x="171678" y="103960"/>
                  </a:lnTo>
                  <a:cubicBezTo>
                    <a:pt x="171678" y="107352"/>
                    <a:pt x="174386" y="110092"/>
                    <a:pt x="177778" y="110092"/>
                  </a:cubicBezTo>
                  <a:cubicBezTo>
                    <a:pt x="181171" y="110092"/>
                    <a:pt x="183911" y="107352"/>
                    <a:pt x="183911" y="103960"/>
                  </a:cubicBezTo>
                  <a:lnTo>
                    <a:pt x="183911" y="73395"/>
                  </a:lnTo>
                  <a:lnTo>
                    <a:pt x="196535" y="73395"/>
                  </a:lnTo>
                  <a:lnTo>
                    <a:pt x="196535" y="91727"/>
                  </a:lnTo>
                  <a:cubicBezTo>
                    <a:pt x="196535" y="95120"/>
                    <a:pt x="199275" y="97860"/>
                    <a:pt x="202667" y="97860"/>
                  </a:cubicBezTo>
                  <a:cubicBezTo>
                    <a:pt x="206027" y="97860"/>
                    <a:pt x="208767" y="95120"/>
                    <a:pt x="208767" y="91727"/>
                  </a:cubicBezTo>
                  <a:lnTo>
                    <a:pt x="208767" y="42798"/>
                  </a:lnTo>
                  <a:cubicBezTo>
                    <a:pt x="208767" y="39405"/>
                    <a:pt x="206027" y="36698"/>
                    <a:pt x="202667" y="36698"/>
                  </a:cubicBezTo>
                  <a:cubicBezTo>
                    <a:pt x="199275" y="36698"/>
                    <a:pt x="196535" y="39405"/>
                    <a:pt x="196535" y="42798"/>
                  </a:cubicBezTo>
                  <a:lnTo>
                    <a:pt x="196535" y="61163"/>
                  </a:lnTo>
                  <a:lnTo>
                    <a:pt x="183911" y="61163"/>
                  </a:lnTo>
                  <a:lnTo>
                    <a:pt x="183911" y="30565"/>
                  </a:lnTo>
                  <a:cubicBezTo>
                    <a:pt x="183911" y="27173"/>
                    <a:pt x="181171" y="24465"/>
                    <a:pt x="177778" y="24465"/>
                  </a:cubicBezTo>
                  <a:cubicBezTo>
                    <a:pt x="174386" y="24465"/>
                    <a:pt x="171678" y="27173"/>
                    <a:pt x="171678" y="30565"/>
                  </a:cubicBezTo>
                  <a:lnTo>
                    <a:pt x="171678" y="61163"/>
                  </a:lnTo>
                  <a:lnTo>
                    <a:pt x="159446" y="61163"/>
                  </a:lnTo>
                  <a:lnTo>
                    <a:pt x="159446" y="18333"/>
                  </a:lnTo>
                  <a:cubicBezTo>
                    <a:pt x="159446" y="14940"/>
                    <a:pt x="156706" y="12233"/>
                    <a:pt x="153313" y="12233"/>
                  </a:cubicBezTo>
                  <a:cubicBezTo>
                    <a:pt x="149921" y="12233"/>
                    <a:pt x="147213" y="14940"/>
                    <a:pt x="147213" y="18333"/>
                  </a:cubicBezTo>
                  <a:lnTo>
                    <a:pt x="147213" y="61163"/>
                  </a:lnTo>
                  <a:lnTo>
                    <a:pt x="134981" y="61163"/>
                  </a:lnTo>
                  <a:lnTo>
                    <a:pt x="134981" y="6100"/>
                  </a:lnTo>
                  <a:cubicBezTo>
                    <a:pt x="134981" y="2708"/>
                    <a:pt x="132241" y="0"/>
                    <a:pt x="128848" y="0"/>
                  </a:cubicBezTo>
                  <a:close/>
                </a:path>
              </a:pathLst>
            </a:custGeom>
            <a:solidFill>
              <a:srgbClr val="422E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2"/>
          <p:cNvSpPr txBox="1"/>
          <p:nvPr>
            <p:ph type="title"/>
          </p:nvPr>
        </p:nvSpPr>
        <p:spPr>
          <a:xfrm>
            <a:off x="678775" y="576835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Introduction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42"/>
          <p:cNvGrpSpPr/>
          <p:nvPr/>
        </p:nvGrpSpPr>
        <p:grpSpPr>
          <a:xfrm>
            <a:off x="678770" y="1599078"/>
            <a:ext cx="7229772" cy="2664172"/>
            <a:chOff x="896040" y="1695240"/>
            <a:chExt cx="2709302" cy="2664172"/>
          </a:xfrm>
        </p:grpSpPr>
        <p:sp>
          <p:nvSpPr>
            <p:cNvPr id="253" name="Google Shape;253;p42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 strike="noStrike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it is?</a:t>
              </a:r>
              <a:endParaRPr b="0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896042" y="2439412"/>
              <a:ext cx="27093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Metro rail 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online transaction system/ application enabled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smart card system.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Allows f</a:t>
              </a: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aster payments from any location.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Reduced station entry traffic.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Secure passenger data protection and fraud prevention.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Account administration with balance monitoring and fare payment management.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55" name="Google Shape;255;p42"/>
          <p:cNvCxnSpPr/>
          <p:nvPr/>
        </p:nvCxnSpPr>
        <p:spPr>
          <a:xfrm>
            <a:off x="778280" y="2015575"/>
            <a:ext cx="914700" cy="30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Motivation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3"/>
          <p:cNvGrpSpPr/>
          <p:nvPr/>
        </p:nvGrpSpPr>
        <p:grpSpPr>
          <a:xfrm>
            <a:off x="714300" y="1693228"/>
            <a:ext cx="7459299" cy="2518672"/>
            <a:chOff x="896035" y="1695240"/>
            <a:chExt cx="3080700" cy="2518672"/>
          </a:xfrm>
        </p:grpSpPr>
        <p:sp>
          <p:nvSpPr>
            <p:cNvPr id="264" name="Google Shape;264;p43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Why it is needed?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896035" y="2293912"/>
              <a:ext cx="30807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Integration with online transactions for faster, convenient, and secure fare payments.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Centralized management through a secure server, reducing traffic at station.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Enhanced security measures to protect passenger data and prevent fraud.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Account administration features monitor balances and manage fare payments.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Customizable information sharing options, giving users control over their data.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43"/>
          <p:cNvCxnSpPr/>
          <p:nvPr/>
        </p:nvCxnSpPr>
        <p:spPr>
          <a:xfrm>
            <a:off x="813780" y="2109725"/>
            <a:ext cx="15933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4"/>
          <p:cNvSpPr txBox="1"/>
          <p:nvPr>
            <p:ph type="title"/>
          </p:nvPr>
        </p:nvSpPr>
        <p:spPr>
          <a:xfrm>
            <a:off x="714300" y="55116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Objectives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714311" y="1693228"/>
            <a:ext cx="6132911" cy="2518680"/>
            <a:chOff x="896040" y="1695240"/>
            <a:chExt cx="2532900" cy="2518680"/>
          </a:xfrm>
        </p:grpSpPr>
        <p:sp>
          <p:nvSpPr>
            <p:cNvPr id="275" name="Google Shape;275;p44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What are the aims of the project?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896040" y="22939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2E25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an Online Transaction system/ application.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Implement smooth and precise online Recharge Functionality.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Card Balance and Transaction monitoring module.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 ensure Security and Privacy of users' and passengers'.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Integrate with Existing Metro Rail Infrastructure.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7" name="Google Shape;277;p44"/>
          <p:cNvCxnSpPr/>
          <p:nvPr/>
        </p:nvCxnSpPr>
        <p:spPr>
          <a:xfrm>
            <a:off x="813780" y="2109725"/>
            <a:ext cx="26787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rgbClr val="422E25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5"/>
          <p:cNvSpPr txBox="1"/>
          <p:nvPr>
            <p:ph type="title"/>
          </p:nvPr>
        </p:nvSpPr>
        <p:spPr>
          <a:xfrm>
            <a:off x="714338" y="559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Literature Reviews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5"/>
          <p:cNvGrpSpPr/>
          <p:nvPr/>
        </p:nvGrpSpPr>
        <p:grpSpPr>
          <a:xfrm>
            <a:off x="714349" y="1736003"/>
            <a:ext cx="6132911" cy="2544380"/>
            <a:chOff x="896040" y="1695240"/>
            <a:chExt cx="2532900" cy="2544380"/>
          </a:xfrm>
        </p:grpSpPr>
        <p:sp>
          <p:nvSpPr>
            <p:cNvPr id="286" name="Google Shape;286;p45"/>
            <p:cNvSpPr/>
            <p:nvPr/>
          </p:nvSpPr>
          <p:spPr>
            <a:xfrm>
              <a:off x="896040" y="1695240"/>
              <a:ext cx="25329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dk1"/>
                  </a:solidFill>
                  <a:latin typeface="Caudex"/>
                  <a:ea typeface="Caudex"/>
                  <a:cs typeface="Caudex"/>
                  <a:sym typeface="Caudex"/>
                </a:rPr>
                <a:t>Backed by several literature reviews!</a:t>
              </a:r>
              <a:endParaRPr b="1" sz="22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896040" y="2319620"/>
              <a:ext cx="2532900" cy="19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Evolution of Smart Card Systems in Public Transportation.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Benefits of Online Transaction Systems.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User Adoption and Acceptance.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31752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Security and Data Privacy.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" name="Google Shape;288;p45"/>
          <p:cNvCxnSpPr/>
          <p:nvPr/>
        </p:nvCxnSpPr>
        <p:spPr>
          <a:xfrm>
            <a:off x="813818" y="2152500"/>
            <a:ext cx="3226500" cy="0"/>
          </a:xfrm>
          <a:prstGeom prst="straightConnector1">
            <a:avLst/>
          </a:prstGeom>
          <a:noFill/>
          <a:ln cap="rnd" cmpd="sng" w="19050">
            <a:solidFill>
              <a:srgbClr val="422E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/>
        </p:nvSpPr>
        <p:spPr>
          <a:xfrm rot="-5400000">
            <a:off x="-302880" y="3844945"/>
            <a:ext cx="184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CAPSTONE ‘23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450" y="936100"/>
            <a:ext cx="6480601" cy="3921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>
            <p:ph idx="4294967295" type="title"/>
          </p:nvPr>
        </p:nvSpPr>
        <p:spPr>
          <a:xfrm>
            <a:off x="962475" y="19171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Proposed methodology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714300" y="1054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Flow Chart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 rot="5400000">
            <a:off x="7982640" y="850680"/>
            <a:ext cx="10969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7"/>
          <p:cNvPicPr preferRelativeResize="0"/>
          <p:nvPr/>
        </p:nvPicPr>
        <p:blipFill rotWithShape="1">
          <a:blip r:embed="rId3">
            <a:alphaModFix/>
          </a:blip>
          <a:srcRect b="3161" l="5840" r="4849" t="3849"/>
          <a:stretch/>
        </p:blipFill>
        <p:spPr>
          <a:xfrm>
            <a:off x="1412825" y="900050"/>
            <a:ext cx="6025001" cy="38597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685800" y="439200"/>
            <a:ext cx="7715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udex"/>
              <a:buNone/>
            </a:pPr>
            <a:r>
              <a:rPr b="1" lang="en" sz="28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Conclusion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 rot="5400000">
            <a:off x="7982730" y="850650"/>
            <a:ext cx="1096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JULY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 2</a:t>
            </a:r>
            <a:r>
              <a:rPr b="1" lang="en" sz="1000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3</a:t>
            </a:r>
            <a:r>
              <a:rPr b="1" lang="en" sz="1000" strike="noStrike">
                <a:solidFill>
                  <a:schemeClr val="dk1"/>
                </a:solidFill>
                <a:latin typeface="Caudex"/>
                <a:ea typeface="Caudex"/>
                <a:cs typeface="Caudex"/>
                <a:sym typeface="Caudex"/>
              </a:rPr>
              <a:t>th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732700" y="1536000"/>
            <a:ext cx="72297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card system literature reviews explore metro implementation, benefits and user satisfaction.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 studies analyze successful setups, contactless cards, security measures and user feedback.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Integration potential with other transport and non-transport payment systems is studied.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review notes setup costs, compatibility issues, and future trends like technology advancements and mobile usage expansion.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orld Hearing Day Infographics by Slidesgo">
  <a:themeElements>
    <a:clrScheme name="Simple Light">
      <a:dk1>
        <a:srgbClr val="422E25"/>
      </a:dk1>
      <a:lt1>
        <a:srgbClr val="FFF5E7"/>
      </a:lt1>
      <a:dk2>
        <a:srgbClr val="FFE3BA"/>
      </a:dk2>
      <a:lt2>
        <a:srgbClr val="EDAB85"/>
      </a:lt2>
      <a:accent1>
        <a:srgbClr val="AC7F6A"/>
      </a:accent1>
      <a:accent2>
        <a:srgbClr val="694C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E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