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9" r:id="rId4"/>
    <p:sldId id="258" r:id="rId5"/>
    <p:sldId id="262" r:id="rId6"/>
    <p:sldId id="265" r:id="rId7"/>
    <p:sldId id="260" r:id="rId8"/>
    <p:sldId id="264" r:id="rId9"/>
    <p:sldId id="272" r:id="rId10"/>
    <p:sldId id="273" r:id="rId11"/>
    <p:sldId id="25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0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3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86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86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5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34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39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9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60F3FD2B-7D63-4427-87B8-91CC618CD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2" y="822122"/>
            <a:ext cx="11677475" cy="3657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TW" alt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  <a:p>
            <a:pPr algn="ctr"/>
            <a:endParaRPr lang="en-US" altLang="zh-TW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FPGA-based</a:t>
            </a:r>
            <a:r>
              <a:rPr lang="zh-TW" alt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</a:p>
          <a:p>
            <a:pPr algn="ctr"/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zh-TW" alt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TW" alt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</a:p>
          <a:p>
            <a:pPr algn="ctr"/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accelerator</a:t>
            </a:r>
            <a:endParaRPr lang="zh-TW" altLang="en-US" sz="4400" b="1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703340ED-5579-42F6-A6D8-DE9ECCAAD923}"/>
              </a:ext>
            </a:extLst>
          </p:cNvPr>
          <p:cNvSpPr txBox="1">
            <a:spLocks/>
          </p:cNvSpPr>
          <p:nvPr/>
        </p:nvSpPr>
        <p:spPr>
          <a:xfrm>
            <a:off x="3582099" y="5349380"/>
            <a:ext cx="9823508" cy="79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latin typeface="+mn-ea"/>
                <a:cs typeface="Times New Roman" panose="02020603050405020304" pitchFamily="18" charset="0"/>
              </a:rPr>
              <a:t>Group 7</a:t>
            </a:r>
          </a:p>
          <a:p>
            <a:r>
              <a:rPr lang="en-US" altLang="zh-TW" sz="1800" dirty="0">
                <a:latin typeface="+mn-ea"/>
                <a:cs typeface="Times New Roman" panose="02020603050405020304" pitchFamily="18" charset="0"/>
              </a:rPr>
              <a:t>Members:</a:t>
            </a:r>
            <a:r>
              <a:rPr lang="zh-TW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+mn-ea"/>
                <a:cs typeface="Times New Roman" panose="02020603050405020304" pitchFamily="18" charset="0"/>
              </a:rPr>
              <a:t>E94051047</a:t>
            </a:r>
            <a:r>
              <a:rPr lang="zh-TW" altLang="en-US" sz="1800" dirty="0">
                <a:latin typeface="+mn-ea"/>
                <a:cs typeface="Times New Roman" panose="02020603050405020304" pitchFamily="18" charset="0"/>
              </a:rPr>
              <a:t> 張正宗  </a:t>
            </a:r>
            <a:r>
              <a:rPr lang="en-US" altLang="zh-TW" sz="1800" dirty="0">
                <a:latin typeface="+mn-ea"/>
                <a:cs typeface="Times New Roman" panose="02020603050405020304" pitchFamily="18" charset="0"/>
              </a:rPr>
              <a:t>E94051136 </a:t>
            </a:r>
            <a:r>
              <a:rPr lang="zh-TW" altLang="en-US" sz="1800" dirty="0">
                <a:latin typeface="+mn-ea"/>
                <a:cs typeface="Times New Roman" panose="02020603050405020304" pitchFamily="18" charset="0"/>
              </a:rPr>
              <a:t>黃郁雲  </a:t>
            </a:r>
            <a:r>
              <a:rPr lang="en-US" altLang="zh-TW" sz="1800" dirty="0">
                <a:latin typeface="+mn-ea"/>
                <a:cs typeface="Times New Roman" panose="02020603050405020304" pitchFamily="18" charset="0"/>
              </a:rPr>
              <a:t>E94056021</a:t>
            </a:r>
            <a:r>
              <a:rPr lang="zh-TW" altLang="en-US" sz="1800" dirty="0">
                <a:latin typeface="+mn-ea"/>
                <a:cs typeface="Times New Roman" panose="02020603050405020304" pitchFamily="18" charset="0"/>
              </a:rPr>
              <a:t> 郭冠緯</a:t>
            </a:r>
          </a:p>
        </p:txBody>
      </p:sp>
    </p:spTree>
    <p:extLst>
      <p:ext uri="{BB962C8B-B14F-4D97-AF65-F5344CB8AC3E}">
        <p14:creationId xmlns:p14="http://schemas.microsoft.com/office/powerpoint/2010/main" val="246828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6">
            <a:extLst>
              <a:ext uri="{FF2B5EF4-FFF2-40B4-BE49-F238E27FC236}">
                <a16:creationId xmlns:a16="http://schemas.microsoft.com/office/drawing/2014/main" id="{5039A073-09A8-4CAB-898A-F534DFA256F8}"/>
              </a:ext>
            </a:extLst>
          </p:cNvPr>
          <p:cNvSpPr/>
          <p:nvPr/>
        </p:nvSpPr>
        <p:spPr>
          <a:xfrm>
            <a:off x="774895" y="1780704"/>
            <a:ext cx="1628335" cy="32492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BRAM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04488"/>
              </p:ext>
            </p:extLst>
          </p:nvPr>
        </p:nvGraphicFramePr>
        <p:xfrm>
          <a:off x="3240381" y="202223"/>
          <a:ext cx="3562962" cy="593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084">
                  <a:extLst>
                    <a:ext uri="{9D8B030D-6E8A-4147-A177-3AD203B41FA5}">
                      <a16:colId xmlns:a16="http://schemas.microsoft.com/office/drawing/2014/main" val="1782320457"/>
                    </a:ext>
                  </a:extLst>
                </a:gridCol>
                <a:gridCol w="1881878">
                  <a:extLst>
                    <a:ext uri="{9D8B030D-6E8A-4147-A177-3AD203B41FA5}">
                      <a16:colId xmlns:a16="http://schemas.microsoft.com/office/drawing/2014/main" val="4048146265"/>
                    </a:ext>
                  </a:extLst>
                </a:gridCol>
              </a:tblGrid>
              <a:tr h="3441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ADDR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DATA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08931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Feature</a:t>
                      </a:r>
                      <a:r>
                        <a:rPr lang="en-US" altLang="zh-TW" sz="1400" baseline="0" dirty="0" smtClean="0"/>
                        <a:t> map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001916"/>
                  </a:ext>
                </a:extLst>
              </a:tr>
              <a:tr h="244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031696"/>
                  </a:ext>
                </a:extLst>
              </a:tr>
              <a:tr h="327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09953"/>
                  </a:ext>
                </a:extLst>
              </a:tr>
              <a:tr h="3129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575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05646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576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289441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577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520495"/>
                  </a:ext>
                </a:extLst>
              </a:tr>
              <a:tr h="4430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953526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808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12829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809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553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53212"/>
                  </a:ext>
                </a:extLst>
              </a:tr>
              <a:tr h="322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32199"/>
                  </a:ext>
                </a:extLst>
              </a:tr>
              <a:tr h="119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3455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 map</a:t>
                      </a:r>
                      <a:endParaRPr lang="zh-TW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809192"/>
                  </a:ext>
                </a:extLst>
              </a:tr>
              <a:tr h="310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000" dirty="0" smtClean="0"/>
                        <a:t>.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</a:t>
                      </a:r>
                      <a:endParaRPr lang="zh-TW" altLang="en-US" sz="10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34221"/>
                  </a:ext>
                </a:extLst>
              </a:tr>
              <a:tr h="310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4093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Instruction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61675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4093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Instruction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55328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4094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Instruction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72961"/>
                  </a:ext>
                </a:extLst>
              </a:tr>
              <a:tr h="202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4095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Instruction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7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4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FBDB9-8C4C-4BE3-995D-0D5F3C8BE8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6383" y="307874"/>
            <a:ext cx="10058400" cy="895350"/>
          </a:xfrm>
        </p:spPr>
        <p:txBody>
          <a:bodyPr/>
          <a:lstStyle/>
          <a:p>
            <a:r>
              <a:rPr lang="en-US" altLang="zh-TW" b="1" dirty="0"/>
              <a:t>Block Diagram</a:t>
            </a:r>
            <a:endParaRPr lang="zh-TW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8764D4-CE3F-4286-A664-59F261B9F39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10" y="1320669"/>
            <a:ext cx="10921759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3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52DDFE-F30F-4268-BCD7-F1B21434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05" y="14885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Simulation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內容版面配置區 26">
            <a:extLst>
              <a:ext uri="{FF2B5EF4-FFF2-40B4-BE49-F238E27FC236}">
                <a16:creationId xmlns:a16="http://schemas.microsoft.com/office/drawing/2014/main" id="{BCACF0EB-3472-44CD-BD43-C9E8EE31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6" y="2317670"/>
            <a:ext cx="2690146" cy="2690146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0D2E36D4-060D-4051-B8B8-B4CB3C23A422}"/>
              </a:ext>
            </a:extLst>
          </p:cNvPr>
          <p:cNvGrpSpPr/>
          <p:nvPr/>
        </p:nvGrpSpPr>
        <p:grpSpPr>
          <a:xfrm>
            <a:off x="4132318" y="1327648"/>
            <a:ext cx="7315667" cy="4767562"/>
            <a:chOff x="4132318" y="1327648"/>
            <a:chExt cx="7315667" cy="4767562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2A430AE-51C8-483E-A8AB-3EF21728A3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405" t="51519" r="57320" b="-1436"/>
            <a:stretch/>
          </p:blipFill>
          <p:spPr>
            <a:xfrm>
              <a:off x="4132318" y="1327648"/>
              <a:ext cx="7315667" cy="4767562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BFECC6A-5D63-43D9-910A-F4D476314AEE}"/>
                </a:ext>
              </a:extLst>
            </p:cNvPr>
            <p:cNvSpPr/>
            <p:nvPr/>
          </p:nvSpPr>
          <p:spPr>
            <a:xfrm>
              <a:off x="4395831" y="4162366"/>
              <a:ext cx="738231" cy="1617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7" name="內容版面配置區 6">
            <a:extLst>
              <a:ext uri="{FF2B5EF4-FFF2-40B4-BE49-F238E27FC236}">
                <a16:creationId xmlns:a16="http://schemas.microsoft.com/office/drawing/2014/main" id="{D156260A-FF90-492D-9872-AA29A5AD7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214"/>
          <a:stretch/>
        </p:blipFill>
        <p:spPr>
          <a:xfrm>
            <a:off x="290631" y="1826398"/>
            <a:ext cx="11709574" cy="32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E55A921-29CD-456E-B186-9F02D515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2" y="2255026"/>
            <a:ext cx="3065206" cy="3065206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0F12D7B3-9D47-4214-91B2-2B5D19045E19}"/>
              </a:ext>
            </a:extLst>
          </p:cNvPr>
          <p:cNvGrpSpPr/>
          <p:nvPr/>
        </p:nvGrpSpPr>
        <p:grpSpPr>
          <a:xfrm>
            <a:off x="3874935" y="1598905"/>
            <a:ext cx="7840783" cy="4377448"/>
            <a:chOff x="3885282" y="1011676"/>
            <a:chExt cx="7840783" cy="437744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E8986FA-8B44-4B08-83D9-C086CA568B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773" r="51410"/>
            <a:stretch/>
          </p:blipFill>
          <p:spPr>
            <a:xfrm>
              <a:off x="3885282" y="1011676"/>
              <a:ext cx="7840783" cy="437744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8A3054-3D18-44BE-817B-19F18129290C}"/>
                </a:ext>
              </a:extLst>
            </p:cNvPr>
            <p:cNvSpPr/>
            <p:nvPr/>
          </p:nvSpPr>
          <p:spPr>
            <a:xfrm>
              <a:off x="4022788" y="2418616"/>
              <a:ext cx="738231" cy="1617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>
            <a:extLst>
              <a:ext uri="{FF2B5EF4-FFF2-40B4-BE49-F238E27FC236}">
                <a16:creationId xmlns:a16="http://schemas.microsoft.com/office/drawing/2014/main" id="{EA4717E9-0C84-4202-994B-26A8ABE7800B}"/>
              </a:ext>
            </a:extLst>
          </p:cNvPr>
          <p:cNvSpPr txBox="1">
            <a:spLocks/>
          </p:cNvSpPr>
          <p:nvPr/>
        </p:nvSpPr>
        <p:spPr>
          <a:xfrm>
            <a:off x="174105" y="148850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Simulation</a:t>
            </a:r>
          </a:p>
        </p:txBody>
      </p:sp>
    </p:spTree>
    <p:extLst>
      <p:ext uri="{BB962C8B-B14F-4D97-AF65-F5344CB8AC3E}">
        <p14:creationId xmlns:p14="http://schemas.microsoft.com/office/powerpoint/2010/main" val="50946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FA8FED6-3425-4D80-8BD0-61986261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2411299"/>
            <a:ext cx="2969791" cy="2969791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80851023-9B03-41AE-91BA-E4E42EB5EC2B}"/>
              </a:ext>
            </a:extLst>
          </p:cNvPr>
          <p:cNvGrpSpPr/>
          <p:nvPr/>
        </p:nvGrpSpPr>
        <p:grpSpPr>
          <a:xfrm>
            <a:off x="3719862" y="1683152"/>
            <a:ext cx="8136578" cy="4426086"/>
            <a:chOff x="3628418" y="953310"/>
            <a:chExt cx="8136578" cy="4426086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2EE5F2A-7EE5-4DF4-B923-FE4A891C3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624" r="51011"/>
            <a:stretch/>
          </p:blipFill>
          <p:spPr>
            <a:xfrm>
              <a:off x="3628418" y="953310"/>
              <a:ext cx="8136578" cy="4426086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2ACF8C-AFBE-4D9B-8524-D47718C3C4B6}"/>
                </a:ext>
              </a:extLst>
            </p:cNvPr>
            <p:cNvSpPr/>
            <p:nvPr/>
          </p:nvSpPr>
          <p:spPr>
            <a:xfrm>
              <a:off x="3750413" y="2642352"/>
              <a:ext cx="738231" cy="1617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標題 1">
            <a:extLst>
              <a:ext uri="{FF2B5EF4-FFF2-40B4-BE49-F238E27FC236}">
                <a16:creationId xmlns:a16="http://schemas.microsoft.com/office/drawing/2014/main" id="{43750E23-4921-498D-B073-39DB0A64358E}"/>
              </a:ext>
            </a:extLst>
          </p:cNvPr>
          <p:cNvSpPr txBox="1">
            <a:spLocks/>
          </p:cNvSpPr>
          <p:nvPr/>
        </p:nvSpPr>
        <p:spPr>
          <a:xfrm>
            <a:off x="174105" y="148850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>
                <a:solidFill>
                  <a:schemeClr val="tx1">
                    <a:lumMod val="85000"/>
                    <a:lumOff val="15000"/>
                  </a:schemeClr>
                </a:solidFill>
              </a:rPr>
              <a:t>Function Simulation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5C137-2B1F-4D26-90B8-394FF0A16B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5834" y="227128"/>
            <a:ext cx="4994106" cy="8339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FPGA Verification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11BA39-8C08-4E50-9016-32152F8F8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915116" y="922501"/>
            <a:ext cx="10361768" cy="582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4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1791E4E-2FA3-4728-9164-A50F979B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52" y="643467"/>
            <a:ext cx="717248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284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5FF28-12CC-45CC-9C2A-832223F1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5850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SPEC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B18AE-266B-4070-8A4E-48E076FA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908" y="1877631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1.	</a:t>
            </a:r>
            <a:r>
              <a:rPr lang="en-US" altLang="zh-TW" sz="3200" dirty="0"/>
              <a:t>Q8.12</a:t>
            </a:r>
            <a:r>
              <a:rPr lang="zh-TW" altLang="en-US" sz="3200" dirty="0"/>
              <a:t>定點數運算</a:t>
            </a:r>
            <a:endParaRPr lang="en-US" altLang="zh-TW" sz="3200" dirty="0"/>
          </a:p>
          <a:p>
            <a:r>
              <a:rPr lang="en-US" altLang="zh-TW" sz="3200" dirty="0"/>
              <a:t>2.	</a:t>
            </a:r>
            <a:r>
              <a:rPr lang="zh-TW" altLang="en-US" sz="3200" dirty="0"/>
              <a:t>最大</a:t>
            </a:r>
            <a:r>
              <a:rPr lang="en-US" altLang="zh-TW" sz="3200" dirty="0"/>
              <a:t>127x127</a:t>
            </a:r>
            <a:r>
              <a:rPr lang="zh-TW" altLang="en-US" sz="3200" dirty="0"/>
              <a:t>圖形輸入</a:t>
            </a:r>
            <a:endParaRPr lang="en-US" altLang="zh-TW" sz="3200" dirty="0"/>
          </a:p>
          <a:p>
            <a:r>
              <a:rPr lang="en-US" altLang="zh-TW" sz="3200" dirty="0"/>
              <a:t>3.	5X5</a:t>
            </a:r>
            <a:r>
              <a:rPr lang="zh-TW" altLang="en-US" sz="3200" dirty="0"/>
              <a:t> </a:t>
            </a:r>
            <a:r>
              <a:rPr lang="en-US" altLang="zh-TW" sz="3200" dirty="0"/>
              <a:t>Convolution kernel , stride = 1</a:t>
            </a:r>
          </a:p>
          <a:p>
            <a:r>
              <a:rPr lang="en-US" altLang="zh-TW" sz="3200" dirty="0"/>
              <a:t>4.	2X2</a:t>
            </a:r>
            <a:r>
              <a:rPr lang="zh-TW" altLang="en-US" sz="3200" dirty="0"/>
              <a:t> </a:t>
            </a:r>
            <a:r>
              <a:rPr lang="en-US" altLang="zh-TW" sz="3200" dirty="0"/>
              <a:t>Max-</a:t>
            </a:r>
            <a:r>
              <a:rPr lang="en-US" altLang="zh-TW" sz="3200" dirty="0" err="1"/>
              <a:t>poolng</a:t>
            </a:r>
            <a:endParaRPr lang="en-US" altLang="zh-TW" sz="3200" dirty="0"/>
          </a:p>
          <a:p>
            <a:r>
              <a:rPr lang="en-US" altLang="zh-TW" sz="3200" dirty="0"/>
              <a:t>5.	Fully Connected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374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E008764-B4FB-4932-A8CA-10A2BB51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00" y="573932"/>
            <a:ext cx="6750987" cy="98833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系統流程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03B6DD14-675B-4E04-97C5-147AE2D7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83" y="1955868"/>
            <a:ext cx="7260911" cy="384513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   </a:t>
            </a:r>
            <a:r>
              <a:rPr lang="en-US" altLang="zh-TW" sz="2400" dirty="0"/>
              <a:t>Keras </a:t>
            </a:r>
            <a:r>
              <a:rPr lang="zh-TW" altLang="en-US" sz="2400" dirty="0"/>
              <a:t>訓練</a:t>
            </a:r>
            <a:r>
              <a:rPr lang="en-US" altLang="zh-TW" sz="2400" dirty="0"/>
              <a:t>CNN</a:t>
            </a:r>
            <a:r>
              <a:rPr lang="zh-TW" altLang="en-US" sz="2400" dirty="0"/>
              <a:t>模型，並儲存</a:t>
            </a:r>
            <a:endParaRPr lang="en-US" altLang="zh-TW" sz="2400" dirty="0"/>
          </a:p>
          <a:p>
            <a:endParaRPr lang="en-US" altLang="zh-TW" sz="1000" dirty="0"/>
          </a:p>
          <a:p>
            <a:r>
              <a:rPr lang="en-US" altLang="zh-TW" sz="2400" dirty="0"/>
              <a:t>2.  </a:t>
            </a:r>
            <a:r>
              <a:rPr lang="zh-TW" altLang="en-US" sz="2400" dirty="0"/>
              <a:t> 讀取模型參數以及</a:t>
            </a:r>
            <a:r>
              <a:rPr lang="en-US" altLang="zh-TW" sz="2400" dirty="0"/>
              <a:t>Input</a:t>
            </a:r>
            <a:r>
              <a:rPr lang="zh-TW" altLang="en-US" sz="2400" dirty="0"/>
              <a:t> </a:t>
            </a:r>
            <a:r>
              <a:rPr lang="en-US" altLang="zh-TW" sz="2400" dirty="0"/>
              <a:t>pixel</a:t>
            </a:r>
            <a:r>
              <a:rPr lang="zh-TW" altLang="en-US" sz="2400" dirty="0"/>
              <a:t>，轉為</a:t>
            </a:r>
            <a:r>
              <a:rPr lang="en-US" altLang="zh-TW" sz="2400" dirty="0"/>
              <a:t>Q8.12</a:t>
            </a:r>
            <a:r>
              <a:rPr lang="zh-TW" altLang="en-US" sz="2400" dirty="0"/>
              <a:t>定點數</a:t>
            </a:r>
            <a:endParaRPr lang="en-US" altLang="zh-TW" sz="2400" dirty="0"/>
          </a:p>
          <a:p>
            <a:endParaRPr lang="en-US" altLang="zh-TW" sz="1000" dirty="0"/>
          </a:p>
          <a:p>
            <a:r>
              <a:rPr lang="en-US" altLang="zh-TW" sz="2400" dirty="0"/>
              <a:t>3.  </a:t>
            </a:r>
            <a:r>
              <a:rPr lang="zh-TW" altLang="en-US" sz="2400" dirty="0"/>
              <a:t> 參數、</a:t>
            </a:r>
            <a:r>
              <a:rPr lang="en-US" altLang="zh-TW" sz="2400" dirty="0"/>
              <a:t>Input</a:t>
            </a:r>
            <a:r>
              <a:rPr lang="zh-TW" altLang="en-US" sz="2400" dirty="0"/>
              <a:t>、</a:t>
            </a:r>
            <a:r>
              <a:rPr lang="en-US" altLang="zh-TW" sz="2400" dirty="0"/>
              <a:t>Instruction</a:t>
            </a:r>
            <a:r>
              <a:rPr lang="zh-TW" altLang="en-US" sz="2400" dirty="0"/>
              <a:t>傳入</a:t>
            </a:r>
            <a:r>
              <a:rPr lang="en-US" altLang="zh-TW" sz="2400" dirty="0"/>
              <a:t>Block</a:t>
            </a:r>
            <a:r>
              <a:rPr lang="zh-TW" altLang="en-US" sz="2400" dirty="0"/>
              <a:t> </a:t>
            </a:r>
            <a:r>
              <a:rPr lang="en-US" altLang="zh-TW" sz="2400" dirty="0"/>
              <a:t>RAM</a:t>
            </a:r>
          </a:p>
          <a:p>
            <a:endParaRPr lang="en-US" altLang="zh-TW" sz="1000" dirty="0"/>
          </a:p>
          <a:p>
            <a:r>
              <a:rPr lang="en-US" altLang="zh-TW" sz="2400" dirty="0"/>
              <a:t>4.  </a:t>
            </a:r>
            <a:r>
              <a:rPr lang="zh-TW" altLang="en-US" sz="2400" dirty="0"/>
              <a:t> 電路讀取</a:t>
            </a:r>
            <a:r>
              <a:rPr lang="en-US" altLang="zh-TW" sz="2400" dirty="0"/>
              <a:t>Instruction</a:t>
            </a:r>
            <a:r>
              <a:rPr lang="zh-TW" altLang="en-US" sz="2400" dirty="0"/>
              <a:t>並執行相對應的運算，</a:t>
            </a:r>
            <a:endParaRPr lang="en-US" altLang="zh-TW" sz="2400" dirty="0"/>
          </a:p>
          <a:p>
            <a:pPr marL="201168" lvl="1" indent="0">
              <a:buNone/>
            </a:pPr>
            <a:r>
              <a:rPr lang="zh-TW" altLang="en-US" sz="2200" dirty="0"/>
              <a:t>     將答案傳回</a:t>
            </a:r>
            <a:r>
              <a:rPr lang="en-US" altLang="zh-TW" sz="2200" dirty="0"/>
              <a:t>BRAM</a:t>
            </a:r>
          </a:p>
          <a:p>
            <a:endParaRPr lang="en-US" altLang="zh-TW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3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19373F-0200-4043-8A0C-7FC882EF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9" y="236691"/>
            <a:ext cx="5977937" cy="1181978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FF"/>
                </a:solidFill>
              </a:rPr>
              <a:t>Training  MNIST Classifier Using CNN</a:t>
            </a:r>
            <a:r>
              <a:rPr lang="en-US" altLang="zh-TW" sz="2800" b="1" dirty="0">
                <a:solidFill>
                  <a:srgbClr val="FFFFFF"/>
                </a:solidFill>
              </a:rPr>
              <a:t/>
            </a:r>
            <a:br>
              <a:rPr lang="en-US" altLang="zh-TW" sz="2800" b="1" dirty="0">
                <a:solidFill>
                  <a:srgbClr val="FFFFFF"/>
                </a:solidFill>
              </a:rPr>
            </a:br>
            <a:endParaRPr lang="zh-TW" altLang="en-US" sz="28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4599E-B491-4251-A16D-20D364FF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96" y="1334780"/>
            <a:ext cx="6732317" cy="51690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>
                <a:solidFill>
                  <a:srgbClr val="FFFFFF"/>
                </a:solidFill>
              </a:rPr>
              <a:t>  </a:t>
            </a:r>
            <a:r>
              <a:rPr lang="en-US" altLang="zh-TW" sz="2400" dirty="0">
                <a:solidFill>
                  <a:srgbClr val="FFFFFF"/>
                </a:solidFill>
              </a:rPr>
              <a:t>Input Size : </a:t>
            </a:r>
            <a:r>
              <a:rPr lang="en-US" altLang="zh-TW" sz="2200" dirty="0">
                <a:solidFill>
                  <a:srgbClr val="FFFFFF"/>
                </a:solidFill>
              </a:rPr>
              <a:t>28x28</a:t>
            </a:r>
            <a:endParaRPr lang="zh-TW" altLang="en-US" sz="22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>
                <a:solidFill>
                  <a:srgbClr val="FFFFFF"/>
                </a:solidFill>
              </a:rPr>
              <a:t>  一層 </a:t>
            </a:r>
            <a:r>
              <a:rPr lang="en-US" altLang="zh-TW" sz="2400" dirty="0">
                <a:solidFill>
                  <a:srgbClr val="FFFFFF"/>
                </a:solidFill>
              </a:rPr>
              <a:t>CONV :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FF"/>
                </a:solidFill>
              </a:rPr>
              <a:t>	</a:t>
            </a:r>
            <a:r>
              <a:rPr lang="en-US" altLang="zh-TW" sz="2200" dirty="0">
                <a:solidFill>
                  <a:srgbClr val="FFFFFF"/>
                </a:solidFill>
              </a:rPr>
              <a:t>Kernel size(5x5)* 6 ,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rgbClr val="FFFFFF"/>
                </a:solidFill>
              </a:rPr>
              <a:t>	activation = ‘</a:t>
            </a:r>
            <a:r>
              <a:rPr lang="en-US" altLang="zh-TW" sz="2200" dirty="0" err="1">
                <a:solidFill>
                  <a:srgbClr val="FFFFFF"/>
                </a:solidFill>
              </a:rPr>
              <a:t>Relu</a:t>
            </a:r>
            <a:r>
              <a:rPr lang="en-US" altLang="zh-TW" sz="2200" dirty="0">
                <a:solidFill>
                  <a:srgbClr val="FFFFFF"/>
                </a:solidFill>
              </a:rPr>
              <a:t>’ </a:t>
            </a:r>
          </a:p>
          <a:p>
            <a:pPr marL="0" indent="0">
              <a:buNone/>
            </a:pPr>
            <a:endParaRPr lang="en-US" altLang="zh-TW" sz="8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>
                <a:solidFill>
                  <a:srgbClr val="FFFFFF"/>
                </a:solidFill>
              </a:rPr>
              <a:t>  一層 </a:t>
            </a:r>
            <a:r>
              <a:rPr lang="en-US" altLang="zh-TW" sz="2400" dirty="0">
                <a:solidFill>
                  <a:srgbClr val="FFFFFF"/>
                </a:solidFill>
              </a:rPr>
              <a:t>MAX POOLING :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FF"/>
                </a:solidFill>
              </a:rPr>
              <a:t>	</a:t>
            </a:r>
            <a:r>
              <a:rPr lang="en-US" altLang="zh-TW" sz="2200" dirty="0">
                <a:solidFill>
                  <a:srgbClr val="FFFFFF"/>
                </a:solidFill>
              </a:rPr>
              <a:t>Kernel size(2x2)</a:t>
            </a:r>
          </a:p>
          <a:p>
            <a:pPr marL="0" indent="0">
              <a:buNone/>
            </a:pPr>
            <a:endParaRPr lang="en-US" altLang="zh-TW" sz="8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>
                <a:solidFill>
                  <a:srgbClr val="FFFFFF"/>
                </a:solidFill>
              </a:rPr>
              <a:t>  一層 </a:t>
            </a:r>
            <a:r>
              <a:rPr lang="en-US" altLang="zh-TW" sz="2400" dirty="0">
                <a:solidFill>
                  <a:srgbClr val="FFFFFF"/>
                </a:solidFill>
              </a:rPr>
              <a:t>FULLY CONNECTED : 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FFFFFF"/>
                </a:solidFill>
              </a:rPr>
              <a:t>    </a:t>
            </a:r>
            <a:r>
              <a:rPr lang="en-US" altLang="zh-TW" sz="2400" dirty="0">
                <a:solidFill>
                  <a:srgbClr val="FFFFFF"/>
                </a:solidFill>
              </a:rPr>
              <a:t>	</a:t>
            </a:r>
            <a:r>
              <a:rPr lang="en-US" altLang="zh-TW" sz="2200" dirty="0">
                <a:solidFill>
                  <a:srgbClr val="FFFFFF"/>
                </a:solidFill>
              </a:rPr>
              <a:t>output 10</a:t>
            </a:r>
            <a:r>
              <a:rPr lang="zh-TW" altLang="en-US" sz="2200" dirty="0">
                <a:solidFill>
                  <a:srgbClr val="FFFFFF"/>
                </a:solidFill>
              </a:rPr>
              <a:t> </a:t>
            </a:r>
            <a:r>
              <a:rPr lang="en-US" altLang="zh-TW" sz="2200" dirty="0">
                <a:solidFill>
                  <a:srgbClr val="FFFFFF"/>
                </a:solidFill>
              </a:rPr>
              <a:t>classes</a:t>
            </a:r>
            <a:r>
              <a:rPr lang="zh-TW" altLang="en-US" sz="2200" dirty="0">
                <a:solidFill>
                  <a:srgbClr val="FFFFFF"/>
                </a:solidFill>
              </a:rPr>
              <a:t> </a:t>
            </a:r>
            <a:r>
              <a:rPr lang="en-US" altLang="zh-TW" sz="2200" dirty="0">
                <a:solidFill>
                  <a:srgbClr val="FFFFFF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rgbClr val="FFFFFF"/>
                </a:solidFill>
              </a:rPr>
              <a:t>	activation = ‘</a:t>
            </a:r>
            <a:r>
              <a:rPr lang="en-US" altLang="zh-TW" sz="2200" dirty="0" err="1">
                <a:solidFill>
                  <a:srgbClr val="FFFFFF"/>
                </a:solidFill>
              </a:rPr>
              <a:t>softmax</a:t>
            </a:r>
            <a:r>
              <a:rPr lang="en-US" altLang="zh-TW" sz="2200" dirty="0">
                <a:solidFill>
                  <a:srgbClr val="FFFFFF"/>
                </a:solidFill>
              </a:rPr>
              <a:t>’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srgbClr val="FFFFFF"/>
              </a:solidFill>
            </a:endParaRPr>
          </a:p>
          <a:p>
            <a:r>
              <a:rPr lang="zh-TW" altLang="en-US" sz="2400" dirty="0">
                <a:solidFill>
                  <a:srgbClr val="FFFFFF"/>
                </a:solidFill>
              </a:rPr>
              <a:t> </a:t>
            </a:r>
            <a:endParaRPr lang="zh-TW" altLang="en-US" sz="3200" dirty="0">
              <a:solidFill>
                <a:srgbClr val="FFFFFF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56526E-A858-4450-8842-D2EC3F6F7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4" t="-147"/>
          <a:stretch/>
        </p:blipFill>
        <p:spPr bwMode="auto">
          <a:xfrm>
            <a:off x="7890779" y="131636"/>
            <a:ext cx="3953796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C520BFF-5351-4A83-8D8D-B3749DE1E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0779" y="3534136"/>
            <a:ext cx="4034521" cy="325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26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3E6E0-C048-44D2-9C53-414106C9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486561"/>
            <a:ext cx="2859232" cy="84832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網路架構</a:t>
            </a:r>
          </a:p>
        </p:txBody>
      </p:sp>
      <p:pic>
        <p:nvPicPr>
          <p:cNvPr id="27" name="內容版面配置區 26">
            <a:extLst>
              <a:ext uri="{FF2B5EF4-FFF2-40B4-BE49-F238E27FC236}">
                <a16:creationId xmlns:a16="http://schemas.microsoft.com/office/drawing/2014/main" id="{69B04E71-590E-413C-95D5-E240691DC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0" y="3229746"/>
            <a:ext cx="1271412" cy="1271412"/>
          </a:xfr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8CE6A6DF-BBA4-4EBD-AA22-804491961A2A}"/>
              </a:ext>
            </a:extLst>
          </p:cNvPr>
          <p:cNvGrpSpPr/>
          <p:nvPr/>
        </p:nvGrpSpPr>
        <p:grpSpPr>
          <a:xfrm>
            <a:off x="3719931" y="3014608"/>
            <a:ext cx="1870746" cy="1937857"/>
            <a:chOff x="1820411" y="1996580"/>
            <a:chExt cx="1844180" cy="17519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228191-0BAE-41F8-B4A4-68B510A0FE4C}"/>
                </a:ext>
              </a:extLst>
            </p:cNvPr>
            <p:cNvSpPr/>
            <p:nvPr/>
          </p:nvSpPr>
          <p:spPr>
            <a:xfrm>
              <a:off x="1820411" y="19965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82B871-2579-480C-92B7-80DFF566B89B}"/>
                </a:ext>
              </a:extLst>
            </p:cNvPr>
            <p:cNvSpPr/>
            <p:nvPr/>
          </p:nvSpPr>
          <p:spPr>
            <a:xfrm>
              <a:off x="1972811" y="21489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C192E1C-E9F2-4416-B024-6699D458373B}"/>
                </a:ext>
              </a:extLst>
            </p:cNvPr>
            <p:cNvSpPr/>
            <p:nvPr/>
          </p:nvSpPr>
          <p:spPr>
            <a:xfrm>
              <a:off x="2125211" y="23013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62FD514-7C6B-426E-B3B2-1C6FEE2919EC}"/>
                </a:ext>
              </a:extLst>
            </p:cNvPr>
            <p:cNvSpPr/>
            <p:nvPr/>
          </p:nvSpPr>
          <p:spPr>
            <a:xfrm>
              <a:off x="2277611" y="24537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0144BA-1E95-4362-9E12-BD85F0D13564}"/>
                </a:ext>
              </a:extLst>
            </p:cNvPr>
            <p:cNvSpPr/>
            <p:nvPr/>
          </p:nvSpPr>
          <p:spPr>
            <a:xfrm>
              <a:off x="2430011" y="26061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11800C-7D3D-4C6D-83F4-BE957C0F8928}"/>
                </a:ext>
              </a:extLst>
            </p:cNvPr>
            <p:cNvSpPr/>
            <p:nvPr/>
          </p:nvSpPr>
          <p:spPr>
            <a:xfrm>
              <a:off x="2582411" y="27585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73B06C8-8447-412B-AB9B-F15B1F90383E}"/>
              </a:ext>
            </a:extLst>
          </p:cNvPr>
          <p:cNvGrpSpPr/>
          <p:nvPr/>
        </p:nvGrpSpPr>
        <p:grpSpPr>
          <a:xfrm>
            <a:off x="7291340" y="3228925"/>
            <a:ext cx="1377984" cy="1340645"/>
            <a:chOff x="1820411" y="1996580"/>
            <a:chExt cx="1844180" cy="17519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E2D9E03-BA06-4168-B932-7D80BBE8ABAC}"/>
                </a:ext>
              </a:extLst>
            </p:cNvPr>
            <p:cNvSpPr/>
            <p:nvPr/>
          </p:nvSpPr>
          <p:spPr>
            <a:xfrm>
              <a:off x="1820411" y="19965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8B705CA-5D50-424A-9DC7-9A9FCDE29712}"/>
                </a:ext>
              </a:extLst>
            </p:cNvPr>
            <p:cNvSpPr/>
            <p:nvPr/>
          </p:nvSpPr>
          <p:spPr>
            <a:xfrm>
              <a:off x="1972811" y="21489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34355DB-8428-4C26-8246-56B3F15E075F}"/>
                </a:ext>
              </a:extLst>
            </p:cNvPr>
            <p:cNvSpPr/>
            <p:nvPr/>
          </p:nvSpPr>
          <p:spPr>
            <a:xfrm>
              <a:off x="2125211" y="23013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C46EDB-77A0-4172-8CC0-0C389A45CBF1}"/>
                </a:ext>
              </a:extLst>
            </p:cNvPr>
            <p:cNvSpPr/>
            <p:nvPr/>
          </p:nvSpPr>
          <p:spPr>
            <a:xfrm>
              <a:off x="2277611" y="24537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1E14BF1-A938-4006-AF59-0A017457A43D}"/>
                </a:ext>
              </a:extLst>
            </p:cNvPr>
            <p:cNvSpPr/>
            <p:nvPr/>
          </p:nvSpPr>
          <p:spPr>
            <a:xfrm>
              <a:off x="2430011" y="26061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39DE73A-9E91-4389-BED3-2E289EC1EFC0}"/>
                </a:ext>
              </a:extLst>
            </p:cNvPr>
            <p:cNvSpPr/>
            <p:nvPr/>
          </p:nvSpPr>
          <p:spPr>
            <a:xfrm>
              <a:off x="2582411" y="27585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8425FF5-EC24-4B5C-BE47-42436B4D9D10}"/>
              </a:ext>
            </a:extLst>
          </p:cNvPr>
          <p:cNvSpPr/>
          <p:nvPr/>
        </p:nvSpPr>
        <p:spPr>
          <a:xfrm>
            <a:off x="10769778" y="2555203"/>
            <a:ext cx="368515" cy="319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BC10132-3DE0-48CC-BE0A-767E3F7EC15A}"/>
              </a:ext>
            </a:extLst>
          </p:cNvPr>
          <p:cNvSpPr txBox="1"/>
          <p:nvPr/>
        </p:nvSpPr>
        <p:spPr>
          <a:xfrm>
            <a:off x="2396000" y="5073854"/>
            <a:ext cx="117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Conv</a:t>
            </a:r>
            <a:endParaRPr lang="zh-TW" altLang="en-US" sz="28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26EF0E4-FCAD-4CB1-AB76-7FFC163FF9B2}"/>
              </a:ext>
            </a:extLst>
          </p:cNvPr>
          <p:cNvSpPr txBox="1"/>
          <p:nvPr/>
        </p:nvSpPr>
        <p:spPr>
          <a:xfrm>
            <a:off x="5954248" y="5105280"/>
            <a:ext cx="168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F4A9BF8-10B0-40F7-9E90-C2A2CF979FE1}"/>
              </a:ext>
            </a:extLst>
          </p:cNvPr>
          <p:cNvSpPr txBox="1"/>
          <p:nvPr/>
        </p:nvSpPr>
        <p:spPr>
          <a:xfrm>
            <a:off x="8756943" y="5040973"/>
            <a:ext cx="168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Fully connected</a:t>
            </a:r>
            <a:endParaRPr lang="zh-TW" altLang="en-US" sz="2400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E7D5C9DB-E560-42BF-AFDB-A95C4FB33D7D}"/>
              </a:ext>
            </a:extLst>
          </p:cNvPr>
          <p:cNvSpPr/>
          <p:nvPr/>
        </p:nvSpPr>
        <p:spPr>
          <a:xfrm>
            <a:off x="2403210" y="4314735"/>
            <a:ext cx="1097769" cy="65434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85FCA00D-9FE1-4462-B59C-8C510EC15CDF}"/>
              </a:ext>
            </a:extLst>
          </p:cNvPr>
          <p:cNvSpPr/>
          <p:nvPr/>
        </p:nvSpPr>
        <p:spPr>
          <a:xfrm>
            <a:off x="6092656" y="4332581"/>
            <a:ext cx="1097769" cy="65434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689A80B4-818E-4792-9AED-0578DD590BFC}"/>
              </a:ext>
            </a:extLst>
          </p:cNvPr>
          <p:cNvSpPr/>
          <p:nvPr/>
        </p:nvSpPr>
        <p:spPr>
          <a:xfrm>
            <a:off x="9083617" y="4308676"/>
            <a:ext cx="1097769" cy="65434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45B5188-696B-4130-AAAE-06D705A43406}"/>
              </a:ext>
            </a:extLst>
          </p:cNvPr>
          <p:cNvSpPr txBox="1"/>
          <p:nvPr/>
        </p:nvSpPr>
        <p:spPr>
          <a:xfrm>
            <a:off x="891879" y="1863911"/>
            <a:ext cx="1172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Input 28x28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D01528-FF42-46FA-94B5-A7F9EADB27C6}"/>
              </a:ext>
            </a:extLst>
          </p:cNvPr>
          <p:cNvSpPr txBox="1"/>
          <p:nvPr/>
        </p:nvSpPr>
        <p:spPr>
          <a:xfrm>
            <a:off x="3271514" y="1863912"/>
            <a:ext cx="2205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Feature maps 6@24x24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ABB5F3D-2871-40AE-86D8-5EA7A18A2E69}"/>
              </a:ext>
            </a:extLst>
          </p:cNvPr>
          <p:cNvSpPr txBox="1"/>
          <p:nvPr/>
        </p:nvSpPr>
        <p:spPr>
          <a:xfrm>
            <a:off x="6714720" y="1914053"/>
            <a:ext cx="2205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Feature maps 6@12x12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C8E28A3-0943-4461-AD21-03386F7CC2AF}"/>
              </a:ext>
            </a:extLst>
          </p:cNvPr>
          <p:cNvSpPr txBox="1"/>
          <p:nvPr/>
        </p:nvSpPr>
        <p:spPr>
          <a:xfrm>
            <a:off x="9854702" y="1914053"/>
            <a:ext cx="1682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output 10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809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C0B15-516B-4EBA-8847-AFDFE4014D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466" y="168194"/>
            <a:ext cx="10058400" cy="903287"/>
          </a:xfrm>
        </p:spPr>
        <p:txBody>
          <a:bodyPr/>
          <a:lstStyle/>
          <a:p>
            <a:r>
              <a:rPr lang="en-US" altLang="zh-TW" dirty="0"/>
              <a:t>Instruction 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E55E85-268B-4EC7-B6AF-9F9D3938F2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263486"/>
            <a:ext cx="10058400" cy="461233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1.	Conv1</a:t>
            </a:r>
            <a:endParaRPr lang="en-US" altLang="zh-TW" sz="8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2.	Pooling</a:t>
            </a:r>
            <a:endParaRPr lang="en-US" altLang="zh-TW" sz="800" dirty="0"/>
          </a:p>
          <a:p>
            <a:endParaRPr lang="en-US" altLang="zh-TW" sz="8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3.	FC</a:t>
            </a:r>
          </a:p>
          <a:p>
            <a:endParaRPr lang="en-US" altLang="zh-TW" sz="8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5FCF7D5-EF3F-4613-8A0C-B0C93C03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78114"/>
              </p:ext>
            </p:extLst>
          </p:nvPr>
        </p:nvGraphicFramePr>
        <p:xfrm>
          <a:off x="2032000" y="170514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66565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34706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94790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0973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2170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stride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Kernel_num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Kernel_size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Input_size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95563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99ECF66-A79B-4E61-BC8C-3114EDF45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05330"/>
              </p:ext>
            </p:extLst>
          </p:nvPr>
        </p:nvGraphicFramePr>
        <p:xfrm>
          <a:off x="2032000" y="470077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66565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34706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947909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750973825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Feature_num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Input_size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Class_num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95563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10A6C8AD-19FF-49BE-AD26-EB278B54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77810"/>
              </p:ext>
            </p:extLst>
          </p:nvPr>
        </p:nvGraphicFramePr>
        <p:xfrm>
          <a:off x="2032000" y="317569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66565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34706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947909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750973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Kernel_num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Kernel_size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Input_size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95563"/>
                  </a:ext>
                </a:extLst>
              </a:tr>
            </a:tbl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DEB02762-6C44-4F58-9340-1ACD8589781E}"/>
              </a:ext>
            </a:extLst>
          </p:cNvPr>
          <p:cNvGrpSpPr/>
          <p:nvPr/>
        </p:nvGrpSpPr>
        <p:grpSpPr>
          <a:xfrm>
            <a:off x="1961079" y="2099106"/>
            <a:ext cx="8351787" cy="379136"/>
            <a:chOff x="1961079" y="2099106"/>
            <a:chExt cx="8351787" cy="379136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FB45B41-FD2E-479F-A923-D9BCD93E853A}"/>
                </a:ext>
              </a:extLst>
            </p:cNvPr>
            <p:cNvSpPr txBox="1"/>
            <p:nvPr/>
          </p:nvSpPr>
          <p:spPr>
            <a:xfrm>
              <a:off x="8575288" y="2099106"/>
              <a:ext cx="17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6                       0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43077C-05FC-4742-A233-EFFB763198B9}"/>
                </a:ext>
              </a:extLst>
            </p:cNvPr>
            <p:cNvSpPr txBox="1"/>
            <p:nvPr/>
          </p:nvSpPr>
          <p:spPr>
            <a:xfrm>
              <a:off x="6894165" y="2099106"/>
              <a:ext cx="17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9                     7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61DAD26-EF64-4885-8B4E-7D451BB8D6C3}"/>
                </a:ext>
              </a:extLst>
            </p:cNvPr>
            <p:cNvSpPr txBox="1"/>
            <p:nvPr/>
          </p:nvSpPr>
          <p:spPr>
            <a:xfrm>
              <a:off x="5297836" y="2099106"/>
              <a:ext cx="17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13                 10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FB32E8A-A3F2-43CF-B3DB-E17A4DB3F866}"/>
                </a:ext>
              </a:extLst>
            </p:cNvPr>
            <p:cNvSpPr txBox="1"/>
            <p:nvPr/>
          </p:nvSpPr>
          <p:spPr>
            <a:xfrm>
              <a:off x="3616713" y="2108910"/>
              <a:ext cx="17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16                  14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5D8C8F8-E54F-4D53-BD66-9626AF3036EE}"/>
                </a:ext>
              </a:extLst>
            </p:cNvPr>
            <p:cNvSpPr txBox="1"/>
            <p:nvPr/>
          </p:nvSpPr>
          <p:spPr>
            <a:xfrm>
              <a:off x="1961079" y="2108910"/>
              <a:ext cx="17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 19                 17</a:t>
              </a:r>
              <a:endParaRPr lang="zh-TW" altLang="en-US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1028CE4-C40A-4786-B0A1-25560D01660F}"/>
              </a:ext>
            </a:extLst>
          </p:cNvPr>
          <p:cNvGrpSpPr/>
          <p:nvPr/>
        </p:nvGrpSpPr>
        <p:grpSpPr>
          <a:xfrm>
            <a:off x="2018958" y="3569654"/>
            <a:ext cx="8154084" cy="382187"/>
            <a:chOff x="2018958" y="3569654"/>
            <a:chExt cx="8154084" cy="382187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368AEC4-027B-45B5-8DA3-F44687212BF3}"/>
                </a:ext>
              </a:extLst>
            </p:cNvPr>
            <p:cNvSpPr txBox="1"/>
            <p:nvPr/>
          </p:nvSpPr>
          <p:spPr>
            <a:xfrm>
              <a:off x="7035414" y="3579120"/>
              <a:ext cx="3137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                                                </a:t>
              </a:r>
              <a:r>
                <a:rPr lang="zh-TW" altLang="en-US" dirty="0"/>
                <a:t>  </a:t>
              </a:r>
              <a:r>
                <a:rPr lang="en-US" altLang="zh-TW" dirty="0"/>
                <a:t> 0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BE67564-083E-4AF5-A2F5-2BC3E0C46413}"/>
                </a:ext>
              </a:extLst>
            </p:cNvPr>
            <p:cNvSpPr txBox="1"/>
            <p:nvPr/>
          </p:nvSpPr>
          <p:spPr>
            <a:xfrm>
              <a:off x="5356024" y="3582439"/>
              <a:ext cx="1679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12              10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650FFAC-1C5D-4146-8DB4-48E7124836B5}"/>
                </a:ext>
              </a:extLst>
            </p:cNvPr>
            <p:cNvSpPr txBox="1"/>
            <p:nvPr/>
          </p:nvSpPr>
          <p:spPr>
            <a:xfrm>
              <a:off x="3733268" y="3581001"/>
              <a:ext cx="1564568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16             13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2E0FD8B-2EFD-434F-AEF8-F81AC7DEABB7}"/>
                </a:ext>
              </a:extLst>
            </p:cNvPr>
            <p:cNvSpPr txBox="1"/>
            <p:nvPr/>
          </p:nvSpPr>
          <p:spPr>
            <a:xfrm>
              <a:off x="2018958" y="3569654"/>
              <a:ext cx="1679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 19                 17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4189295-3688-43F4-93E8-03189BE42A0B}"/>
              </a:ext>
            </a:extLst>
          </p:cNvPr>
          <p:cNvGrpSpPr/>
          <p:nvPr/>
        </p:nvGrpSpPr>
        <p:grpSpPr>
          <a:xfrm>
            <a:off x="1922222" y="5113195"/>
            <a:ext cx="8390644" cy="385604"/>
            <a:chOff x="1922222" y="5113195"/>
            <a:chExt cx="8390644" cy="385604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F3914AB-EE65-4AE3-B2C6-E28829A65736}"/>
                </a:ext>
              </a:extLst>
            </p:cNvPr>
            <p:cNvSpPr txBox="1"/>
            <p:nvPr/>
          </p:nvSpPr>
          <p:spPr>
            <a:xfrm>
              <a:off x="1922222" y="5128713"/>
              <a:ext cx="1679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 19                 17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CB5A0A3-1F93-4B7B-B2A7-C9C86E8ED7A9}"/>
                </a:ext>
              </a:extLst>
            </p:cNvPr>
            <p:cNvSpPr txBox="1"/>
            <p:nvPr/>
          </p:nvSpPr>
          <p:spPr>
            <a:xfrm>
              <a:off x="3703218" y="5127959"/>
              <a:ext cx="1564568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16               12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483F5E9-FBB1-449E-9EF0-676B1B1A738C}"/>
                </a:ext>
              </a:extLst>
            </p:cNvPr>
            <p:cNvSpPr txBox="1"/>
            <p:nvPr/>
          </p:nvSpPr>
          <p:spPr>
            <a:xfrm>
              <a:off x="5359648" y="5113195"/>
              <a:ext cx="1564568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11               8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567FFF32-8756-4B8D-BBAC-BA7CE5C15C5F}"/>
                </a:ext>
              </a:extLst>
            </p:cNvPr>
            <p:cNvSpPr txBox="1"/>
            <p:nvPr/>
          </p:nvSpPr>
          <p:spPr>
            <a:xfrm>
              <a:off x="7039660" y="5116717"/>
              <a:ext cx="327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7                                                0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15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2048B1F2-43E9-427D-A2EF-9C573A14ED25}"/>
              </a:ext>
            </a:extLst>
          </p:cNvPr>
          <p:cNvSpPr/>
          <p:nvPr/>
        </p:nvSpPr>
        <p:spPr>
          <a:xfrm>
            <a:off x="338356" y="1037901"/>
            <a:ext cx="1191237" cy="50617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CPU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039A073-09A8-4CAB-898A-F534DFA256F8}"/>
              </a:ext>
            </a:extLst>
          </p:cNvPr>
          <p:cNvSpPr/>
          <p:nvPr/>
        </p:nvSpPr>
        <p:spPr>
          <a:xfrm>
            <a:off x="2532863" y="2850434"/>
            <a:ext cx="1406928" cy="32492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BRAM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F45DBE-A6E7-4992-95BC-23EF7A2F03C5}"/>
              </a:ext>
            </a:extLst>
          </p:cNvPr>
          <p:cNvSpPr/>
          <p:nvPr/>
        </p:nvSpPr>
        <p:spPr>
          <a:xfrm>
            <a:off x="2404203" y="1037901"/>
            <a:ext cx="9365551" cy="1011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Control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C30DF2A-060C-472F-9600-1346DC46DD14}"/>
              </a:ext>
            </a:extLst>
          </p:cNvPr>
          <p:cNvGrpSpPr/>
          <p:nvPr/>
        </p:nvGrpSpPr>
        <p:grpSpPr>
          <a:xfrm>
            <a:off x="8291515" y="2751449"/>
            <a:ext cx="3478239" cy="3750189"/>
            <a:chOff x="8179986" y="1977006"/>
            <a:chExt cx="3422010" cy="3698701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74D96C8-8E0D-41A1-8D49-AA2A6F3060F7}"/>
                </a:ext>
              </a:extLst>
            </p:cNvPr>
            <p:cNvSpPr/>
            <p:nvPr/>
          </p:nvSpPr>
          <p:spPr>
            <a:xfrm>
              <a:off x="8179986" y="1977006"/>
              <a:ext cx="3422010" cy="5588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MAC Processor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733F7108-B4B4-4C4A-842E-B4E58205E684}"/>
                </a:ext>
              </a:extLst>
            </p:cNvPr>
            <p:cNvSpPr/>
            <p:nvPr/>
          </p:nvSpPr>
          <p:spPr>
            <a:xfrm>
              <a:off x="8179986" y="2606211"/>
              <a:ext cx="3422010" cy="5588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MAC Processor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3E351ABA-CB87-4CE9-8B0D-CF95C9C812B5}"/>
                </a:ext>
              </a:extLst>
            </p:cNvPr>
            <p:cNvSpPr/>
            <p:nvPr/>
          </p:nvSpPr>
          <p:spPr>
            <a:xfrm>
              <a:off x="8179986" y="3235416"/>
              <a:ext cx="3422010" cy="5588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MAC Processor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7398310A-1B9A-425E-9C82-7D60979A6AD3}"/>
                </a:ext>
              </a:extLst>
            </p:cNvPr>
            <p:cNvSpPr/>
            <p:nvPr/>
          </p:nvSpPr>
          <p:spPr>
            <a:xfrm>
              <a:off x="8179986" y="3864621"/>
              <a:ext cx="3422010" cy="5588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MAC Processor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2C2A1E4E-09E0-4E1D-A336-C1A7B9C3012C}"/>
                </a:ext>
              </a:extLst>
            </p:cNvPr>
            <p:cNvSpPr/>
            <p:nvPr/>
          </p:nvSpPr>
          <p:spPr>
            <a:xfrm>
              <a:off x="8179986" y="4487639"/>
              <a:ext cx="3422010" cy="5588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MAC Processor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56289B25-A308-4D8B-83DB-AB8281698BC7}"/>
                </a:ext>
              </a:extLst>
            </p:cNvPr>
            <p:cNvSpPr/>
            <p:nvPr/>
          </p:nvSpPr>
          <p:spPr>
            <a:xfrm>
              <a:off x="8179986" y="5116844"/>
              <a:ext cx="3422010" cy="5588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MAC Processor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5F2D9A9-7960-4CF6-A4E8-A1619F585B49}"/>
              </a:ext>
            </a:extLst>
          </p:cNvPr>
          <p:cNvSpPr/>
          <p:nvPr/>
        </p:nvSpPr>
        <p:spPr>
          <a:xfrm>
            <a:off x="4269941" y="2850434"/>
            <a:ext cx="1670543" cy="14739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Pooling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55CCF4B-8855-4E77-98B6-85E80D2861E5}"/>
              </a:ext>
            </a:extLst>
          </p:cNvPr>
          <p:cNvSpPr/>
          <p:nvPr/>
        </p:nvSpPr>
        <p:spPr>
          <a:xfrm>
            <a:off x="6116176" y="2854379"/>
            <a:ext cx="1941604" cy="142878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Fully</a:t>
            </a:r>
          </a:p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Connected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箭號: 向上 21">
            <a:extLst>
              <a:ext uri="{FF2B5EF4-FFF2-40B4-BE49-F238E27FC236}">
                <a16:creationId xmlns:a16="http://schemas.microsoft.com/office/drawing/2014/main" id="{5B81FE7F-BA34-472F-8682-FDB97DC2EA66}"/>
              </a:ext>
            </a:extLst>
          </p:cNvPr>
          <p:cNvSpPr/>
          <p:nvPr/>
        </p:nvSpPr>
        <p:spPr>
          <a:xfrm>
            <a:off x="2912886" y="2218894"/>
            <a:ext cx="266542" cy="49333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上 22">
            <a:extLst>
              <a:ext uri="{FF2B5EF4-FFF2-40B4-BE49-F238E27FC236}">
                <a16:creationId xmlns:a16="http://schemas.microsoft.com/office/drawing/2014/main" id="{B311D730-F064-4974-B7F3-22C2FFDEAA48}"/>
              </a:ext>
            </a:extLst>
          </p:cNvPr>
          <p:cNvSpPr/>
          <p:nvPr/>
        </p:nvSpPr>
        <p:spPr>
          <a:xfrm>
            <a:off x="4664279" y="2225855"/>
            <a:ext cx="264888" cy="55929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上 23">
            <a:extLst>
              <a:ext uri="{FF2B5EF4-FFF2-40B4-BE49-F238E27FC236}">
                <a16:creationId xmlns:a16="http://schemas.microsoft.com/office/drawing/2014/main" id="{778F63C5-7606-4B6E-AE40-74742F69DAF3}"/>
              </a:ext>
            </a:extLst>
          </p:cNvPr>
          <p:cNvSpPr/>
          <p:nvPr/>
        </p:nvSpPr>
        <p:spPr>
          <a:xfrm>
            <a:off x="6648077" y="2251073"/>
            <a:ext cx="291068" cy="534072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上 24">
            <a:extLst>
              <a:ext uri="{FF2B5EF4-FFF2-40B4-BE49-F238E27FC236}">
                <a16:creationId xmlns:a16="http://schemas.microsoft.com/office/drawing/2014/main" id="{ABFD7D6A-B986-4FEA-AA73-D9514AA5B86C}"/>
              </a:ext>
            </a:extLst>
          </p:cNvPr>
          <p:cNvSpPr/>
          <p:nvPr/>
        </p:nvSpPr>
        <p:spPr>
          <a:xfrm>
            <a:off x="9690322" y="2195143"/>
            <a:ext cx="291067" cy="49333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上 25">
            <a:extLst>
              <a:ext uri="{FF2B5EF4-FFF2-40B4-BE49-F238E27FC236}">
                <a16:creationId xmlns:a16="http://schemas.microsoft.com/office/drawing/2014/main" id="{6DBCBEE8-F4B6-47EC-95D1-EFD5B00F9DC6}"/>
              </a:ext>
            </a:extLst>
          </p:cNvPr>
          <p:cNvSpPr/>
          <p:nvPr/>
        </p:nvSpPr>
        <p:spPr>
          <a:xfrm rot="10800000" flipH="1">
            <a:off x="3367227" y="2218893"/>
            <a:ext cx="291066" cy="49333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上 26">
            <a:extLst>
              <a:ext uri="{FF2B5EF4-FFF2-40B4-BE49-F238E27FC236}">
                <a16:creationId xmlns:a16="http://schemas.microsoft.com/office/drawing/2014/main" id="{254FECA7-D6D6-4063-9158-DA5A9A9E3ACA}"/>
              </a:ext>
            </a:extLst>
          </p:cNvPr>
          <p:cNvSpPr/>
          <p:nvPr/>
        </p:nvSpPr>
        <p:spPr>
          <a:xfrm rot="10800000" flipH="1">
            <a:off x="10284114" y="2203173"/>
            <a:ext cx="284754" cy="49333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上 27">
            <a:extLst>
              <a:ext uri="{FF2B5EF4-FFF2-40B4-BE49-F238E27FC236}">
                <a16:creationId xmlns:a16="http://schemas.microsoft.com/office/drawing/2014/main" id="{43E5A700-D22B-4D80-BF76-60AF8E1D6780}"/>
              </a:ext>
            </a:extLst>
          </p:cNvPr>
          <p:cNvSpPr/>
          <p:nvPr/>
        </p:nvSpPr>
        <p:spPr>
          <a:xfrm rot="10800000">
            <a:off x="5105213" y="2251072"/>
            <a:ext cx="286122" cy="53407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628DAA77-5286-4522-BF9C-0EBE0AB76A54}"/>
              </a:ext>
            </a:extLst>
          </p:cNvPr>
          <p:cNvSpPr/>
          <p:nvPr/>
        </p:nvSpPr>
        <p:spPr>
          <a:xfrm rot="10800000">
            <a:off x="7116550" y="2251914"/>
            <a:ext cx="291066" cy="56664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24B03B5F-E7C0-483D-BDC5-B1E9059F4FB4}"/>
              </a:ext>
            </a:extLst>
          </p:cNvPr>
          <p:cNvSpPr/>
          <p:nvPr/>
        </p:nvSpPr>
        <p:spPr>
          <a:xfrm rot="5400000">
            <a:off x="1886055" y="4010188"/>
            <a:ext cx="290346" cy="83587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上 30">
            <a:extLst>
              <a:ext uri="{FF2B5EF4-FFF2-40B4-BE49-F238E27FC236}">
                <a16:creationId xmlns:a16="http://schemas.microsoft.com/office/drawing/2014/main" id="{076A0659-69A2-4CB6-870E-4D23D50619DE}"/>
              </a:ext>
            </a:extLst>
          </p:cNvPr>
          <p:cNvSpPr/>
          <p:nvPr/>
        </p:nvSpPr>
        <p:spPr>
          <a:xfrm rot="16200000" flipH="1">
            <a:off x="1852886" y="3542684"/>
            <a:ext cx="290345" cy="83587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CCE8C7-A01C-44D1-B06F-AADCE2E82222}"/>
              </a:ext>
            </a:extLst>
          </p:cNvPr>
          <p:cNvSpPr txBox="1"/>
          <p:nvPr/>
        </p:nvSpPr>
        <p:spPr>
          <a:xfrm>
            <a:off x="419450" y="183821"/>
            <a:ext cx="3859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2758C3E-B89A-4B7E-BC75-8F7ACA78AB0A}"/>
              </a:ext>
            </a:extLst>
          </p:cNvPr>
          <p:cNvSpPr/>
          <p:nvPr/>
        </p:nvSpPr>
        <p:spPr>
          <a:xfrm>
            <a:off x="2540520" y="1210295"/>
            <a:ext cx="1944477" cy="70328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decoder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2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DAA4EE3F-D941-4F06-ACC4-6C8AE828D7B2}"/>
              </a:ext>
            </a:extLst>
          </p:cNvPr>
          <p:cNvSpPr/>
          <p:nvPr/>
        </p:nvSpPr>
        <p:spPr>
          <a:xfrm>
            <a:off x="321975" y="2865538"/>
            <a:ext cx="2446392" cy="7969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chemeClr val="tx1"/>
                </a:solidFill>
              </a:rPr>
              <a:t>MAC Processor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B0BDFF-CC75-4757-9D17-AF7A0E571234}"/>
              </a:ext>
            </a:extLst>
          </p:cNvPr>
          <p:cNvSpPr/>
          <p:nvPr/>
        </p:nvSpPr>
        <p:spPr>
          <a:xfrm>
            <a:off x="3902279" y="492154"/>
            <a:ext cx="7482980" cy="52668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MAC Processor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55AC512-9B80-4B6E-B5BD-3C8163DF8E92}"/>
              </a:ext>
            </a:extLst>
          </p:cNvPr>
          <p:cNvSpPr/>
          <p:nvPr/>
        </p:nvSpPr>
        <p:spPr>
          <a:xfrm>
            <a:off x="7081707" y="2179211"/>
            <a:ext cx="562062" cy="5368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X</a:t>
            </a:r>
            <a:endParaRPr lang="zh-TW" altLang="en-US" sz="3600" b="1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9159725-D0E5-42BC-B1C2-C3C78C5F34A3}"/>
              </a:ext>
            </a:extLst>
          </p:cNvPr>
          <p:cNvSpPr/>
          <p:nvPr/>
        </p:nvSpPr>
        <p:spPr>
          <a:xfrm>
            <a:off x="7081707" y="1546371"/>
            <a:ext cx="562062" cy="5368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X</a:t>
            </a:r>
            <a:endParaRPr lang="zh-TW" altLang="en-US" sz="3600" b="1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4D564B0-2F88-4535-B6F5-418D9A9438A8}"/>
              </a:ext>
            </a:extLst>
          </p:cNvPr>
          <p:cNvSpPr/>
          <p:nvPr/>
        </p:nvSpPr>
        <p:spPr>
          <a:xfrm>
            <a:off x="7105476" y="4938659"/>
            <a:ext cx="562062" cy="5368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X</a:t>
            </a:r>
            <a:endParaRPr lang="zh-TW" altLang="en-US" sz="3600" b="1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32A512A-F465-4FAE-BA63-5D4F6308FC31}"/>
              </a:ext>
            </a:extLst>
          </p:cNvPr>
          <p:cNvSpPr/>
          <p:nvPr/>
        </p:nvSpPr>
        <p:spPr>
          <a:xfrm>
            <a:off x="7081707" y="2812051"/>
            <a:ext cx="562062" cy="5368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X</a:t>
            </a:r>
            <a:endParaRPr lang="zh-TW" altLang="en-US" sz="3600" b="1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3BBBE6B-6267-4E19-A864-C910B524C1DE}"/>
              </a:ext>
            </a:extLst>
          </p:cNvPr>
          <p:cNvSpPr/>
          <p:nvPr/>
        </p:nvSpPr>
        <p:spPr>
          <a:xfrm>
            <a:off x="7754225" y="1893117"/>
            <a:ext cx="562062" cy="5368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/>
              <a:t>+</a:t>
            </a:r>
            <a:endParaRPr lang="zh-TW" altLang="en-US" sz="4800" b="1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116B8290-3888-4C32-B0C8-6BA35154EE03}"/>
              </a:ext>
            </a:extLst>
          </p:cNvPr>
          <p:cNvSpPr/>
          <p:nvPr/>
        </p:nvSpPr>
        <p:spPr>
          <a:xfrm>
            <a:off x="8426743" y="3940134"/>
            <a:ext cx="562062" cy="5368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/>
              <a:t>+</a:t>
            </a:r>
            <a:endParaRPr lang="zh-TW" altLang="en-US" sz="4800" b="1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5762859-B66B-47B0-9E99-58A3E231330C}"/>
              </a:ext>
            </a:extLst>
          </p:cNvPr>
          <p:cNvSpPr/>
          <p:nvPr/>
        </p:nvSpPr>
        <p:spPr>
          <a:xfrm>
            <a:off x="8426743" y="2275155"/>
            <a:ext cx="562062" cy="5368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/>
              <a:t>+</a:t>
            </a:r>
            <a:endParaRPr lang="zh-TW" altLang="en-US" sz="4800" b="1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E4B427D-BCFD-4BC6-B04A-0D9485CB7012}"/>
              </a:ext>
            </a:extLst>
          </p:cNvPr>
          <p:cNvSpPr/>
          <p:nvPr/>
        </p:nvSpPr>
        <p:spPr>
          <a:xfrm>
            <a:off x="7754225" y="4541241"/>
            <a:ext cx="562062" cy="5368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/>
              <a:t>+</a:t>
            </a:r>
            <a:endParaRPr lang="zh-TW" altLang="en-US" sz="4800" b="1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8C3365F-E716-48DF-A83D-CDF3E3A9CE1D}"/>
              </a:ext>
            </a:extLst>
          </p:cNvPr>
          <p:cNvSpPr/>
          <p:nvPr/>
        </p:nvSpPr>
        <p:spPr>
          <a:xfrm>
            <a:off x="7754225" y="2543603"/>
            <a:ext cx="562062" cy="5368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/>
              <a:t>+</a:t>
            </a:r>
            <a:endParaRPr lang="zh-TW" altLang="en-US" sz="4800" b="1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BC9A2D4-93EC-4391-A4F8-ABFDF6D59CA1}"/>
              </a:ext>
            </a:extLst>
          </p:cNvPr>
          <p:cNvSpPr/>
          <p:nvPr/>
        </p:nvSpPr>
        <p:spPr>
          <a:xfrm>
            <a:off x="9567644" y="3125598"/>
            <a:ext cx="562062" cy="5368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/>
              <a:t>+</a:t>
            </a:r>
            <a:endParaRPr lang="zh-TW" altLang="en-US" sz="4800" b="1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A203B40-E5E9-46AF-916C-61FC36947E67}"/>
              </a:ext>
            </a:extLst>
          </p:cNvPr>
          <p:cNvSpPr/>
          <p:nvPr/>
        </p:nvSpPr>
        <p:spPr>
          <a:xfrm>
            <a:off x="7331279" y="3597631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7051C5F-E878-445D-89DC-F8EA87453E66}"/>
              </a:ext>
            </a:extLst>
          </p:cNvPr>
          <p:cNvSpPr/>
          <p:nvPr/>
        </p:nvSpPr>
        <p:spPr>
          <a:xfrm>
            <a:off x="7335474" y="3910713"/>
            <a:ext cx="106261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C91ED435-27CF-4E1F-84DB-F9BEAC6D8C92}"/>
              </a:ext>
            </a:extLst>
          </p:cNvPr>
          <p:cNvSpPr/>
          <p:nvPr/>
        </p:nvSpPr>
        <p:spPr>
          <a:xfrm>
            <a:off x="7331279" y="4261713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68A4866-0CCD-41AE-9458-E6436C6DD02B}"/>
              </a:ext>
            </a:extLst>
          </p:cNvPr>
          <p:cNvSpPr/>
          <p:nvPr/>
        </p:nvSpPr>
        <p:spPr>
          <a:xfrm>
            <a:off x="7331279" y="4564880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B833937-E5F1-4C69-9A1C-EC56C811B72E}"/>
              </a:ext>
            </a:extLst>
          </p:cNvPr>
          <p:cNvSpPr/>
          <p:nvPr/>
        </p:nvSpPr>
        <p:spPr>
          <a:xfrm rot="2096523">
            <a:off x="7950452" y="3298611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C6037710-ECA0-4C83-BE10-CF8401682482}"/>
              </a:ext>
            </a:extLst>
          </p:cNvPr>
          <p:cNvSpPr/>
          <p:nvPr/>
        </p:nvSpPr>
        <p:spPr>
          <a:xfrm rot="2096523">
            <a:off x="7954647" y="3611693"/>
            <a:ext cx="106261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0E29BE80-27A5-477A-967E-C3DCB35695F3}"/>
              </a:ext>
            </a:extLst>
          </p:cNvPr>
          <p:cNvSpPr/>
          <p:nvPr/>
        </p:nvSpPr>
        <p:spPr>
          <a:xfrm rot="2096523">
            <a:off x="7950452" y="3962693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4C13C651-71DF-4552-B61F-E73782E567B0}"/>
              </a:ext>
            </a:extLst>
          </p:cNvPr>
          <p:cNvSpPr/>
          <p:nvPr/>
        </p:nvSpPr>
        <p:spPr>
          <a:xfrm rot="2064910">
            <a:off x="9101029" y="2777760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FF94A517-D2D3-40C4-A36D-F63822A07E71}"/>
              </a:ext>
            </a:extLst>
          </p:cNvPr>
          <p:cNvSpPr/>
          <p:nvPr/>
        </p:nvSpPr>
        <p:spPr>
          <a:xfrm rot="2064910">
            <a:off x="9397068" y="3019192"/>
            <a:ext cx="106261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051F289F-21E4-4EEB-B720-8C7E589A1BAE}"/>
              </a:ext>
            </a:extLst>
          </p:cNvPr>
          <p:cNvSpPr/>
          <p:nvPr/>
        </p:nvSpPr>
        <p:spPr>
          <a:xfrm rot="2064910">
            <a:off x="9158464" y="3906835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E25C1BE-D634-481D-A835-DB4570BFF6E8}"/>
              </a:ext>
            </a:extLst>
          </p:cNvPr>
          <p:cNvSpPr/>
          <p:nvPr/>
        </p:nvSpPr>
        <p:spPr>
          <a:xfrm rot="2064910">
            <a:off x="9439605" y="3683245"/>
            <a:ext cx="106261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C7110B1-9761-4D74-91EA-CE2FBD5BDF43}"/>
              </a:ext>
            </a:extLst>
          </p:cNvPr>
          <p:cNvSpPr/>
          <p:nvPr/>
        </p:nvSpPr>
        <p:spPr>
          <a:xfrm rot="2096523">
            <a:off x="8705318" y="3163639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1F50E2FD-3A33-4134-B3DB-FB9A01144BC2}"/>
              </a:ext>
            </a:extLst>
          </p:cNvPr>
          <p:cNvSpPr/>
          <p:nvPr/>
        </p:nvSpPr>
        <p:spPr>
          <a:xfrm rot="2096523">
            <a:off x="8709513" y="3476721"/>
            <a:ext cx="106261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6E063C82-1F07-4BF8-A49B-E8D0074AC37A}"/>
              </a:ext>
            </a:extLst>
          </p:cNvPr>
          <p:cNvSpPr/>
          <p:nvPr/>
        </p:nvSpPr>
        <p:spPr>
          <a:xfrm>
            <a:off x="4190199" y="1673130"/>
            <a:ext cx="2081552" cy="14722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chemeClr val="tx1"/>
                </a:solidFill>
              </a:rPr>
              <a:t>Data Buffer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C94C7A54-AF51-4372-AC65-DA57FD361F16}"/>
              </a:ext>
            </a:extLst>
          </p:cNvPr>
          <p:cNvSpPr/>
          <p:nvPr/>
        </p:nvSpPr>
        <p:spPr>
          <a:xfrm>
            <a:off x="4262912" y="3678051"/>
            <a:ext cx="2003828" cy="1565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chemeClr val="tx1"/>
                </a:solidFill>
              </a:rPr>
              <a:t>Weight Buffer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89695B4C-ACA9-49A7-9C7E-C59B105457A5}"/>
              </a:ext>
            </a:extLst>
          </p:cNvPr>
          <p:cNvSpPr/>
          <p:nvPr/>
        </p:nvSpPr>
        <p:spPr>
          <a:xfrm rot="16200000">
            <a:off x="6511874" y="2245078"/>
            <a:ext cx="298524" cy="536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849EBCD5-E6CB-40CE-A9B1-8712E4F0DB04}"/>
              </a:ext>
            </a:extLst>
          </p:cNvPr>
          <p:cNvSpPr/>
          <p:nvPr/>
        </p:nvSpPr>
        <p:spPr>
          <a:xfrm rot="16200000">
            <a:off x="6536846" y="4192138"/>
            <a:ext cx="298524" cy="536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下 42">
            <a:extLst>
              <a:ext uri="{FF2B5EF4-FFF2-40B4-BE49-F238E27FC236}">
                <a16:creationId xmlns:a16="http://schemas.microsoft.com/office/drawing/2014/main" id="{7BF99EEC-9536-42A2-AFBE-E23A9CD86B68}"/>
              </a:ext>
            </a:extLst>
          </p:cNvPr>
          <p:cNvSpPr/>
          <p:nvPr/>
        </p:nvSpPr>
        <p:spPr>
          <a:xfrm rot="16200000">
            <a:off x="11022426" y="2790215"/>
            <a:ext cx="298524" cy="1175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C1E1D35-7655-4B95-B42B-8B80C7B011A1}"/>
              </a:ext>
            </a:extLst>
          </p:cNvPr>
          <p:cNvCxnSpPr/>
          <p:nvPr/>
        </p:nvCxnSpPr>
        <p:spPr>
          <a:xfrm flipV="1">
            <a:off x="2592198" y="1434517"/>
            <a:ext cx="1073791" cy="13935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49FD0DD-F4DB-4C0B-A158-FFDFEF248E55}"/>
              </a:ext>
            </a:extLst>
          </p:cNvPr>
          <p:cNvCxnSpPr>
            <a:cxnSpLocks/>
          </p:cNvCxnSpPr>
          <p:nvPr/>
        </p:nvCxnSpPr>
        <p:spPr>
          <a:xfrm>
            <a:off x="2592198" y="3733579"/>
            <a:ext cx="1180870" cy="13445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DD834FC-966E-40F9-B7D0-A842D6E0CEA7}"/>
              </a:ext>
            </a:extLst>
          </p:cNvPr>
          <p:cNvSpPr txBox="1"/>
          <p:nvPr/>
        </p:nvSpPr>
        <p:spPr>
          <a:xfrm>
            <a:off x="10686208" y="2801376"/>
            <a:ext cx="100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ReLU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248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6">
            <a:extLst>
              <a:ext uri="{FF2B5EF4-FFF2-40B4-BE49-F238E27FC236}">
                <a16:creationId xmlns:a16="http://schemas.microsoft.com/office/drawing/2014/main" id="{5039A073-09A8-4CAB-898A-F534DFA256F8}"/>
              </a:ext>
            </a:extLst>
          </p:cNvPr>
          <p:cNvSpPr/>
          <p:nvPr/>
        </p:nvSpPr>
        <p:spPr>
          <a:xfrm>
            <a:off x="532498" y="2535002"/>
            <a:ext cx="1628335" cy="32492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Weight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BRAM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5909"/>
              </p:ext>
            </p:extLst>
          </p:nvPr>
        </p:nvGraphicFramePr>
        <p:xfrm>
          <a:off x="3240380" y="451133"/>
          <a:ext cx="3562962" cy="533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084">
                  <a:extLst>
                    <a:ext uri="{9D8B030D-6E8A-4147-A177-3AD203B41FA5}">
                      <a16:colId xmlns:a16="http://schemas.microsoft.com/office/drawing/2014/main" val="1782320457"/>
                    </a:ext>
                  </a:extLst>
                </a:gridCol>
                <a:gridCol w="1881878">
                  <a:extLst>
                    <a:ext uri="{9D8B030D-6E8A-4147-A177-3AD203B41FA5}">
                      <a16:colId xmlns:a16="http://schemas.microsoft.com/office/drawing/2014/main" val="4048146265"/>
                    </a:ext>
                  </a:extLst>
                </a:gridCol>
              </a:tblGrid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ADDR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DATA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08931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Img</a:t>
                      </a:r>
                      <a:r>
                        <a:rPr lang="en-US" altLang="zh-TW" sz="1200" dirty="0" smtClean="0"/>
                        <a:t>[0]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001916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Img</a:t>
                      </a:r>
                      <a:r>
                        <a:rPr lang="en-US" altLang="zh-TW" sz="1200" dirty="0" smtClean="0"/>
                        <a:t>[1]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031696"/>
                  </a:ext>
                </a:extLst>
              </a:tr>
              <a:tr h="4430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09953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28*28-1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Img</a:t>
                      </a:r>
                      <a:r>
                        <a:rPr lang="en-US" altLang="zh-TW" sz="1200" dirty="0" smtClean="0"/>
                        <a:t>[28*28-1]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05646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784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CNN_Kernel_1_Weight[0]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289441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785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CNN_Kernel_1_Weight[1]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520495"/>
                  </a:ext>
                </a:extLst>
              </a:tr>
              <a:tr h="4430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953526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808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CNN_Kernel_1_Weight[24]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12829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CNN_Kernel_1_Bias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553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CNN_Kernel_2_Weight[0]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53212"/>
                  </a:ext>
                </a:extLst>
              </a:tr>
              <a:tr h="4430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32199"/>
                  </a:ext>
                </a:extLst>
              </a:tr>
              <a:tr h="197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835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CNN_Kernel_2_Bias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809192"/>
                  </a:ext>
                </a:extLst>
              </a:tr>
              <a:tr h="310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61675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939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CNN_Kernel_6_Weight[24]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72961"/>
                  </a:ext>
                </a:extLst>
              </a:tr>
              <a:tr h="202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940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CNN_Kernel_6_Bias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7101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47572"/>
              </p:ext>
            </p:extLst>
          </p:nvPr>
        </p:nvGraphicFramePr>
        <p:xfrm>
          <a:off x="8093905" y="3897378"/>
          <a:ext cx="2180491" cy="205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822">
                  <a:extLst>
                    <a:ext uri="{9D8B030D-6E8A-4147-A177-3AD203B41FA5}">
                      <a16:colId xmlns:a16="http://schemas.microsoft.com/office/drawing/2014/main" val="2105362510"/>
                    </a:ext>
                  </a:extLst>
                </a:gridCol>
                <a:gridCol w="441375">
                  <a:extLst>
                    <a:ext uri="{9D8B030D-6E8A-4147-A177-3AD203B41FA5}">
                      <a16:colId xmlns:a16="http://schemas.microsoft.com/office/drawing/2014/main" val="998341175"/>
                    </a:ext>
                  </a:extLst>
                </a:gridCol>
                <a:gridCol w="436098">
                  <a:extLst>
                    <a:ext uri="{9D8B030D-6E8A-4147-A177-3AD203B41FA5}">
                      <a16:colId xmlns:a16="http://schemas.microsoft.com/office/drawing/2014/main" val="3663936178"/>
                    </a:ext>
                  </a:extLst>
                </a:gridCol>
                <a:gridCol w="436098">
                  <a:extLst>
                    <a:ext uri="{9D8B030D-6E8A-4147-A177-3AD203B41FA5}">
                      <a16:colId xmlns:a16="http://schemas.microsoft.com/office/drawing/2014/main" val="3396199023"/>
                    </a:ext>
                  </a:extLst>
                </a:gridCol>
                <a:gridCol w="436098">
                  <a:extLst>
                    <a:ext uri="{9D8B030D-6E8A-4147-A177-3AD203B41FA5}">
                      <a16:colId xmlns:a16="http://schemas.microsoft.com/office/drawing/2014/main" val="1949133195"/>
                    </a:ext>
                  </a:extLst>
                </a:gridCol>
              </a:tblGrid>
              <a:tr h="41017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470595"/>
                  </a:ext>
                </a:extLst>
              </a:tr>
              <a:tr h="41017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7402"/>
                  </a:ext>
                </a:extLst>
              </a:tr>
              <a:tr h="41017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78401"/>
                  </a:ext>
                </a:extLst>
              </a:tr>
              <a:tr h="41017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318928"/>
                  </a:ext>
                </a:extLst>
              </a:tr>
              <a:tr h="41017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[24]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4458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433602" y="248882"/>
            <a:ext cx="218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Input_Img 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54655"/>
              </p:ext>
            </p:extLst>
          </p:nvPr>
        </p:nvGraphicFramePr>
        <p:xfrm>
          <a:off x="8093905" y="686447"/>
          <a:ext cx="2594611" cy="2276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644">
                  <a:extLst>
                    <a:ext uri="{9D8B030D-6E8A-4147-A177-3AD203B41FA5}">
                      <a16:colId xmlns:a16="http://schemas.microsoft.com/office/drawing/2014/main" val="2105362510"/>
                    </a:ext>
                  </a:extLst>
                </a:gridCol>
                <a:gridCol w="525201">
                  <a:extLst>
                    <a:ext uri="{9D8B030D-6E8A-4147-A177-3AD203B41FA5}">
                      <a16:colId xmlns:a16="http://schemas.microsoft.com/office/drawing/2014/main" val="998341175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val="3663936178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val="3396199023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val="1949133195"/>
                    </a:ext>
                  </a:extLst>
                </a:gridCol>
              </a:tblGrid>
              <a:tr h="4482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..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..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[27]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470595"/>
                  </a:ext>
                </a:extLst>
              </a:tr>
              <a:tr h="4482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[28]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7402"/>
                  </a:ext>
                </a:extLst>
              </a:tr>
              <a:tr h="483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100" b="1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78401"/>
                  </a:ext>
                </a:extLst>
              </a:tr>
              <a:tr h="44827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318928"/>
                  </a:ext>
                </a:extLst>
              </a:tr>
              <a:tr h="44827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[783]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4458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547902" y="3400313"/>
            <a:ext cx="218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CNN_Kernel_Weight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3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332</Words>
  <Application>Microsoft Office PowerPoint</Application>
  <PresentationFormat>寬螢幕</PresentationFormat>
  <Paragraphs>203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Calibri</vt:lpstr>
      <vt:lpstr>Calibri Light</vt:lpstr>
      <vt:lpstr>Times New Roman</vt:lpstr>
      <vt:lpstr>Wingdings</vt:lpstr>
      <vt:lpstr>回顧</vt:lpstr>
      <vt:lpstr>PowerPoint 簡報</vt:lpstr>
      <vt:lpstr>SPEC</vt:lpstr>
      <vt:lpstr>系統流程</vt:lpstr>
      <vt:lpstr>Training  MNIST Classifier Using CNN </vt:lpstr>
      <vt:lpstr>網路架構</vt:lpstr>
      <vt:lpstr>Instruction Set</vt:lpstr>
      <vt:lpstr>PowerPoint 簡報</vt:lpstr>
      <vt:lpstr>PowerPoint 簡報</vt:lpstr>
      <vt:lpstr>PowerPoint 簡報</vt:lpstr>
      <vt:lpstr>PowerPoint 簡報</vt:lpstr>
      <vt:lpstr>Block Diagram</vt:lpstr>
      <vt:lpstr>Function Simulation</vt:lpstr>
      <vt:lpstr>PowerPoint 簡報</vt:lpstr>
      <vt:lpstr>PowerPoint 簡報</vt:lpstr>
      <vt:lpstr>FPGA Verification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正宗 張</dc:creator>
  <cp:lastModifiedBy>yuyun huang</cp:lastModifiedBy>
  <cp:revision>8</cp:revision>
  <dcterms:created xsi:type="dcterms:W3CDTF">2020-01-05T20:28:35Z</dcterms:created>
  <dcterms:modified xsi:type="dcterms:W3CDTF">2020-01-06T07:05:40Z</dcterms:modified>
</cp:coreProperties>
</file>