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5" r:id="rId6"/>
    <p:sldId id="289" r:id="rId7"/>
    <p:sldId id="287" r:id="rId8"/>
    <p:sldId id="290" r:id="rId9"/>
    <p:sldId id="291" r:id="rId10"/>
    <p:sldId id="292" r:id="rId11"/>
    <p:sldId id="298" r:id="rId12"/>
    <p:sldId id="299" r:id="rId13"/>
    <p:sldId id="293" r:id="rId14"/>
    <p:sldId id="297" r:id="rId15"/>
    <p:sldId id="281" r:id="rId16"/>
    <p:sldId id="267" r:id="rId17"/>
    <p:sldId id="29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3595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Bellabeat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Case Study #2</a:t>
            </a:r>
          </a:p>
          <a:p>
            <a:r>
              <a:rPr lang="en-US" dirty="0"/>
              <a:t>January 11, 2023</a:t>
            </a:r>
          </a:p>
          <a:p>
            <a:r>
              <a:rPr lang="en-US" dirty="0"/>
              <a:t>By: Areg Adamian</a:t>
            </a:r>
          </a:p>
        </p:txBody>
      </p:sp>
      <p:pic>
        <p:nvPicPr>
          <p:cNvPr id="3" name="Picture 4" descr="Bellabeat – Bellabeat">
            <a:extLst>
              <a:ext uri="{FF2B5EF4-FFF2-40B4-BE49-F238E27FC236}">
                <a16:creationId xmlns:a16="http://schemas.microsoft.com/office/drawing/2014/main" id="{00C5E486-05CD-44A3-A4F8-94B1F05E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68" y="947040"/>
            <a:ext cx="5095767" cy="50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0781F2E-1F0F-4F7F-9ED3-29B6D4F4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529" y="649288"/>
            <a:ext cx="5307947" cy="5543550"/>
          </a:xfrm>
          <a:prstGeom prst="rect">
            <a:avLst/>
          </a:prstGeom>
          <a:noFill/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1BA5B7-E006-62A9-1DC4-D5FF1A2146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5534" y="3421063"/>
            <a:ext cx="4972050" cy="25368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active day is Saturday</a:t>
            </a:r>
          </a:p>
          <a:p>
            <a:r>
              <a:rPr lang="en-US" b="1" dirty="0"/>
              <a:t>Least active day is Sunday</a:t>
            </a:r>
          </a:p>
          <a:p>
            <a:r>
              <a:rPr lang="en-US" dirty="0"/>
              <a:t>Average between weekdays and weekends are similar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C56-7B50-4732-829C-533A7277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7AE72A-09B6-4D56-855D-4360BD347914}" type="datetime1">
              <a:rPr lang="en-US" smtClean="0"/>
              <a:pPr>
                <a:spcAft>
                  <a:spcPts val="600"/>
                </a:spcAft>
              </a:pPr>
              <a:t>1/12/2023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DCBE-0F83-4F86-8CD5-8D4B2491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5" name="Title 5">
            <a:extLst>
              <a:ext uri="{FF2B5EF4-FFF2-40B4-BE49-F238E27FC236}">
                <a16:creationId xmlns:a16="http://schemas.microsoft.com/office/drawing/2014/main" id="{A2DD68FF-9788-D395-1FA7-88E1DCED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3924300" cy="2434386"/>
          </a:xfrm>
        </p:spPr>
        <p:txBody>
          <a:bodyPr/>
          <a:lstStyle/>
          <a:p>
            <a:r>
              <a:rPr lang="en-US" dirty="0"/>
              <a:t>Steps per Day</a:t>
            </a:r>
          </a:p>
        </p:txBody>
      </p:sp>
    </p:spTree>
    <p:extLst>
      <p:ext uri="{BB962C8B-B14F-4D97-AF65-F5344CB8AC3E}">
        <p14:creationId xmlns:p14="http://schemas.microsoft.com/office/powerpoint/2010/main" val="22642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C56-7B50-4732-829C-533A727785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DCBE-0F83-4F86-8CD5-8D4B2491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05ED4E-E5F3-43DF-BD37-E7363F0F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Calories Burned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72231-2850-481D-A69E-524CEA59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2" y="1654992"/>
            <a:ext cx="6724387" cy="377661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279834-59B1-4027-8DBD-1B744DA844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5534" y="2914650"/>
            <a:ext cx="4367028" cy="30432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active activity leads to more calories burnt</a:t>
            </a:r>
          </a:p>
          <a:p>
            <a:r>
              <a:rPr lang="en-US" b="1" dirty="0"/>
              <a:t>All users have done some light activity</a:t>
            </a:r>
          </a:p>
          <a:p>
            <a:r>
              <a:rPr lang="en-US" dirty="0"/>
              <a:t>Higher intensity workouts are more effective, but less frequent</a:t>
            </a:r>
          </a:p>
          <a:p>
            <a:r>
              <a:rPr lang="en-US" dirty="0"/>
              <a:t>Many high sedentary users</a:t>
            </a:r>
          </a:p>
        </p:txBody>
      </p:sp>
    </p:spTree>
    <p:extLst>
      <p:ext uri="{BB962C8B-B14F-4D97-AF65-F5344CB8AC3E}">
        <p14:creationId xmlns:p14="http://schemas.microsoft.com/office/powerpoint/2010/main" val="83090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68752"/>
              </p:ext>
            </p:extLst>
          </p:nvPr>
        </p:nvGraphicFramePr>
        <p:xfrm>
          <a:off x="1028700" y="2569118"/>
          <a:ext cx="10134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Users don’t always log information on their devices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Products aren’t being worn often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High intensity workouts 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Users don’t often perform these workouts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Saturday and Sunday are the highest and lowest step days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Weekday vs weekend averages are similar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Light workouts are done by 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Not as effective, but done much more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More steps = more calories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Encourage users to move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95934"/>
                  </a:ext>
                </a:extLst>
              </a:tr>
            </a:tbl>
          </a:graphicData>
        </a:graphic>
      </p:graphicFrame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83138"/>
              </p:ext>
            </p:extLst>
          </p:nvPr>
        </p:nvGraphicFramePr>
        <p:xfrm>
          <a:off x="1028700" y="2569118"/>
          <a:ext cx="10134600" cy="39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320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Design devices to be worn everyday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Provide different customization alternatives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Allow connectivity between other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Bellabeat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 (or non-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Bellabeat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) devices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68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Use marketing to encourage users to move more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Focus marketing on Sundays where users are least active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Create and advertise more workouts tailored to light activities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Users tend to perform these activities more often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Easier for users to get into being more active than higher intensity workouts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959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Additional data required for more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More user data is needed for better insights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C9C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ea typeface="+mn-ea"/>
                          <a:cs typeface="Biome Light" panose="020B0303030204020804" pitchFamily="34" charset="0"/>
                        </a:rPr>
                        <a:t>More weight and demographic information will also be helpful with marketing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845372"/>
                  </a:ext>
                </a:extLst>
              </a:tr>
            </a:tbl>
          </a:graphicData>
        </a:graphic>
      </p:graphicFrame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239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 Introduction &amp; Business Task</a:t>
            </a:r>
          </a:p>
          <a:p>
            <a:r>
              <a:rPr lang="en-US" dirty="0"/>
              <a:t>02 Data &amp; Assumptions</a:t>
            </a:r>
          </a:p>
          <a:p>
            <a:r>
              <a:rPr lang="en-US" dirty="0"/>
              <a:t>03 Data Insights</a:t>
            </a:r>
          </a:p>
          <a:p>
            <a:r>
              <a:rPr lang="en-US" dirty="0"/>
              <a:t>04 Summary &amp; Recommendations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Bellabeat - Home | Facebook">
            <a:extLst>
              <a:ext uri="{FF2B5EF4-FFF2-40B4-BE49-F238E27FC236}">
                <a16:creationId xmlns:a16="http://schemas.microsoft.com/office/drawing/2014/main" id="{C13B2051-5CA7-4041-96E0-7D855DEC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3" y="2279119"/>
            <a:ext cx="3787175" cy="378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4106007" cy="1340615"/>
          </a:xfrm>
        </p:spPr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How do consumers use non-</a:t>
            </a:r>
            <a:r>
              <a:rPr lang="en-US" b="1" dirty="0" err="1"/>
              <a:t>Bellabeat</a:t>
            </a:r>
            <a:r>
              <a:rPr lang="en-US" b="1" dirty="0"/>
              <a:t> smart devices?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some trends in smart device usage?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these trends apply to </a:t>
            </a:r>
            <a:r>
              <a:rPr lang="en-US" dirty="0" err="1"/>
              <a:t>Bellabeat</a:t>
            </a:r>
            <a:r>
              <a:rPr lang="en-US" dirty="0"/>
              <a:t> customers?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these trends help influence </a:t>
            </a:r>
            <a:r>
              <a:rPr lang="en-US" dirty="0" err="1"/>
              <a:t>Bellabeat</a:t>
            </a:r>
            <a:r>
              <a:rPr lang="en-US" dirty="0"/>
              <a:t> marketing strategy?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FED163-63CC-4C9F-B888-033FCE8D3B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2050" name="Picture 2" descr="Bellabeat Leaf Nature Health Tracker/Smart Jewelry, Silver Edition,  Activity Trackers - Amazon Canada">
            <a:extLst>
              <a:ext uri="{FF2B5EF4-FFF2-40B4-BE49-F238E27FC236}">
                <a16:creationId xmlns:a16="http://schemas.microsoft.com/office/drawing/2014/main" id="{2604325D-8B66-4AB4-91E7-8C3A00FC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3854451"/>
            <a:ext cx="2316163" cy="25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85AA2C-F1A5-40AC-AFB6-F36DD578A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2054" name="Picture 6" descr="Bellabeat Rose Gold Edition Leaf Crystal Health Tracker/Smart Jewelry">
            <a:extLst>
              <a:ext uri="{FF2B5EF4-FFF2-40B4-BE49-F238E27FC236}">
                <a16:creationId xmlns:a16="http://schemas.microsoft.com/office/drawing/2014/main" id="{372367EB-FD1D-4F3D-80C2-5A2774FC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36" y="3862386"/>
            <a:ext cx="2316163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llabeat Bracelet Urban or Nature Stretch Band ROSE GOLD - Etsy Canada">
            <a:extLst>
              <a:ext uri="{FF2B5EF4-FFF2-40B4-BE49-F238E27FC236}">
                <a16:creationId xmlns:a16="http://schemas.microsoft.com/office/drawing/2014/main" id="{E30176A5-F5A6-490C-8F78-045D253A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99" y="380776"/>
            <a:ext cx="4941571" cy="31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&amp; Assumptions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0E8A-04CA-4A0E-8359-84BF41ED66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698320"/>
            <a:ext cx="10515600" cy="397122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Used </a:t>
            </a:r>
            <a:r>
              <a:rPr lang="en-CA" dirty="0" err="1"/>
              <a:t>FitBit</a:t>
            </a:r>
            <a:r>
              <a:rPr lang="en-CA" dirty="0"/>
              <a:t> Fitness Tracker Data on Kaggle</a:t>
            </a:r>
          </a:p>
          <a:p>
            <a:pPr lvl="1"/>
            <a:r>
              <a:rPr lang="en-CA" dirty="0"/>
              <a:t>Contains information from April 12 – May 12, 2016 on 31 women</a:t>
            </a:r>
          </a:p>
          <a:p>
            <a:r>
              <a:rPr lang="en-CA" dirty="0"/>
              <a:t>Included CDC health classification based on BMI</a:t>
            </a:r>
          </a:p>
          <a:p>
            <a:r>
              <a:rPr lang="en-CA" dirty="0"/>
              <a:t>Removed outliers</a:t>
            </a:r>
          </a:p>
          <a:p>
            <a:pPr lvl="1"/>
            <a:r>
              <a:rPr lang="en-CA" dirty="0"/>
              <a:t>&gt; 100 daily steps</a:t>
            </a:r>
          </a:p>
          <a:p>
            <a:pPr lvl="1"/>
            <a:r>
              <a:rPr lang="en-CA" dirty="0"/>
              <a:t>4-20 hours of sedentary time a day</a:t>
            </a:r>
          </a:p>
          <a:p>
            <a:pPr lvl="1"/>
            <a:r>
              <a:rPr lang="en-CA" dirty="0"/>
              <a:t>&gt;400 calories burned per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FE29-6588-474D-A163-9A4784678E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AE402-05F9-4A16-97B1-0A9CEE6D9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730A8F-8B1C-4A95-ADE8-B72AFF2E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Used</a:t>
            </a:r>
          </a:p>
        </p:txBody>
      </p:sp>
    </p:spTree>
    <p:extLst>
      <p:ext uri="{BB962C8B-B14F-4D97-AF65-F5344CB8AC3E}">
        <p14:creationId xmlns:p14="http://schemas.microsoft.com/office/powerpoint/2010/main" val="19230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0E8A-04CA-4A0E-8359-84BF41ED66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46856"/>
            <a:ext cx="10515600" cy="4122688"/>
          </a:xfrm>
        </p:spPr>
        <p:txBody>
          <a:bodyPr>
            <a:normAutofit/>
          </a:bodyPr>
          <a:lstStyle/>
          <a:p>
            <a:r>
              <a:rPr lang="en-CA" dirty="0"/>
              <a:t>Didn’t include any minute data due to software limitations</a:t>
            </a:r>
          </a:p>
          <a:p>
            <a:r>
              <a:rPr lang="en-CA" dirty="0"/>
              <a:t>Weight info only for 8 individuals, none that are underweight</a:t>
            </a:r>
          </a:p>
          <a:p>
            <a:pPr lvl="1"/>
            <a:r>
              <a:rPr lang="en-CA" dirty="0"/>
              <a:t>Created a bias in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FE29-6588-474D-A163-9A4784678E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AE402-05F9-4A16-97B1-0A9CEE6D9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730A8F-8B1C-4A95-ADE8-B72AFF2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4893796" cy="2434386"/>
          </a:xfrm>
        </p:spPr>
        <p:txBody>
          <a:bodyPr>
            <a:normAutofit fontScale="90000"/>
          </a:bodyPr>
          <a:lstStyle/>
          <a:p>
            <a:r>
              <a:rPr lang="en-CA" dirty="0"/>
              <a:t>Data Limitations</a:t>
            </a:r>
          </a:p>
        </p:txBody>
      </p:sp>
    </p:spTree>
    <p:extLst>
      <p:ext uri="{BB962C8B-B14F-4D97-AF65-F5344CB8AC3E}">
        <p14:creationId xmlns:p14="http://schemas.microsoft.com/office/powerpoint/2010/main" val="133436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C8FF5-E937-4294-9E77-ACF74CCA7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3EB98-786C-4D94-8927-198C8EE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220269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C56-7B50-4732-829C-533A727785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DCBE-0F83-4F86-8CD5-8D4B2491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05ED4E-E5F3-43DF-BD37-E7363F0F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Inputs by 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66CF7-9DB0-43EB-858E-886156FB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15" y="855611"/>
            <a:ext cx="6626835" cy="51467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3571DA-96BE-4FB7-ABE2-8A14DA32D0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5534" y="3421063"/>
            <a:ext cx="4536281" cy="25368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About half the users have data for 80% of the days</a:t>
            </a:r>
          </a:p>
          <a:p>
            <a:r>
              <a:rPr lang="en-US" b="1" dirty="0"/>
              <a:t>Users aren’t wearing/using their devices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5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C56-7B50-4732-829C-533A727785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AE72A-09B6-4D56-855D-4360BD347914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9DCBE-0F83-4F86-8CD5-8D4B2491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05ED4E-E5F3-43DF-BD37-E7363F0F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4759160" cy="2434386"/>
          </a:xfrm>
        </p:spPr>
        <p:txBody>
          <a:bodyPr>
            <a:normAutofit fontScale="90000"/>
          </a:bodyPr>
          <a:lstStyle/>
          <a:p>
            <a:r>
              <a:rPr lang="en-CA" dirty="0"/>
              <a:t>Encourage Movement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3571DA-96BE-4FB7-ABE2-8A14DA32D0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75971" y="770846"/>
            <a:ext cx="4416029" cy="43726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steps = more movement</a:t>
            </a:r>
          </a:p>
          <a:p>
            <a:r>
              <a:rPr lang="en-US" dirty="0"/>
              <a:t>More movement = more calories burned</a:t>
            </a:r>
          </a:p>
          <a:p>
            <a:r>
              <a:rPr lang="en-US" b="1" dirty="0"/>
              <a:t>Encourage movement for users to use </a:t>
            </a:r>
            <a:r>
              <a:rPr lang="en-US" b="1" dirty="0" err="1"/>
              <a:t>Bellabeat</a:t>
            </a:r>
            <a:r>
              <a:rPr lang="en-US" b="1" dirty="0"/>
              <a:t> products more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52899-9D40-47B4-8138-70560529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0" y="2768532"/>
            <a:ext cx="7188099" cy="37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9070</TotalTime>
  <Words>437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Biome Light</vt:lpstr>
      <vt:lpstr>Calibri</vt:lpstr>
      <vt:lpstr>Office Theme</vt:lpstr>
      <vt:lpstr>Bellabeat</vt:lpstr>
      <vt:lpstr>Agenda</vt:lpstr>
      <vt:lpstr>Business Task</vt:lpstr>
      <vt:lpstr>Data &amp; Assumptions</vt:lpstr>
      <vt:lpstr>Data Used</vt:lpstr>
      <vt:lpstr>Data Limitations</vt:lpstr>
      <vt:lpstr>Data Insights</vt:lpstr>
      <vt:lpstr>Inputs by Users</vt:lpstr>
      <vt:lpstr>Encourage Movement</vt:lpstr>
      <vt:lpstr>Steps per Day</vt:lpstr>
      <vt:lpstr>Calories Burned</vt:lpstr>
      <vt:lpstr>Summary &amp; Recommendations</vt:lpstr>
      <vt:lpstr>Summary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</dc:title>
  <dc:creator>Adamian, Areg (IO)</dc:creator>
  <cp:lastModifiedBy>Adamian, Areg (IO)</cp:lastModifiedBy>
  <cp:revision>26</cp:revision>
  <dcterms:created xsi:type="dcterms:W3CDTF">2023-01-05T21:15:24Z</dcterms:created>
  <dcterms:modified xsi:type="dcterms:W3CDTF">2023-01-12T05:54:57Z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