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88" r:id="rId3"/>
    <p:sldId id="289"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4660"/>
  </p:normalViewPr>
  <p:slideViewPr>
    <p:cSldViewPr>
      <p:cViewPr varScale="1">
        <p:scale>
          <a:sx n="55" d="100"/>
          <a:sy n="55"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B5C546-0F38-4FA7-B991-06DABFEDAEBB}"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64F8B-C0C2-4C2D-9C9D-251DD1935966}" type="slidenum">
              <a:rPr lang="en-US" smtClean="0"/>
              <a:t>‹#›</a:t>
            </a:fld>
            <a:endParaRPr lang="en-US"/>
          </a:p>
        </p:txBody>
      </p:sp>
    </p:spTree>
    <p:extLst>
      <p:ext uri="{BB962C8B-B14F-4D97-AF65-F5344CB8AC3E}">
        <p14:creationId xmlns:p14="http://schemas.microsoft.com/office/powerpoint/2010/main" val="348836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5C546-0F38-4FA7-B991-06DABFEDAEBB}"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64F8B-C0C2-4C2D-9C9D-251DD1935966}" type="slidenum">
              <a:rPr lang="en-US" smtClean="0"/>
              <a:t>‹#›</a:t>
            </a:fld>
            <a:endParaRPr lang="en-US"/>
          </a:p>
        </p:txBody>
      </p:sp>
    </p:spTree>
    <p:extLst>
      <p:ext uri="{BB962C8B-B14F-4D97-AF65-F5344CB8AC3E}">
        <p14:creationId xmlns:p14="http://schemas.microsoft.com/office/powerpoint/2010/main" val="133111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5C546-0F38-4FA7-B991-06DABFEDAEBB}"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64F8B-C0C2-4C2D-9C9D-251DD1935966}" type="slidenum">
              <a:rPr lang="en-US" smtClean="0"/>
              <a:t>‹#›</a:t>
            </a:fld>
            <a:endParaRPr lang="en-US"/>
          </a:p>
        </p:txBody>
      </p:sp>
    </p:spTree>
    <p:extLst>
      <p:ext uri="{BB962C8B-B14F-4D97-AF65-F5344CB8AC3E}">
        <p14:creationId xmlns:p14="http://schemas.microsoft.com/office/powerpoint/2010/main" val="491692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B5C546-0F38-4FA7-B991-06DABFEDAEBB}"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64F8B-C0C2-4C2D-9C9D-251DD1935966}" type="slidenum">
              <a:rPr lang="en-US" smtClean="0"/>
              <a:t>‹#›</a:t>
            </a:fld>
            <a:endParaRPr lang="en-US"/>
          </a:p>
        </p:txBody>
      </p:sp>
    </p:spTree>
    <p:extLst>
      <p:ext uri="{BB962C8B-B14F-4D97-AF65-F5344CB8AC3E}">
        <p14:creationId xmlns:p14="http://schemas.microsoft.com/office/powerpoint/2010/main" val="2197314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B5C546-0F38-4FA7-B991-06DABFEDAEBB}"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64F8B-C0C2-4C2D-9C9D-251DD1935966}" type="slidenum">
              <a:rPr lang="en-US" smtClean="0"/>
              <a:t>‹#›</a:t>
            </a:fld>
            <a:endParaRPr lang="en-US"/>
          </a:p>
        </p:txBody>
      </p:sp>
    </p:spTree>
    <p:extLst>
      <p:ext uri="{BB962C8B-B14F-4D97-AF65-F5344CB8AC3E}">
        <p14:creationId xmlns:p14="http://schemas.microsoft.com/office/powerpoint/2010/main" val="229028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B5C546-0F38-4FA7-B991-06DABFEDAEBB}"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64F8B-C0C2-4C2D-9C9D-251DD1935966}" type="slidenum">
              <a:rPr lang="en-US" smtClean="0"/>
              <a:t>‹#›</a:t>
            </a:fld>
            <a:endParaRPr lang="en-US"/>
          </a:p>
        </p:txBody>
      </p:sp>
    </p:spTree>
    <p:extLst>
      <p:ext uri="{BB962C8B-B14F-4D97-AF65-F5344CB8AC3E}">
        <p14:creationId xmlns:p14="http://schemas.microsoft.com/office/powerpoint/2010/main" val="30670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B5C546-0F38-4FA7-B991-06DABFEDAEBB}"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F64F8B-C0C2-4C2D-9C9D-251DD1935966}" type="slidenum">
              <a:rPr lang="en-US" smtClean="0"/>
              <a:t>‹#›</a:t>
            </a:fld>
            <a:endParaRPr lang="en-US"/>
          </a:p>
        </p:txBody>
      </p:sp>
    </p:spTree>
    <p:extLst>
      <p:ext uri="{BB962C8B-B14F-4D97-AF65-F5344CB8AC3E}">
        <p14:creationId xmlns:p14="http://schemas.microsoft.com/office/powerpoint/2010/main" val="142366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B5C546-0F38-4FA7-B991-06DABFEDAEBB}"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F64F8B-C0C2-4C2D-9C9D-251DD1935966}" type="slidenum">
              <a:rPr lang="en-US" smtClean="0"/>
              <a:t>‹#›</a:t>
            </a:fld>
            <a:endParaRPr lang="en-US"/>
          </a:p>
        </p:txBody>
      </p:sp>
    </p:spTree>
    <p:extLst>
      <p:ext uri="{BB962C8B-B14F-4D97-AF65-F5344CB8AC3E}">
        <p14:creationId xmlns:p14="http://schemas.microsoft.com/office/powerpoint/2010/main" val="67607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B5C546-0F38-4FA7-B991-06DABFEDAEBB}"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F64F8B-C0C2-4C2D-9C9D-251DD1935966}" type="slidenum">
              <a:rPr lang="en-US" smtClean="0"/>
              <a:t>‹#›</a:t>
            </a:fld>
            <a:endParaRPr lang="en-US"/>
          </a:p>
        </p:txBody>
      </p:sp>
    </p:spTree>
    <p:extLst>
      <p:ext uri="{BB962C8B-B14F-4D97-AF65-F5344CB8AC3E}">
        <p14:creationId xmlns:p14="http://schemas.microsoft.com/office/powerpoint/2010/main" val="351264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5C546-0F38-4FA7-B991-06DABFEDAEBB}"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64F8B-C0C2-4C2D-9C9D-251DD1935966}" type="slidenum">
              <a:rPr lang="en-US" smtClean="0"/>
              <a:t>‹#›</a:t>
            </a:fld>
            <a:endParaRPr lang="en-US"/>
          </a:p>
        </p:txBody>
      </p:sp>
    </p:spTree>
    <p:extLst>
      <p:ext uri="{BB962C8B-B14F-4D97-AF65-F5344CB8AC3E}">
        <p14:creationId xmlns:p14="http://schemas.microsoft.com/office/powerpoint/2010/main" val="157377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B5C546-0F38-4FA7-B991-06DABFEDAEBB}"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64F8B-C0C2-4C2D-9C9D-251DD1935966}" type="slidenum">
              <a:rPr lang="en-US" smtClean="0"/>
              <a:t>‹#›</a:t>
            </a:fld>
            <a:endParaRPr lang="en-US"/>
          </a:p>
        </p:txBody>
      </p:sp>
    </p:spTree>
    <p:extLst>
      <p:ext uri="{BB962C8B-B14F-4D97-AF65-F5344CB8AC3E}">
        <p14:creationId xmlns:p14="http://schemas.microsoft.com/office/powerpoint/2010/main" val="191589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5C546-0F38-4FA7-B991-06DABFEDAEBB}" type="datetimeFigureOut">
              <a:rPr lang="en-US" smtClean="0"/>
              <a:t>4/23/2022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64F8B-C0C2-4C2D-9C9D-251DD1935966}" type="slidenum">
              <a:rPr lang="en-US" smtClean="0"/>
              <a:t>‹#›</a:t>
            </a:fld>
            <a:endParaRPr lang="en-US"/>
          </a:p>
        </p:txBody>
      </p:sp>
    </p:spTree>
    <p:extLst>
      <p:ext uri="{BB962C8B-B14F-4D97-AF65-F5344CB8AC3E}">
        <p14:creationId xmlns:p14="http://schemas.microsoft.com/office/powerpoint/2010/main" val="3598130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Aregbesolazeez/" TargetMode="External"/><Relationship Id="rId7" Type="http://schemas.openxmlformats.org/officeDocument/2006/relationships/image" Target="../media/image4.png"/><Relationship Id="rId2" Type="http://schemas.openxmlformats.org/officeDocument/2006/relationships/hyperlink" Target="https://www.linkedin.com/in/aregbesolazeez/"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aregbesolazeez@gmail.com"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rive.google.com/file/d/1NEp-1kEw5INX4jU6Z86MiF_1qeKldAj2/view?usp=sharing"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3" name="Rounded Rectangle 12"/>
          <p:cNvSpPr/>
          <p:nvPr/>
        </p:nvSpPr>
        <p:spPr>
          <a:xfrm>
            <a:off x="4724400" y="6392007"/>
            <a:ext cx="1219200"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hlinkClick r:id="rId2"/>
              </a:rPr>
              <a:t>LinkedIn</a:t>
            </a:r>
            <a:endParaRPr lang="en-US" b="1" dirty="0">
              <a:solidFill>
                <a:srgbClr val="00B0F0"/>
              </a:solidFill>
            </a:endParaRPr>
          </a:p>
        </p:txBody>
      </p:sp>
      <p:sp>
        <p:nvSpPr>
          <p:cNvPr id="14" name="Rounded Rectangle 13"/>
          <p:cNvSpPr/>
          <p:nvPr/>
        </p:nvSpPr>
        <p:spPr>
          <a:xfrm>
            <a:off x="762000" y="6400800"/>
            <a:ext cx="1154723"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bg1"/>
                </a:solidFill>
              </a:rPr>
              <a:t>Connect</a:t>
            </a:r>
            <a:endParaRPr lang="en-US" b="1" dirty="0">
              <a:solidFill>
                <a:schemeClr val="bg1"/>
              </a:solidFill>
            </a:endParaRPr>
          </a:p>
        </p:txBody>
      </p:sp>
      <p:sp>
        <p:nvSpPr>
          <p:cNvPr id="19" name="Rounded Rectangle 18"/>
          <p:cNvSpPr/>
          <p:nvPr/>
        </p:nvSpPr>
        <p:spPr>
          <a:xfrm>
            <a:off x="6781800" y="6400800"/>
            <a:ext cx="1219200"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rgbClr val="00B0F0"/>
                </a:solidFill>
                <a:hlinkClick r:id="rId3"/>
              </a:rPr>
              <a:t>Github</a:t>
            </a:r>
            <a:endParaRPr lang="en-US" b="1" dirty="0">
              <a:solidFill>
                <a:srgbClr val="00B0F0"/>
              </a:solidFill>
            </a:endParaRPr>
          </a:p>
        </p:txBody>
      </p:sp>
      <p:sp>
        <p:nvSpPr>
          <p:cNvPr id="20" name="Rounded Rectangle 19"/>
          <p:cNvSpPr/>
          <p:nvPr/>
        </p:nvSpPr>
        <p:spPr>
          <a:xfrm>
            <a:off x="2667000" y="6392007"/>
            <a:ext cx="1219200"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hlinkClick r:id="rId4"/>
              </a:rPr>
              <a:t>Gmail</a:t>
            </a:r>
            <a:endParaRPr lang="en-US" b="1" dirty="0">
              <a:solidFill>
                <a:srgbClr val="00B0F0"/>
              </a:solidFill>
            </a:endParaRPr>
          </a:p>
        </p:txBody>
      </p:sp>
      <p:pic>
        <p:nvPicPr>
          <p:cNvPr id="204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 y="142875"/>
            <a:ext cx="8266113"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506" y="1130300"/>
            <a:ext cx="8162925" cy="8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1323731"/>
            <a:ext cx="674211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00" y="2359025"/>
            <a:ext cx="871220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554" y="4724400"/>
            <a:ext cx="8712200"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61416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 </a:t>
            </a:r>
            <a:r>
              <a:rPr lang="en-US" sz="2400" dirty="0" smtClean="0">
                <a:solidFill>
                  <a:schemeClr val="bg1"/>
                </a:solidFill>
              </a:rPr>
              <a:t> 8. Fetch the total no of sports played in each </a:t>
            </a:r>
            <a:r>
              <a:rPr lang="en-US" sz="2400" dirty="0">
                <a:solidFill>
                  <a:schemeClr val="bg1"/>
                </a:solidFill>
              </a:rPr>
              <a:t>O</a:t>
            </a:r>
            <a:r>
              <a:rPr lang="en-US" sz="2400" dirty="0" smtClean="0">
                <a:solidFill>
                  <a:schemeClr val="bg1"/>
                </a:solidFill>
              </a:rPr>
              <a:t>lympic games.</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Write SQL query to fetch the total no of sports played in each </a:t>
            </a:r>
            <a:r>
              <a:rPr lang="en-US" dirty="0">
                <a:solidFill>
                  <a:schemeClr val="bg1"/>
                </a:solidFill>
              </a:rPr>
              <a:t>O</a:t>
            </a:r>
            <a:r>
              <a:rPr lang="en-US" dirty="0" smtClean="0">
                <a:solidFill>
                  <a:schemeClr val="bg1"/>
                </a:solidFill>
              </a:rPr>
              <a:t>lympics.</a:t>
            </a: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SELECT Games, COUNT(DISTINCT Sport) AS </a:t>
            </a:r>
            <a:r>
              <a:rPr lang="en-US" dirty="0" err="1" smtClean="0">
                <a:solidFill>
                  <a:schemeClr val="bg1"/>
                </a:solidFill>
              </a:rPr>
              <a:t>no_sport</a:t>
            </a:r>
            <a:endParaRPr lang="en-US" dirty="0" smtClean="0">
              <a:solidFill>
                <a:schemeClr val="bg1"/>
              </a:solidFill>
            </a:endParaRPr>
          </a:p>
          <a:p>
            <a:r>
              <a:rPr lang="en-US" dirty="0" smtClean="0">
                <a:solidFill>
                  <a:schemeClr val="bg1"/>
                </a:solidFill>
              </a:rPr>
              <a:t>FROM athlete_events2$</a:t>
            </a:r>
          </a:p>
          <a:p>
            <a:r>
              <a:rPr lang="en-US" dirty="0" smtClean="0">
                <a:solidFill>
                  <a:schemeClr val="bg1"/>
                </a:solidFill>
              </a:rPr>
              <a:t>GROUP BY Games</a:t>
            </a:r>
          </a:p>
          <a:p>
            <a:r>
              <a:rPr lang="en-US" dirty="0" smtClean="0">
                <a:solidFill>
                  <a:schemeClr val="bg1"/>
                </a:solidFill>
              </a:rPr>
              <a:t>ORDER BY 2 DESC;</a:t>
            </a:r>
            <a:endParaRPr lang="en-US" dirty="0">
              <a:solidFill>
                <a:schemeClr val="bg1"/>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5772" y="2801815"/>
            <a:ext cx="1903656" cy="338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31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9. Fetch oldest athletes to win a gold medal</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SQL Query to fetch the details of the oldest athletes to win a gold medal at the </a:t>
            </a:r>
            <a:r>
              <a:rPr lang="en-US" dirty="0" smtClean="0"/>
              <a:t>Olympics</a:t>
            </a:r>
            <a:r>
              <a:rPr lang="en-US" dirty="0"/>
              <a:t>.</a:t>
            </a:r>
            <a:endParaRPr lang="en-US" dirty="0" smtClean="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SELECT Name, Age, Medal</a:t>
            </a:r>
          </a:p>
          <a:p>
            <a:r>
              <a:rPr lang="en-US" dirty="0"/>
              <a:t>FROM athlete_events2$</a:t>
            </a:r>
          </a:p>
          <a:p>
            <a:r>
              <a:rPr lang="en-US" dirty="0"/>
              <a:t>WHERE Medal = 'Gold' AND Age = (SELECT MAX(Age)</a:t>
            </a:r>
          </a:p>
          <a:p>
            <a:r>
              <a:rPr lang="en-US" dirty="0" smtClean="0"/>
              <a:t>		FROM </a:t>
            </a:r>
            <a:r>
              <a:rPr lang="en-US" dirty="0"/>
              <a:t>athlete_events2$</a:t>
            </a:r>
          </a:p>
          <a:p>
            <a:r>
              <a:rPr lang="en-US" dirty="0" smtClean="0"/>
              <a:t>		WHERE </a:t>
            </a:r>
            <a:r>
              <a:rPr lang="en-US" dirty="0"/>
              <a:t>Medal = 'Gold')</a:t>
            </a:r>
            <a:endParaRPr lang="en-US" dirty="0">
              <a:solidFill>
                <a:schemeClr val="bg1"/>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8477" y="3894138"/>
            <a:ext cx="2878245"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04729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10. Find the Ratio of male and female athletes participated in all </a:t>
            </a:r>
            <a:r>
              <a:rPr lang="en-US" sz="2400" dirty="0" smtClean="0"/>
              <a:t>Olympic </a:t>
            </a:r>
            <a:r>
              <a:rPr lang="en-US" sz="2400" dirty="0"/>
              <a:t>games.</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Write a SQL query to get the ratio of male and female participants</a:t>
            </a:r>
            <a:endParaRPr lang="en-US" dirty="0" smtClean="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SELECT  CONCAT(</a:t>
            </a:r>
          </a:p>
          <a:p>
            <a:r>
              <a:rPr lang="en-US" dirty="0"/>
              <a:t>CAST(</a:t>
            </a:r>
          </a:p>
          <a:p>
            <a:r>
              <a:rPr lang="en-US" dirty="0"/>
              <a:t>(CAST(COUNT(DISTINCT ID) AS DECIMAL(6, 0))) </a:t>
            </a:r>
          </a:p>
          <a:p>
            <a:r>
              <a:rPr lang="en-US" dirty="0"/>
              <a:t>/</a:t>
            </a:r>
          </a:p>
          <a:p>
            <a:r>
              <a:rPr lang="en-US" dirty="0"/>
              <a:t>((SELECT COUNT(DISTINCT ID) FROM athlete_events2$) - COUNT(DISTINCT ID))</a:t>
            </a:r>
          </a:p>
          <a:p>
            <a:r>
              <a:rPr lang="en-US" dirty="0"/>
              <a:t>AS DECIMAL(8, 4)),</a:t>
            </a:r>
          </a:p>
          <a:p>
            <a:r>
              <a:rPr lang="en-US" dirty="0"/>
              <a:t>' : 1') AS </a:t>
            </a:r>
            <a:r>
              <a:rPr lang="en-US" dirty="0" err="1"/>
              <a:t>male_ratio_female</a:t>
            </a:r>
            <a:endParaRPr lang="en-US" dirty="0"/>
          </a:p>
          <a:p>
            <a:r>
              <a:rPr lang="en-US" dirty="0"/>
              <a:t>FROM athlete_events2$</a:t>
            </a:r>
          </a:p>
          <a:p>
            <a:r>
              <a:rPr lang="en-US" dirty="0"/>
              <a:t>WHERE Sex = 'M'</a:t>
            </a:r>
            <a:endParaRPr lang="en-US" dirty="0">
              <a:solidFill>
                <a:schemeClr val="bg1"/>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6901" y="4056185"/>
            <a:ext cx="272139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217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11. Fetch the top 5 athletes who have won the most gold medals.</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SQL query to fetch the top 5 athletes who have won the most gold medals.</a:t>
            </a:r>
            <a:endParaRPr lang="en-US" dirty="0" smtClean="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SELECT TOP 5 ID, Name, COUNT(Medal) AS </a:t>
            </a:r>
            <a:r>
              <a:rPr lang="en-US" dirty="0" err="1"/>
              <a:t>no_of_gold</a:t>
            </a:r>
            <a:endParaRPr lang="en-US" dirty="0"/>
          </a:p>
          <a:p>
            <a:r>
              <a:rPr lang="en-US" dirty="0"/>
              <a:t>FROM athlete_events2$</a:t>
            </a:r>
          </a:p>
          <a:p>
            <a:r>
              <a:rPr lang="en-US" dirty="0"/>
              <a:t>WHERE Medal = 'Gold'</a:t>
            </a:r>
          </a:p>
          <a:p>
            <a:r>
              <a:rPr lang="en-US" dirty="0"/>
              <a:t>GROUP BY ID, Name</a:t>
            </a:r>
          </a:p>
          <a:p>
            <a:r>
              <a:rPr lang="en-US" dirty="0"/>
              <a:t>ORDER BY 3 DESC;</a:t>
            </a:r>
            <a:endParaRPr lang="en-US" dirty="0">
              <a:solidFill>
                <a:schemeClr val="bg1"/>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0996" y="3714750"/>
            <a:ext cx="2793207"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073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12. Fetch the top 5 athletes who have won the most medals (gold/silver/bronze).</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SQL Query to fetch the top 5 athletes who have won the most medals (Medals include gold, silver and bronze).</a:t>
            </a:r>
            <a:endParaRPr lang="en-US" dirty="0" smtClean="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SELECT TOP 5 ID, Name, COUNT(Medal) AS </a:t>
            </a:r>
            <a:r>
              <a:rPr lang="en-US" dirty="0" err="1"/>
              <a:t>no_of_medal</a:t>
            </a:r>
            <a:endParaRPr lang="en-US" dirty="0"/>
          </a:p>
          <a:p>
            <a:r>
              <a:rPr lang="en-US" dirty="0"/>
              <a:t>FROM athlete_events2$</a:t>
            </a:r>
          </a:p>
          <a:p>
            <a:r>
              <a:rPr lang="en-US" dirty="0"/>
              <a:t>WHERE Medal != 'NA'</a:t>
            </a:r>
          </a:p>
          <a:p>
            <a:r>
              <a:rPr lang="en-US" dirty="0"/>
              <a:t>GROUP BY ID, Name</a:t>
            </a:r>
          </a:p>
          <a:p>
            <a:r>
              <a:rPr lang="en-US" dirty="0"/>
              <a:t>ORDER BY 3 DESC;</a:t>
            </a:r>
            <a:endParaRPr lang="en-US" dirty="0">
              <a:solidFill>
                <a:schemeClr val="bg1"/>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5440" y="3705225"/>
            <a:ext cx="2804319"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486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13. </a:t>
            </a:r>
            <a:r>
              <a:rPr lang="en-US" sz="2400" dirty="0"/>
              <a:t>Fetch the top 5 most successful countries in </a:t>
            </a:r>
            <a:r>
              <a:rPr lang="en-US" sz="2400" dirty="0" smtClean="0"/>
              <a:t>Olympics</a:t>
            </a:r>
            <a:r>
              <a:rPr lang="en-US" sz="2400" dirty="0"/>
              <a:t>. Success is defined by no of medals won.</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Write a SQL query to fetch the top 5 most successful countries in </a:t>
            </a:r>
            <a:r>
              <a:rPr lang="en-US" dirty="0" smtClean="0"/>
              <a:t>Olympics</a:t>
            </a:r>
            <a:r>
              <a:rPr lang="en-US" dirty="0"/>
              <a:t>. (Success is defined by no of medals won).</a:t>
            </a:r>
            <a:endParaRPr lang="en-US" dirty="0" smtClean="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WITH </a:t>
            </a:r>
            <a:r>
              <a:rPr lang="en-US" dirty="0" err="1"/>
              <a:t>top_countries</a:t>
            </a:r>
            <a:r>
              <a:rPr lang="en-US" dirty="0"/>
              <a:t>(country, </a:t>
            </a:r>
            <a:r>
              <a:rPr lang="en-US" dirty="0" err="1"/>
              <a:t>no_of_medal</a:t>
            </a:r>
            <a:r>
              <a:rPr lang="en-US" dirty="0"/>
              <a:t>) AS (</a:t>
            </a:r>
          </a:p>
          <a:p>
            <a:r>
              <a:rPr lang="en-US" dirty="0"/>
              <a:t>SELECT NOC, COUNT(Medal)   </a:t>
            </a:r>
          </a:p>
          <a:p>
            <a:r>
              <a:rPr lang="en-US" dirty="0"/>
              <a:t>FROM athlete_events2$</a:t>
            </a:r>
          </a:p>
          <a:p>
            <a:r>
              <a:rPr lang="en-US" dirty="0"/>
              <a:t>WHERE Medal != 'NA'</a:t>
            </a:r>
          </a:p>
          <a:p>
            <a:r>
              <a:rPr lang="en-US" dirty="0"/>
              <a:t>GROUP BY NOC)</a:t>
            </a:r>
          </a:p>
          <a:p>
            <a:r>
              <a:rPr lang="en-US" dirty="0"/>
              <a:t>SELECT TOP 5 country, </a:t>
            </a:r>
            <a:r>
              <a:rPr lang="en-US" dirty="0" err="1"/>
              <a:t>no_of_medal</a:t>
            </a:r>
            <a:r>
              <a:rPr lang="en-US" dirty="0"/>
              <a:t>, RANK() OVER (       </a:t>
            </a:r>
          </a:p>
          <a:p>
            <a:r>
              <a:rPr lang="en-US" dirty="0"/>
              <a:t>    ORDER BY </a:t>
            </a:r>
            <a:r>
              <a:rPr lang="en-US" dirty="0" err="1"/>
              <a:t>no_of_medal</a:t>
            </a:r>
            <a:r>
              <a:rPr lang="en-US" dirty="0"/>
              <a:t> DESC) AS </a:t>
            </a:r>
            <a:r>
              <a:rPr lang="en-US" dirty="0" err="1"/>
              <a:t>my_rank</a:t>
            </a:r>
            <a:endParaRPr lang="en-US" dirty="0"/>
          </a:p>
          <a:p>
            <a:r>
              <a:rPr lang="en-US" dirty="0"/>
              <a:t>FROM </a:t>
            </a:r>
            <a:r>
              <a:rPr lang="en-US" dirty="0" err="1"/>
              <a:t>top_countries</a:t>
            </a:r>
            <a:r>
              <a:rPr lang="en-US" dirty="0"/>
              <a:t>;</a:t>
            </a: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2248" y="3543300"/>
            <a:ext cx="277070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075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14. List down total gold, silver and bronze medals won by each country.</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Write a SQL query to list down the total gold, silver and bronze medals won by each country.</a:t>
            </a:r>
            <a:endParaRPr lang="en-US" dirty="0" smtClean="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Pivot table   </a:t>
            </a:r>
          </a:p>
          <a:p>
            <a:r>
              <a:rPr lang="en-US" dirty="0"/>
              <a:t>SELECT NOC, Gold, Silver, Bronze</a:t>
            </a:r>
          </a:p>
          <a:p>
            <a:r>
              <a:rPr lang="en-US" dirty="0"/>
              <a:t>FROM  </a:t>
            </a:r>
          </a:p>
          <a:p>
            <a:r>
              <a:rPr lang="en-US" dirty="0"/>
              <a:t>(</a:t>
            </a:r>
          </a:p>
          <a:p>
            <a:r>
              <a:rPr lang="en-US" dirty="0"/>
              <a:t>  SELECT NOC, Medal, ID</a:t>
            </a:r>
          </a:p>
          <a:p>
            <a:r>
              <a:rPr lang="en-US" dirty="0"/>
              <a:t>FROM athlete_events2$</a:t>
            </a:r>
          </a:p>
          <a:p>
            <a:r>
              <a:rPr lang="en-US" dirty="0"/>
              <a:t>) P  </a:t>
            </a:r>
          </a:p>
          <a:p>
            <a:r>
              <a:rPr lang="en-US" dirty="0"/>
              <a:t>PIVOT  </a:t>
            </a:r>
          </a:p>
          <a:p>
            <a:r>
              <a:rPr lang="en-US" dirty="0"/>
              <a:t>(  </a:t>
            </a:r>
          </a:p>
          <a:p>
            <a:r>
              <a:rPr lang="en-US" dirty="0"/>
              <a:t>  COUNT(ID)  </a:t>
            </a:r>
          </a:p>
          <a:p>
            <a:r>
              <a:rPr lang="en-US" dirty="0"/>
              <a:t>  FOR Medal IN (Gold, Silver, Bronze)  </a:t>
            </a:r>
          </a:p>
          <a:p>
            <a:r>
              <a:rPr lang="en-US" dirty="0"/>
              <a:t>) AS PVT</a:t>
            </a:r>
          </a:p>
          <a:p>
            <a:r>
              <a:rPr lang="en-US" dirty="0"/>
              <a:t>ORDER BY 2 DESC; </a:t>
            </a: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871238"/>
            <a:ext cx="2309446" cy="324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9909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15. List down total gold, silver and bronze medals won by each country corresponding to each </a:t>
            </a:r>
            <a:r>
              <a:rPr lang="en-US" sz="2400" dirty="0" smtClean="0"/>
              <a:t>Olympic </a:t>
            </a:r>
            <a:r>
              <a:rPr lang="en-US" sz="2400" dirty="0"/>
              <a:t>games.</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Write a SQL query to list down the total gold, silver and bronze medals won by each country corresponding to each </a:t>
            </a:r>
            <a:r>
              <a:rPr lang="en-US" dirty="0" smtClean="0"/>
              <a:t>Olympic </a:t>
            </a:r>
            <a:r>
              <a:rPr lang="en-US" dirty="0"/>
              <a:t>games.</a:t>
            </a:r>
            <a:endParaRPr lang="en-US" dirty="0" smtClean="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Pivot Table</a:t>
            </a:r>
          </a:p>
          <a:p>
            <a:r>
              <a:rPr lang="en-US" dirty="0"/>
              <a:t>SELECT Games, NOC, Gold, Silver, Bronze</a:t>
            </a:r>
          </a:p>
          <a:p>
            <a:r>
              <a:rPr lang="en-US" dirty="0"/>
              <a:t>FROM(SELECT Games, NOC, Medal, ID</a:t>
            </a:r>
          </a:p>
          <a:p>
            <a:r>
              <a:rPr lang="en-US" dirty="0"/>
              <a:t>FROM athlete_events2$) P</a:t>
            </a:r>
          </a:p>
          <a:p>
            <a:r>
              <a:rPr lang="en-US" dirty="0"/>
              <a:t>PIVOT</a:t>
            </a:r>
          </a:p>
          <a:p>
            <a:r>
              <a:rPr lang="en-US" dirty="0"/>
              <a:t>(COUNT(ID)</a:t>
            </a:r>
          </a:p>
          <a:p>
            <a:r>
              <a:rPr lang="en-US" dirty="0"/>
              <a:t>FOR Medal IN (Gold, Silver, Bronze)  </a:t>
            </a:r>
          </a:p>
          <a:p>
            <a:r>
              <a:rPr lang="en-US" dirty="0"/>
              <a:t>) AS PVT</a:t>
            </a:r>
          </a:p>
          <a:p>
            <a:r>
              <a:rPr lang="en-US" dirty="0"/>
              <a:t>ORDER BY Games, NOC; </a:t>
            </a: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761" y="3050675"/>
            <a:ext cx="2807677" cy="291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5279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16. Identify which country won the most gold, most silver and most bronze medals in each </a:t>
            </a:r>
            <a:r>
              <a:rPr lang="en-US" sz="2400" dirty="0" smtClean="0"/>
              <a:t>Olympic games.</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Write SQL query to display for each Olympic Games, which country won the highest gold, silver and bronze medals.</a:t>
            </a:r>
            <a:endParaRPr lang="en-US" dirty="0" smtClean="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rPr>
              <a:t>Query IN NEXT SLIDE</a:t>
            </a:r>
            <a:endParaRPr lang="en-US" b="1" dirty="0">
              <a:solidFill>
                <a:srgbClr val="00B0F0"/>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3761" y="3050675"/>
            <a:ext cx="2807677" cy="291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65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5" name="Rounded Rectangle 14"/>
          <p:cNvSpPr/>
          <p:nvPr/>
        </p:nvSpPr>
        <p:spPr>
          <a:xfrm>
            <a:off x="0" y="152400"/>
            <a:ext cx="2971800" cy="65532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SELECT T1.Games, T1.max_gold, T2.max_silver, T3.max_bronzeFROM((SELECT t0.Games, CONCAT(t0.NOC, ' - ', t1.max_gold) AS </a:t>
            </a:r>
            <a:r>
              <a:rPr lang="en-US" sz="1400" dirty="0" err="1" smtClean="0"/>
              <a:t>max_gold</a:t>
            </a:r>
            <a:r>
              <a:rPr lang="en-US" sz="1400" dirty="0" smtClean="0"/>
              <a:t> FROM(SELECT Games, NOC, Gold, Silver, Bronze FROM	(SELECT Games, NOC, Medal, ID		FROM athlete_events2$) PPIVOT		(COUNT(ID)		FOR Medal IN (Gold, Silver, Bronze)  ) AS PVT ) t0 RIGHT JOIN (SELECT Games, MAX(Gold) AS </a:t>
            </a:r>
            <a:r>
              <a:rPr lang="en-US" sz="1400" dirty="0" err="1" smtClean="0"/>
              <a:t>max_gold</a:t>
            </a:r>
            <a:r>
              <a:rPr lang="en-US" sz="1400" dirty="0" smtClean="0"/>
              <a:t> FROM	(SELECT Games, NOC, Medal, ID		FROM athlete_events2$) PPIVOT		(COUNT(ID)		FOR Medal IN (Gold, Silver, Bronze)  ) AS PVT</a:t>
            </a:r>
            <a:endParaRPr lang="en-US" sz="1400" dirty="0"/>
          </a:p>
        </p:txBody>
      </p:sp>
      <p:sp>
        <p:nvSpPr>
          <p:cNvPr id="19" name="Rounded Rectangle 18"/>
          <p:cNvSpPr/>
          <p:nvPr/>
        </p:nvSpPr>
        <p:spPr>
          <a:xfrm>
            <a:off x="3048000" y="152400"/>
            <a:ext cx="2971800" cy="65532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GROUP BY Games) t1ON t0.Games = t1.Games AND t0.Gold = t1.max_gold) T1INNER JOIN (SELECT t0.Games, CONCAT(t0.NOC, ' - ', t1.max_silver) AS </a:t>
            </a:r>
            <a:r>
              <a:rPr lang="en-US" sz="1400" dirty="0" err="1" smtClean="0"/>
              <a:t>max_silver</a:t>
            </a:r>
            <a:r>
              <a:rPr lang="en-US" sz="1400" dirty="0" smtClean="0"/>
              <a:t> FROM(SELECT Games, NOC, Gold, Silver, Bronze FROM	(SELECT Games, NOC, Medal, ID		FROM athlete_events2$) PPIVOT		(COUNT(ID)		FOR Medal IN (Gold, Silver, Bronze)  ) AS PVT ) t0 RIGHT JOIN (SELECT Games, MAX(silver) AS </a:t>
            </a:r>
            <a:r>
              <a:rPr lang="en-US" sz="1400" dirty="0" err="1" smtClean="0"/>
              <a:t>max_silver</a:t>
            </a:r>
            <a:r>
              <a:rPr lang="en-US" sz="1400" dirty="0" smtClean="0"/>
              <a:t> FROM	(SELECT Games, NOC, Medal, ID		FROM athlete_events2$) PPIVOT		(COUNT(ID)		FOR Medal IN (Gold, Silver, Bronze)  ) AS PVTGROUP</a:t>
            </a:r>
          </a:p>
          <a:p>
            <a:r>
              <a:rPr lang="en-US" sz="1400" dirty="0" smtClean="0"/>
              <a:t>BY Games</a:t>
            </a:r>
            <a:endParaRPr lang="en-US" sz="1400" dirty="0"/>
          </a:p>
        </p:txBody>
      </p:sp>
      <p:sp>
        <p:nvSpPr>
          <p:cNvPr id="20" name="Rounded Rectangle 19"/>
          <p:cNvSpPr/>
          <p:nvPr/>
        </p:nvSpPr>
        <p:spPr>
          <a:xfrm>
            <a:off x="6096000" y="152400"/>
            <a:ext cx="2971800" cy="65532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t>) t1ON t0.Games = t1.Games AND t0.Silver = t1.max_silver) T2ON T1.Games = T2.Games)INNER JOIN(SELECT t0.Games, CONCAT(t0.NOC, ' - ', t1.max_bronze) AS </a:t>
            </a:r>
            <a:r>
              <a:rPr lang="en-US" sz="1400" dirty="0" err="1" smtClean="0"/>
              <a:t>max_bronze</a:t>
            </a:r>
            <a:r>
              <a:rPr lang="en-US" sz="1400" dirty="0" smtClean="0"/>
              <a:t> FROM(SELECT Games, NOC, Gold, Silver, Bronze FROM	(SELECT Games, NOC, Medal, ID		FROM athlete_events2$) PPIVOT		(COUNT(ID)		FOR Medal IN (Gold, Silver, Bronze)  ) AS PVT ) t0 RIGHT JOIN (SELECT Games, MAX(Bronze) AS </a:t>
            </a:r>
            <a:r>
              <a:rPr lang="en-US" sz="1400" dirty="0" err="1" smtClean="0"/>
              <a:t>max_bronze</a:t>
            </a:r>
            <a:r>
              <a:rPr lang="en-US" sz="1400" dirty="0" smtClean="0"/>
              <a:t> FROM	(SELECT Games, NOC, Medal, ID		FROM athlete_events2$) PPIVOT		(COUNT(ID)		FOR Medal IN (Gold, Silver, Bronze)  ) AS PVTGROUP BY Games) t1ON t0.Games = t1.Games AND t0.Bronze = t1.max_bronze) T3ON T1.Games = T3.GamesORDER BY Games;</a:t>
            </a:r>
            <a:endParaRPr lang="en-US" sz="1400" dirty="0"/>
          </a:p>
        </p:txBody>
      </p:sp>
    </p:spTree>
    <p:extLst>
      <p:ext uri="{BB962C8B-B14F-4D97-AF65-F5344CB8AC3E}">
        <p14:creationId xmlns:p14="http://schemas.microsoft.com/office/powerpoint/2010/main" val="654304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2" name="Rounded Rectangle 11"/>
          <p:cNvSpPr/>
          <p:nvPr/>
        </p:nvSpPr>
        <p:spPr>
          <a:xfrm>
            <a:off x="76200" y="381000"/>
            <a:ext cx="8915400" cy="6324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dirty="0"/>
              <a:t>The file </a:t>
            </a:r>
            <a:r>
              <a:rPr lang="en-US" dirty="0">
                <a:hlinkClick r:id="rId2"/>
              </a:rPr>
              <a:t>athlete_events.csv </a:t>
            </a:r>
            <a:r>
              <a:rPr lang="en-US" dirty="0"/>
              <a:t>contains 271116 rows and 15 columns. Each row corresponds to an individual athlete competing in an individual Olympic event (athlete-events). The columns are:</a:t>
            </a:r>
          </a:p>
          <a:p>
            <a:pPr marL="342900" indent="-342900" fontAlgn="base">
              <a:buFont typeface="+mj-lt"/>
              <a:buAutoNum type="arabicPeriod"/>
            </a:pPr>
            <a:r>
              <a:rPr lang="en-US" dirty="0"/>
              <a:t>ID - Unique number for each athlete</a:t>
            </a:r>
          </a:p>
          <a:p>
            <a:pPr marL="342900" indent="-342900" fontAlgn="base">
              <a:buFont typeface="+mj-lt"/>
              <a:buAutoNum type="arabicPeriod"/>
            </a:pPr>
            <a:r>
              <a:rPr lang="en-US" dirty="0"/>
              <a:t>Name - Athlete's name</a:t>
            </a:r>
          </a:p>
          <a:p>
            <a:pPr marL="342900" indent="-342900" fontAlgn="base">
              <a:buFont typeface="+mj-lt"/>
              <a:buAutoNum type="arabicPeriod"/>
            </a:pPr>
            <a:r>
              <a:rPr lang="en-US" dirty="0"/>
              <a:t>Sex - M or F</a:t>
            </a:r>
          </a:p>
          <a:p>
            <a:pPr marL="342900" indent="-342900" fontAlgn="base">
              <a:buFont typeface="+mj-lt"/>
              <a:buAutoNum type="arabicPeriod"/>
            </a:pPr>
            <a:r>
              <a:rPr lang="en-US" dirty="0"/>
              <a:t>Age - Integer</a:t>
            </a:r>
          </a:p>
          <a:p>
            <a:pPr marL="342900" indent="-342900" fontAlgn="base">
              <a:buFont typeface="+mj-lt"/>
              <a:buAutoNum type="arabicPeriod"/>
            </a:pPr>
            <a:r>
              <a:rPr lang="en-US" dirty="0"/>
              <a:t>Height - In centimeters</a:t>
            </a:r>
          </a:p>
          <a:p>
            <a:pPr marL="342900" indent="-342900" fontAlgn="base">
              <a:buFont typeface="+mj-lt"/>
              <a:buAutoNum type="arabicPeriod"/>
            </a:pPr>
            <a:r>
              <a:rPr lang="en-US" dirty="0"/>
              <a:t>Weight - In kilograms</a:t>
            </a:r>
          </a:p>
          <a:p>
            <a:pPr marL="342900" indent="-342900" fontAlgn="base">
              <a:buFont typeface="+mj-lt"/>
              <a:buAutoNum type="arabicPeriod"/>
            </a:pPr>
            <a:r>
              <a:rPr lang="en-US" dirty="0"/>
              <a:t>Team - Team name</a:t>
            </a:r>
          </a:p>
          <a:p>
            <a:pPr marL="342900" indent="-342900" fontAlgn="base">
              <a:buFont typeface="+mj-lt"/>
              <a:buAutoNum type="arabicPeriod"/>
            </a:pPr>
            <a:r>
              <a:rPr lang="en-US" dirty="0"/>
              <a:t>NOC - National Olympic Committee 3-letter code</a:t>
            </a:r>
          </a:p>
          <a:p>
            <a:pPr marL="342900" indent="-342900" fontAlgn="base">
              <a:buFont typeface="+mj-lt"/>
              <a:buAutoNum type="arabicPeriod"/>
            </a:pPr>
            <a:r>
              <a:rPr lang="en-US" dirty="0"/>
              <a:t>Games - Year and season</a:t>
            </a:r>
          </a:p>
          <a:p>
            <a:pPr marL="342900" indent="-342900" fontAlgn="base">
              <a:buFont typeface="+mj-lt"/>
              <a:buAutoNum type="arabicPeriod"/>
            </a:pPr>
            <a:r>
              <a:rPr lang="en-US" dirty="0"/>
              <a:t>Year - Integer</a:t>
            </a:r>
          </a:p>
          <a:p>
            <a:pPr marL="342900" indent="-342900" fontAlgn="base">
              <a:buFont typeface="+mj-lt"/>
              <a:buAutoNum type="arabicPeriod"/>
            </a:pPr>
            <a:r>
              <a:rPr lang="en-US" dirty="0"/>
              <a:t>Season - Summer or Winter</a:t>
            </a:r>
          </a:p>
          <a:p>
            <a:pPr marL="342900" indent="-342900" fontAlgn="base">
              <a:buFont typeface="+mj-lt"/>
              <a:buAutoNum type="arabicPeriod"/>
            </a:pPr>
            <a:r>
              <a:rPr lang="en-US" dirty="0"/>
              <a:t>City - Host city</a:t>
            </a:r>
          </a:p>
          <a:p>
            <a:pPr marL="342900" indent="-342900" fontAlgn="base">
              <a:buFont typeface="+mj-lt"/>
              <a:buAutoNum type="arabicPeriod"/>
            </a:pPr>
            <a:r>
              <a:rPr lang="en-US" dirty="0"/>
              <a:t>Sport - Sport</a:t>
            </a:r>
          </a:p>
          <a:p>
            <a:pPr marL="342900" indent="-342900" fontAlgn="base">
              <a:buFont typeface="+mj-lt"/>
              <a:buAutoNum type="arabicPeriod"/>
            </a:pPr>
            <a:r>
              <a:rPr lang="en-US" dirty="0"/>
              <a:t>Event - Event</a:t>
            </a:r>
          </a:p>
          <a:p>
            <a:pPr marL="342900" indent="-342900" fontAlgn="base">
              <a:buFont typeface="+mj-lt"/>
              <a:buAutoNum type="arabicPeriod"/>
            </a:pPr>
            <a:r>
              <a:rPr lang="en-US" dirty="0"/>
              <a:t>Medal - Gold, Silver, Bronze, or NA</a:t>
            </a:r>
          </a:p>
        </p:txBody>
      </p:sp>
      <p:sp>
        <p:nvSpPr>
          <p:cNvPr id="14" name="Rounded Rectangle 13"/>
          <p:cNvSpPr/>
          <p:nvPr/>
        </p:nvSpPr>
        <p:spPr>
          <a:xfrm>
            <a:off x="1028700" y="647700"/>
            <a:ext cx="1752600"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rgbClr val="00B0F0"/>
                </a:solidFill>
              </a:rPr>
              <a:t>CONTENT</a:t>
            </a:r>
            <a:endParaRPr lang="en-US" sz="2400" b="1" dirty="0">
              <a:solidFill>
                <a:srgbClr val="00B0F0"/>
              </a:solidFill>
            </a:endParaRPr>
          </a:p>
        </p:txBody>
      </p:sp>
    </p:spTree>
    <p:extLst>
      <p:ext uri="{BB962C8B-B14F-4D97-AF65-F5344CB8AC3E}">
        <p14:creationId xmlns:p14="http://schemas.microsoft.com/office/powerpoint/2010/main" val="4224693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17. Identify which country won the most gold, most silver, most bronze medals and the most medals in each </a:t>
            </a:r>
            <a:r>
              <a:rPr lang="en-US" sz="2200" dirty="0" smtClean="0"/>
              <a:t>Olympic </a:t>
            </a:r>
            <a:r>
              <a:rPr lang="en-US" sz="2200" dirty="0"/>
              <a:t>games.</a:t>
            </a:r>
            <a:endParaRPr lang="en-US" sz="2200" dirty="0">
              <a:solidFill>
                <a:schemeClr val="accent6">
                  <a:lumMod val="60000"/>
                  <a:lumOff val="40000"/>
                </a:schemeClr>
              </a:solidFill>
            </a:endParaRPr>
          </a:p>
        </p:txBody>
      </p:sp>
      <p:sp>
        <p:nvSpPr>
          <p:cNvPr id="12" name="Rounded Rectangle 11"/>
          <p:cNvSpPr/>
          <p:nvPr/>
        </p:nvSpPr>
        <p:spPr>
          <a:xfrm>
            <a:off x="76200" y="1134207"/>
            <a:ext cx="8915400" cy="811824"/>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Similar to the previous query, identify during each Olympic Games, which country won the highest gold, silver and bronze medals. Along with this, identify also the country with the most medals in each </a:t>
            </a:r>
            <a:r>
              <a:rPr lang="en-US" dirty="0" smtClean="0"/>
              <a:t>Olympic </a:t>
            </a:r>
            <a:r>
              <a:rPr lang="en-US" dirty="0"/>
              <a:t>games.</a:t>
            </a:r>
            <a:endParaRPr lang="en-US" dirty="0" smtClean="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B0F0"/>
                </a:solidFill>
              </a:rPr>
              <a:t>Query IN NEXT SLIDE</a:t>
            </a:r>
            <a:endParaRPr lang="en-US" b="1" dirty="0">
              <a:solidFill>
                <a:srgbClr val="00B0F0"/>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504" y="3288750"/>
            <a:ext cx="2828192" cy="248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0971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5" name="Rounded Rectangle 14"/>
          <p:cNvSpPr/>
          <p:nvPr/>
        </p:nvSpPr>
        <p:spPr>
          <a:xfrm>
            <a:off x="0" y="152400"/>
            <a:ext cx="2971800" cy="65532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smtClean="0"/>
              <a:t>SELECT T1.Games, T1.max_gold, T2.max_silver, T3.max_bronze, T4.max_medal FROM((SELECT t0.Games, CONCAT(t0.NOC, ' - ', t1.max_gold) AS </a:t>
            </a:r>
            <a:r>
              <a:rPr lang="en-US" sz="1300" dirty="0" err="1" smtClean="0"/>
              <a:t>max_gold</a:t>
            </a:r>
            <a:r>
              <a:rPr lang="en-US" sz="1300" dirty="0" smtClean="0"/>
              <a:t> FROM(SELECT Games, NOC, Gold FROM	(SELECT Games, NOC, Medal, ID		FROM athlete_events2$) PPIVOT		(COUNT(ID)		FOR Medal IN (Gold)  ) AS PVT ) t0 RIGHT JOIN (SELECT Games, MAX(Gold) AS </a:t>
            </a:r>
            <a:r>
              <a:rPr lang="en-US" sz="1300" dirty="0" err="1" smtClean="0"/>
              <a:t>max_gold</a:t>
            </a:r>
            <a:r>
              <a:rPr lang="en-US" sz="1300" dirty="0" smtClean="0"/>
              <a:t> FROM	(SELECT Games, NOC, Medal, ID		FROM athlete_events2$) PPIVOT		(COUNT(ID)		FOR Medal IN (Gold)  ) AS PVTGROUP BY Games) t1ON t0.Games = t1.Games AND t0.Gold = t1.max_gold) T1INNER JOIN (SELECT t0.Games, CONCAT(t0.NOC, ' - ', t1.max_silver) AS </a:t>
            </a:r>
            <a:r>
              <a:rPr lang="en-US" sz="1300" dirty="0" err="1" smtClean="0"/>
              <a:t>max_silver</a:t>
            </a:r>
            <a:r>
              <a:rPr lang="en-US" sz="1300" dirty="0" smtClean="0"/>
              <a:t> FROM(</a:t>
            </a:r>
          </a:p>
          <a:p>
            <a:r>
              <a:rPr lang="en-US" sz="1300" dirty="0" smtClean="0"/>
              <a:t>SELECT Games, NOC, Silver FROM	(SELECT Games, NOC, Medal, ID		FROM athlete_events2$) PPIVOT</a:t>
            </a:r>
            <a:endParaRPr lang="en-US" sz="1300" dirty="0"/>
          </a:p>
        </p:txBody>
      </p:sp>
      <p:sp>
        <p:nvSpPr>
          <p:cNvPr id="19" name="Rounded Rectangle 18"/>
          <p:cNvSpPr/>
          <p:nvPr/>
        </p:nvSpPr>
        <p:spPr>
          <a:xfrm>
            <a:off x="3048000" y="152400"/>
            <a:ext cx="2971800" cy="65532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smtClean="0"/>
              <a:t>(COUNT(ID)		</a:t>
            </a:r>
          </a:p>
          <a:p>
            <a:r>
              <a:rPr lang="en-US" sz="1300" dirty="0" smtClean="0"/>
              <a:t>FOR Medal IN (Silver)  ) AS PVT ) t0 RIGHT JOIN (SELECT Games, MAX(silver) AS </a:t>
            </a:r>
            <a:r>
              <a:rPr lang="en-US" sz="1300" dirty="0" err="1" smtClean="0"/>
              <a:t>max_silver</a:t>
            </a:r>
            <a:r>
              <a:rPr lang="en-US" sz="1300" dirty="0" smtClean="0"/>
              <a:t> FROM	(SELECT Games, NOC, Medal, ID		FROM athlete_events2$) PPIVOT		(COUNT(ID)		FOR Medal IN (Silver)  ) AS PVTGROUP BY Games) t1ON t0.Games = t1.Games AND t0.Silver = t1.max_silver) T2ON T1.Games = T2.Games)INNER JOIN(SELECT t0.Games, CONCAT(t0.NOC, ' - ', t1.max_bronze) AS </a:t>
            </a:r>
            <a:r>
              <a:rPr lang="en-US" sz="1300" dirty="0" err="1" smtClean="0"/>
              <a:t>max_bronze</a:t>
            </a:r>
            <a:r>
              <a:rPr lang="en-US" sz="1300" dirty="0" smtClean="0"/>
              <a:t> FROM(SELECT Games, NOC, Bronze FROM	(SELECT Games, NOC, Medal, ID		FROM athlete_events2$) PPIVOT		(COUNT(ID)		FOR Medal IN (Bronze)</a:t>
            </a:r>
          </a:p>
          <a:p>
            <a:r>
              <a:rPr lang="en-US" sz="1300" dirty="0" smtClean="0"/>
              <a:t>) AS PVT ) t0 RIGHT JOIN (SELECT Games, MAX(Bronze) AS </a:t>
            </a:r>
            <a:r>
              <a:rPr lang="en-US" sz="1300" dirty="0" err="1" smtClean="0"/>
              <a:t>max_bronze</a:t>
            </a:r>
            <a:r>
              <a:rPr lang="en-US" sz="1300" dirty="0" smtClean="0"/>
              <a:t> FROM</a:t>
            </a:r>
            <a:endParaRPr lang="en-US" sz="1300" dirty="0"/>
          </a:p>
        </p:txBody>
      </p:sp>
      <p:sp>
        <p:nvSpPr>
          <p:cNvPr id="20" name="Rounded Rectangle 19"/>
          <p:cNvSpPr/>
          <p:nvPr/>
        </p:nvSpPr>
        <p:spPr>
          <a:xfrm>
            <a:off x="6096000" y="152400"/>
            <a:ext cx="2971800" cy="65532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300" dirty="0" smtClean="0"/>
              <a:t>	(SELECT Games, NOC, Medal, ID		FROM athlete_events2$) PPIVOT		(COUNT(ID)		FOR Medal IN (Bronze)  ) AS PVTGROUP BY Games) t1ON t0.Games = t1.Games AND t0.Bronze = t1.max_bronze) T3ON T1.Games = T3.GamesINNER JOIN (SELECT t0.Games, CONCAT(t0.NOC, ' - ', t1.max_medal) as </a:t>
            </a:r>
            <a:r>
              <a:rPr lang="en-US" sz="1300" dirty="0" err="1" smtClean="0"/>
              <a:t>max_medal</a:t>
            </a:r>
            <a:r>
              <a:rPr lang="en-US" sz="1300" dirty="0" smtClean="0"/>
              <a:t> FROM(SELECT Games, NOC, COUNT(Medal) AS </a:t>
            </a:r>
            <a:r>
              <a:rPr lang="en-US" sz="1300" dirty="0" err="1" smtClean="0"/>
              <a:t>medal_count</a:t>
            </a:r>
            <a:r>
              <a:rPr lang="en-US" sz="1300" dirty="0" smtClean="0"/>
              <a:t> FROM athlete_events2$WHERE Medal IN ('Gold', 'Silver', 'Bronze')GROUP BY Games, NOC) t0RIGHT JOIN (SELECT Games, MAX(Gold + Silver + Bronze) AS </a:t>
            </a:r>
            <a:r>
              <a:rPr lang="en-US" sz="1300" dirty="0" err="1" smtClean="0"/>
              <a:t>max_medal</a:t>
            </a:r>
            <a:r>
              <a:rPr lang="en-US" sz="1300" dirty="0" smtClean="0"/>
              <a:t> FROM	(SELECT Games, NOC, Medal, ID		FROM athlete_events2$) PPIVOT		(COUNT(ID)		FOR Medal IN (Gold, Silver, Bronze)  ) AS PVTGROUP BY Games)	t1ON t0.Games = t1.Games AND t0.medal_count = t1.max_medal) T4ON T1.Games = T4.GamesORDER BY Games;</a:t>
            </a:r>
            <a:endParaRPr lang="en-US" sz="1300" dirty="0"/>
          </a:p>
        </p:txBody>
      </p:sp>
    </p:spTree>
    <p:extLst>
      <p:ext uri="{BB962C8B-B14F-4D97-AF65-F5344CB8AC3E}">
        <p14:creationId xmlns:p14="http://schemas.microsoft.com/office/powerpoint/2010/main" val="1846441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18. Which countries have never won gold medal but have won silver/bronze medals?</a:t>
            </a:r>
            <a:endParaRPr lang="en-US" sz="2200" dirty="0">
              <a:solidFill>
                <a:schemeClr val="accent6">
                  <a:lumMod val="60000"/>
                  <a:lumOff val="40000"/>
                </a:schemeClr>
              </a:solidFill>
            </a:endParaRPr>
          </a:p>
        </p:txBody>
      </p:sp>
      <p:sp>
        <p:nvSpPr>
          <p:cNvPr id="12" name="Rounded Rectangle 11"/>
          <p:cNvSpPr/>
          <p:nvPr/>
        </p:nvSpPr>
        <p:spPr>
          <a:xfrm>
            <a:off x="76200" y="1134207"/>
            <a:ext cx="8915400" cy="694593"/>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Write a SQL Query to fetch details of countries which have won silver or bronze medal but never won a gold medal</a:t>
            </a:r>
            <a:r>
              <a:rPr lang="en-US" dirty="0" smtClean="0"/>
              <a:t>.</a:t>
            </a:r>
            <a:endParaRPr lang="en-US" dirty="0"/>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SELECT NOC, Gold, Silver, Bronze</a:t>
            </a:r>
          </a:p>
          <a:p>
            <a:r>
              <a:rPr lang="en-US" dirty="0"/>
              <a:t>FROM(</a:t>
            </a:r>
          </a:p>
          <a:p>
            <a:r>
              <a:rPr lang="en-US" dirty="0"/>
              <a:t>SELECT Medal, NOC, ID </a:t>
            </a:r>
          </a:p>
          <a:p>
            <a:r>
              <a:rPr lang="en-US" dirty="0"/>
              <a:t>FROM athlete_events2$) P</a:t>
            </a:r>
          </a:p>
          <a:p>
            <a:r>
              <a:rPr lang="en-US" dirty="0"/>
              <a:t>PIVOT( </a:t>
            </a:r>
          </a:p>
          <a:p>
            <a:r>
              <a:rPr lang="en-US" dirty="0"/>
              <a:t>COUNT(ID)</a:t>
            </a:r>
          </a:p>
          <a:p>
            <a:r>
              <a:rPr lang="en-US" dirty="0"/>
              <a:t>FOR Medal IN (Gold, Silver, Bronze)  </a:t>
            </a:r>
          </a:p>
          <a:p>
            <a:r>
              <a:rPr lang="en-US" dirty="0"/>
              <a:t>) AS PVT</a:t>
            </a:r>
          </a:p>
          <a:p>
            <a:r>
              <a:rPr lang="en-US" dirty="0"/>
              <a:t>WHERE Gold = 0</a:t>
            </a:r>
          </a:p>
          <a:p>
            <a:r>
              <a:rPr lang="en-US" dirty="0"/>
              <a:t>ORDER BY Bronze DESC;</a:t>
            </a:r>
            <a:endParaRPr lang="en-US" b="1" dirty="0">
              <a:solidFill>
                <a:srgbClr val="00B0F0"/>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2895599"/>
            <a:ext cx="2438400" cy="320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1545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19. In which Sport/event, India has won highest medals.</a:t>
            </a:r>
            <a:endParaRPr lang="en-US" sz="2200" dirty="0">
              <a:solidFill>
                <a:schemeClr val="accent6">
                  <a:lumMod val="60000"/>
                  <a:lumOff val="40000"/>
                </a:schemeClr>
              </a:solidFill>
            </a:endParaRPr>
          </a:p>
        </p:txBody>
      </p:sp>
      <p:sp>
        <p:nvSpPr>
          <p:cNvPr id="12" name="Rounded Rectangle 11"/>
          <p:cNvSpPr/>
          <p:nvPr/>
        </p:nvSpPr>
        <p:spPr>
          <a:xfrm>
            <a:off x="76200" y="1134207"/>
            <a:ext cx="8915400" cy="694593"/>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Write SQL Query to return the sport which has won India the highest no of medals. </a:t>
            </a: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50" dirty="0" smtClean="0"/>
              <a:t>WITH CTE(NOC, Event, </a:t>
            </a:r>
            <a:r>
              <a:rPr lang="en-US" sz="1550" dirty="0" err="1" smtClean="0"/>
              <a:t>medal_count</a:t>
            </a:r>
            <a:r>
              <a:rPr lang="en-US" sz="1550" dirty="0" smtClean="0"/>
              <a:t>) AS (</a:t>
            </a:r>
          </a:p>
          <a:p>
            <a:r>
              <a:rPr lang="en-US" sz="1550" dirty="0" smtClean="0"/>
              <a:t>SELECT NOC, Event, COUNT(Medal) AS </a:t>
            </a:r>
            <a:r>
              <a:rPr lang="en-US" sz="1550" dirty="0" err="1" smtClean="0"/>
              <a:t>medal_count</a:t>
            </a:r>
            <a:endParaRPr lang="en-US" sz="1550" dirty="0" smtClean="0"/>
          </a:p>
          <a:p>
            <a:r>
              <a:rPr lang="en-US" sz="1550" dirty="0" smtClean="0"/>
              <a:t>FROM athlete_events2$</a:t>
            </a:r>
          </a:p>
          <a:p>
            <a:r>
              <a:rPr lang="en-US" sz="1550" dirty="0" smtClean="0"/>
              <a:t>WHERE Medal IN ('Gold', 'Silver', 'Bronze')</a:t>
            </a:r>
          </a:p>
          <a:p>
            <a:r>
              <a:rPr lang="en-US" sz="1550" dirty="0" smtClean="0"/>
              <a:t>GROUP BY NOC, Event)</a:t>
            </a:r>
          </a:p>
          <a:p>
            <a:r>
              <a:rPr lang="en-US" sz="1550" dirty="0" smtClean="0"/>
              <a:t>SELECT t2.NOC, t1.Event, t1.max_medal</a:t>
            </a:r>
          </a:p>
          <a:p>
            <a:r>
              <a:rPr lang="en-US" sz="1550" dirty="0" smtClean="0"/>
              <a:t>FROM(</a:t>
            </a:r>
          </a:p>
          <a:p>
            <a:r>
              <a:rPr lang="en-US" sz="1550" dirty="0" smtClean="0"/>
              <a:t>SELECT Event, MAX(</a:t>
            </a:r>
            <a:r>
              <a:rPr lang="en-US" sz="1550" dirty="0" err="1" smtClean="0"/>
              <a:t>medal_count</a:t>
            </a:r>
            <a:r>
              <a:rPr lang="en-US" sz="1550" dirty="0" smtClean="0"/>
              <a:t>) </a:t>
            </a:r>
            <a:r>
              <a:rPr lang="en-US" sz="1550" dirty="0" err="1" smtClean="0"/>
              <a:t>max_medal</a:t>
            </a:r>
            <a:endParaRPr lang="en-US" sz="1550" dirty="0" smtClean="0"/>
          </a:p>
          <a:p>
            <a:r>
              <a:rPr lang="en-US" sz="1550" dirty="0" smtClean="0"/>
              <a:t>FROM CTE</a:t>
            </a:r>
          </a:p>
          <a:p>
            <a:r>
              <a:rPr lang="en-US" sz="1550" dirty="0" smtClean="0"/>
              <a:t>GROUP BY Event) t1</a:t>
            </a:r>
          </a:p>
          <a:p>
            <a:r>
              <a:rPr lang="en-US" sz="1550" dirty="0" smtClean="0"/>
              <a:t>LEFT JOIN (</a:t>
            </a:r>
          </a:p>
          <a:p>
            <a:r>
              <a:rPr lang="en-US" sz="1550" dirty="0" smtClean="0"/>
              <a:t>SELECT * FROM CTE) t2</a:t>
            </a:r>
          </a:p>
          <a:p>
            <a:r>
              <a:rPr lang="en-US" sz="1550" dirty="0" smtClean="0"/>
              <a:t>ON t1.Event = t2.Event AND t1.max_medal = t2.medal_count</a:t>
            </a:r>
          </a:p>
          <a:p>
            <a:r>
              <a:rPr lang="en-US" sz="1550" dirty="0" smtClean="0"/>
              <a:t>WHERE NOC = 'IND'</a:t>
            </a:r>
            <a:endParaRPr lang="en-US" sz="1550" dirty="0"/>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562" y="4144311"/>
            <a:ext cx="2951002" cy="70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7928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20. Break down all </a:t>
            </a:r>
            <a:r>
              <a:rPr lang="en-US" sz="2400" dirty="0" smtClean="0"/>
              <a:t>Olympic </a:t>
            </a:r>
            <a:r>
              <a:rPr lang="en-US" sz="2400" dirty="0"/>
              <a:t>games where India won medal for Hockey and how many medals in each </a:t>
            </a:r>
            <a:r>
              <a:rPr lang="en-US" sz="2400" dirty="0" smtClean="0"/>
              <a:t>Olympic </a:t>
            </a:r>
            <a:r>
              <a:rPr lang="en-US" sz="2400" dirty="0"/>
              <a:t>games</a:t>
            </a:r>
            <a:endParaRPr lang="en-US" sz="2200" dirty="0">
              <a:solidFill>
                <a:schemeClr val="accent6">
                  <a:lumMod val="60000"/>
                  <a:lumOff val="40000"/>
                </a:schemeClr>
              </a:solidFill>
            </a:endParaRPr>
          </a:p>
        </p:txBody>
      </p:sp>
      <p:sp>
        <p:nvSpPr>
          <p:cNvPr id="12" name="Rounded Rectangle 11"/>
          <p:cNvSpPr/>
          <p:nvPr/>
        </p:nvSpPr>
        <p:spPr>
          <a:xfrm>
            <a:off x="76200" y="1134207"/>
            <a:ext cx="8915400" cy="694593"/>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a:t>
            </a:r>
            <a:r>
              <a:rPr lang="en-US" dirty="0"/>
              <a:t>Write an SQL Query to fetch details of all Olympic Games where India won medal(s) in hockey.</a:t>
            </a: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SELECT DISTINCT t2.Games, t1.NOC, t1.Event, t2.medal_count</a:t>
            </a:r>
          </a:p>
          <a:p>
            <a:r>
              <a:rPr lang="en-US" sz="1600" dirty="0"/>
              <a:t>FROM (</a:t>
            </a:r>
          </a:p>
          <a:p>
            <a:r>
              <a:rPr lang="en-US" sz="1600" dirty="0"/>
              <a:t>SELECT NOC, Games, Event, Medal</a:t>
            </a:r>
          </a:p>
          <a:p>
            <a:r>
              <a:rPr lang="en-US" sz="1600" dirty="0"/>
              <a:t>FROM athlete_events2$</a:t>
            </a:r>
          </a:p>
          <a:p>
            <a:r>
              <a:rPr lang="en-US" sz="1600" dirty="0"/>
              <a:t>WHERE Event  LIKE 'Hockey </a:t>
            </a:r>
            <a:r>
              <a:rPr lang="en-US" sz="1600" dirty="0" err="1"/>
              <a:t>Men_s</a:t>
            </a:r>
            <a:r>
              <a:rPr lang="en-US" sz="1600" dirty="0"/>
              <a:t> Hockey' AND Medal IN ('Gold', 'Silver', 'Bronze') AND  NOC = 'IND') t1</a:t>
            </a:r>
          </a:p>
          <a:p>
            <a:r>
              <a:rPr lang="en-US" sz="1600" dirty="0"/>
              <a:t>RIGHT JOIN (</a:t>
            </a:r>
          </a:p>
          <a:p>
            <a:r>
              <a:rPr lang="en-US" sz="1600" dirty="0"/>
              <a:t>SELECT Games, COUNT(Medal) AS </a:t>
            </a:r>
            <a:r>
              <a:rPr lang="en-US" sz="1600" dirty="0" err="1"/>
              <a:t>medal_count</a:t>
            </a:r>
            <a:endParaRPr lang="en-US" sz="1600" dirty="0"/>
          </a:p>
          <a:p>
            <a:r>
              <a:rPr lang="en-US" sz="1600" dirty="0"/>
              <a:t>FROM athlete_events2$</a:t>
            </a:r>
          </a:p>
          <a:p>
            <a:r>
              <a:rPr lang="en-US" sz="1600" dirty="0"/>
              <a:t>WHERE Event  LIKE 'Hockey </a:t>
            </a:r>
            <a:r>
              <a:rPr lang="en-US" sz="1600" dirty="0" err="1"/>
              <a:t>Men_s</a:t>
            </a:r>
            <a:r>
              <a:rPr lang="en-US" sz="1600" dirty="0"/>
              <a:t> Hockey' AND Medal IN ('Gold', 'Silver', 'Bronze') AND  NOC = 'IND'</a:t>
            </a:r>
          </a:p>
          <a:p>
            <a:r>
              <a:rPr lang="en-US" sz="1600" dirty="0"/>
              <a:t>GROUP BY Games) t2</a:t>
            </a:r>
          </a:p>
          <a:p>
            <a:r>
              <a:rPr lang="en-US" sz="1600" dirty="0"/>
              <a:t>ON t1.Games = t2.Games</a:t>
            </a:r>
            <a:endParaRPr lang="en-US" sz="1550" dirty="0"/>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2506" y="3478212"/>
            <a:ext cx="2770187"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58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1. How many Olympic games have been held?</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Write a SQL query to find the total no of Olympic Games held as per the dataset.</a:t>
            </a:r>
            <a:endParaRPr lang="en-US" dirty="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SELECT COUNT(DISTINCT Games) AS </a:t>
            </a:r>
            <a:r>
              <a:rPr lang="en-US" dirty="0" err="1" smtClean="0">
                <a:solidFill>
                  <a:schemeClr val="bg1"/>
                </a:solidFill>
              </a:rPr>
              <a:t>tolal_game</a:t>
            </a:r>
            <a:endParaRPr lang="en-US" dirty="0" smtClean="0">
              <a:solidFill>
                <a:schemeClr val="bg1"/>
              </a:solidFill>
            </a:endParaRPr>
          </a:p>
          <a:p>
            <a:r>
              <a:rPr lang="en-US" dirty="0" smtClean="0">
                <a:solidFill>
                  <a:schemeClr val="bg1"/>
                </a:solidFill>
              </a:rPr>
              <a:t>FROM athlete_events2$;</a:t>
            </a:r>
            <a:endParaRPr lang="en-US" dirty="0">
              <a:solidFill>
                <a:schemeClr val="bg1"/>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994" y="3962400"/>
            <a:ext cx="2335212" cy="933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541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2. List down all Olympics games held so far.</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Write a SQL query to list down all the Olympic Games held so far.</a:t>
            </a:r>
            <a:endParaRPr lang="en-US" dirty="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SELECT DISTINCT Games </a:t>
            </a:r>
          </a:p>
          <a:p>
            <a:r>
              <a:rPr lang="en-US" dirty="0" smtClean="0">
                <a:solidFill>
                  <a:schemeClr val="bg1"/>
                </a:solidFill>
              </a:rPr>
              <a:t>FROM athlete_events2$;</a:t>
            </a:r>
            <a:endParaRPr lang="en-US" dirty="0">
              <a:solidFill>
                <a:schemeClr val="bg1"/>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0" y="2895600"/>
            <a:ext cx="1752600" cy="312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72789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3. Mention the total no of nations who participated in each </a:t>
            </a:r>
            <a:r>
              <a:rPr lang="en-US" sz="2400" dirty="0">
                <a:solidFill>
                  <a:schemeClr val="bg1"/>
                </a:solidFill>
              </a:rPr>
              <a:t>O</a:t>
            </a:r>
            <a:r>
              <a:rPr lang="en-US" sz="2400" dirty="0" smtClean="0">
                <a:solidFill>
                  <a:schemeClr val="bg1"/>
                </a:solidFill>
              </a:rPr>
              <a:t>lympic game?</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SQL query to fetch total no of countries participated in each </a:t>
            </a:r>
            <a:r>
              <a:rPr lang="en-US" dirty="0">
                <a:solidFill>
                  <a:schemeClr val="bg1"/>
                </a:solidFill>
              </a:rPr>
              <a:t>O</a:t>
            </a:r>
            <a:r>
              <a:rPr lang="en-US" dirty="0" smtClean="0">
                <a:solidFill>
                  <a:schemeClr val="bg1"/>
                </a:solidFill>
              </a:rPr>
              <a:t>lympic games.</a:t>
            </a:r>
            <a:endParaRPr lang="en-US" dirty="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SELECT DISTINCT Games, COUNT(DISTINCT NOC) AS </a:t>
            </a:r>
            <a:r>
              <a:rPr lang="en-US" dirty="0" err="1" smtClean="0">
                <a:solidFill>
                  <a:schemeClr val="bg1"/>
                </a:solidFill>
              </a:rPr>
              <a:t>no_nation</a:t>
            </a:r>
            <a:endParaRPr lang="en-US" dirty="0" smtClean="0">
              <a:solidFill>
                <a:schemeClr val="bg1"/>
              </a:solidFill>
            </a:endParaRPr>
          </a:p>
          <a:p>
            <a:r>
              <a:rPr lang="en-US" dirty="0" smtClean="0">
                <a:solidFill>
                  <a:schemeClr val="bg1"/>
                </a:solidFill>
              </a:rPr>
              <a:t>FROM athlete_events2$</a:t>
            </a:r>
          </a:p>
          <a:p>
            <a:r>
              <a:rPr lang="en-US" dirty="0" smtClean="0">
                <a:solidFill>
                  <a:schemeClr val="bg1"/>
                </a:solidFill>
              </a:rPr>
              <a:t>GROUP BY Games</a:t>
            </a:r>
          </a:p>
          <a:p>
            <a:r>
              <a:rPr lang="en-US" dirty="0" smtClean="0">
                <a:solidFill>
                  <a:schemeClr val="bg1"/>
                </a:solidFill>
              </a:rPr>
              <a:t>ORDER BY Games;</a:t>
            </a:r>
            <a:endParaRPr lang="en-US" dirty="0">
              <a:solidFill>
                <a:schemeClr val="bg1"/>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534" y="2995234"/>
            <a:ext cx="1855177" cy="300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6688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4. Which year saw the highest and lowest no of countries participating in Olympic?</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Write a SQL query to return the Olympic Games which had the highest participating countries and the lowest participating countries.</a:t>
            </a: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 Using a CTE</a:t>
            </a:r>
          </a:p>
          <a:p>
            <a:r>
              <a:rPr lang="en-US" dirty="0" smtClean="0">
                <a:solidFill>
                  <a:schemeClr val="bg1"/>
                </a:solidFill>
              </a:rPr>
              <a:t>WITH </a:t>
            </a:r>
            <a:r>
              <a:rPr lang="en-US" dirty="0" err="1" smtClean="0">
                <a:solidFill>
                  <a:schemeClr val="bg1"/>
                </a:solidFill>
              </a:rPr>
              <a:t>max_min_participation</a:t>
            </a:r>
            <a:r>
              <a:rPr lang="en-US" dirty="0" smtClean="0">
                <a:solidFill>
                  <a:schemeClr val="bg1"/>
                </a:solidFill>
              </a:rPr>
              <a:t>(games, </a:t>
            </a:r>
            <a:r>
              <a:rPr lang="en-US" dirty="0" err="1" smtClean="0">
                <a:solidFill>
                  <a:schemeClr val="bg1"/>
                </a:solidFill>
              </a:rPr>
              <a:t>no_nation</a:t>
            </a:r>
            <a:r>
              <a:rPr lang="en-US" dirty="0" smtClean="0">
                <a:solidFill>
                  <a:schemeClr val="bg1"/>
                </a:solidFill>
              </a:rPr>
              <a:t>) AS (</a:t>
            </a:r>
          </a:p>
          <a:p>
            <a:r>
              <a:rPr lang="en-US" dirty="0" smtClean="0">
                <a:solidFill>
                  <a:schemeClr val="bg1"/>
                </a:solidFill>
              </a:rPr>
              <a:t>SELECT DISTINCT Games, COUNT(DISTINCT NOC) </a:t>
            </a:r>
          </a:p>
          <a:p>
            <a:r>
              <a:rPr lang="en-US" dirty="0" smtClean="0">
                <a:solidFill>
                  <a:schemeClr val="bg1"/>
                </a:solidFill>
              </a:rPr>
              <a:t>FROM athlete_events2$</a:t>
            </a:r>
          </a:p>
          <a:p>
            <a:r>
              <a:rPr lang="en-US" dirty="0" smtClean="0">
                <a:solidFill>
                  <a:schemeClr val="bg1"/>
                </a:solidFill>
              </a:rPr>
              <a:t>GROUP BY Games</a:t>
            </a:r>
          </a:p>
          <a:p>
            <a:r>
              <a:rPr lang="en-US" dirty="0" smtClean="0">
                <a:solidFill>
                  <a:schemeClr val="bg1"/>
                </a:solidFill>
              </a:rPr>
              <a:t>)</a:t>
            </a:r>
          </a:p>
          <a:p>
            <a:r>
              <a:rPr lang="en-US" dirty="0" smtClean="0">
                <a:solidFill>
                  <a:schemeClr val="bg1"/>
                </a:solidFill>
              </a:rPr>
              <a:t>SELECT games, </a:t>
            </a:r>
            <a:r>
              <a:rPr lang="en-US" dirty="0" err="1" smtClean="0">
                <a:solidFill>
                  <a:schemeClr val="bg1"/>
                </a:solidFill>
              </a:rPr>
              <a:t>no_nation</a:t>
            </a:r>
            <a:r>
              <a:rPr lang="en-US" dirty="0" smtClean="0">
                <a:solidFill>
                  <a:schemeClr val="bg1"/>
                </a:solidFill>
              </a:rPr>
              <a:t> FROM </a:t>
            </a:r>
            <a:r>
              <a:rPr lang="en-US" dirty="0" err="1" smtClean="0">
                <a:solidFill>
                  <a:schemeClr val="bg1"/>
                </a:solidFill>
              </a:rPr>
              <a:t>max_min_participation</a:t>
            </a:r>
            <a:endParaRPr lang="en-US" dirty="0" smtClean="0">
              <a:solidFill>
                <a:schemeClr val="bg1"/>
              </a:solidFill>
            </a:endParaRPr>
          </a:p>
          <a:p>
            <a:r>
              <a:rPr lang="en-US" dirty="0" smtClean="0">
                <a:solidFill>
                  <a:schemeClr val="bg1"/>
                </a:solidFill>
              </a:rPr>
              <a:t>WHERE </a:t>
            </a:r>
            <a:r>
              <a:rPr lang="en-US" dirty="0" err="1" smtClean="0">
                <a:solidFill>
                  <a:schemeClr val="bg1"/>
                </a:solidFill>
              </a:rPr>
              <a:t>no_nation</a:t>
            </a:r>
            <a:r>
              <a:rPr lang="en-US" dirty="0" smtClean="0">
                <a:solidFill>
                  <a:schemeClr val="bg1"/>
                </a:solidFill>
              </a:rPr>
              <a:t> in </a:t>
            </a:r>
          </a:p>
          <a:p>
            <a:r>
              <a:rPr lang="en-US" dirty="0" smtClean="0">
                <a:solidFill>
                  <a:schemeClr val="bg1"/>
                </a:solidFill>
              </a:rPr>
              <a:t>((SELECT MAX(</a:t>
            </a:r>
            <a:r>
              <a:rPr lang="en-US" dirty="0" err="1" smtClean="0">
                <a:solidFill>
                  <a:schemeClr val="bg1"/>
                </a:solidFill>
              </a:rPr>
              <a:t>no_nation</a:t>
            </a:r>
            <a:r>
              <a:rPr lang="en-US" dirty="0" smtClean="0">
                <a:solidFill>
                  <a:schemeClr val="bg1"/>
                </a:solidFill>
              </a:rPr>
              <a:t>) FROM </a:t>
            </a:r>
            <a:r>
              <a:rPr lang="en-US" dirty="0" err="1" smtClean="0">
                <a:solidFill>
                  <a:schemeClr val="bg1"/>
                </a:solidFill>
              </a:rPr>
              <a:t>max_min_participation</a:t>
            </a:r>
            <a:r>
              <a:rPr lang="en-US" dirty="0" smtClean="0">
                <a:solidFill>
                  <a:schemeClr val="bg1"/>
                </a:solidFill>
              </a:rPr>
              <a:t>),</a:t>
            </a:r>
          </a:p>
          <a:p>
            <a:r>
              <a:rPr lang="en-US" dirty="0" smtClean="0">
                <a:solidFill>
                  <a:schemeClr val="bg1"/>
                </a:solidFill>
              </a:rPr>
              <a:t>(SELECT MIN(</a:t>
            </a:r>
            <a:r>
              <a:rPr lang="en-US" dirty="0" err="1" smtClean="0">
                <a:solidFill>
                  <a:schemeClr val="bg1"/>
                </a:solidFill>
              </a:rPr>
              <a:t>no_nation</a:t>
            </a:r>
            <a:r>
              <a:rPr lang="en-US" dirty="0" smtClean="0">
                <a:solidFill>
                  <a:schemeClr val="bg1"/>
                </a:solidFill>
              </a:rPr>
              <a:t>) FROM </a:t>
            </a:r>
            <a:r>
              <a:rPr lang="en-US" dirty="0" err="1" smtClean="0">
                <a:solidFill>
                  <a:schemeClr val="bg1"/>
                </a:solidFill>
              </a:rPr>
              <a:t>max_min_participation</a:t>
            </a:r>
            <a:r>
              <a:rPr lang="en-US" dirty="0" smtClean="0">
                <a:solidFill>
                  <a:schemeClr val="bg1"/>
                </a:solidFill>
              </a:rPr>
              <a:t>)) </a:t>
            </a: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177" y="3810000"/>
            <a:ext cx="2233891" cy="115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772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5. Which nation has participated in all of the </a:t>
            </a:r>
            <a:r>
              <a:rPr lang="en-US" sz="2400" dirty="0">
                <a:solidFill>
                  <a:schemeClr val="bg1"/>
                </a:solidFill>
              </a:rPr>
              <a:t>O</a:t>
            </a:r>
            <a:r>
              <a:rPr lang="en-US" sz="2400" dirty="0" smtClean="0">
                <a:solidFill>
                  <a:schemeClr val="bg1"/>
                </a:solidFill>
              </a:rPr>
              <a:t>lympic games?</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SQL query to return the list of countries who have been part of every Olympics games.</a:t>
            </a:r>
            <a:endParaRPr lang="en-US" dirty="0">
              <a:solidFill>
                <a:schemeClr val="bg1"/>
              </a:solidFill>
            </a:endParaRP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SELECT NOC, COUNT(DISTINCT Games) AS </a:t>
            </a:r>
            <a:r>
              <a:rPr lang="en-US" dirty="0" err="1" smtClean="0">
                <a:solidFill>
                  <a:schemeClr val="bg1"/>
                </a:solidFill>
              </a:rPr>
              <a:t>all_game</a:t>
            </a:r>
            <a:endParaRPr lang="en-US" dirty="0" smtClean="0">
              <a:solidFill>
                <a:schemeClr val="bg1"/>
              </a:solidFill>
            </a:endParaRPr>
          </a:p>
          <a:p>
            <a:r>
              <a:rPr lang="en-US" dirty="0" smtClean="0">
                <a:solidFill>
                  <a:schemeClr val="bg1"/>
                </a:solidFill>
              </a:rPr>
              <a:t>FROM athlete_events2$</a:t>
            </a:r>
          </a:p>
          <a:p>
            <a:r>
              <a:rPr lang="en-US" dirty="0" smtClean="0">
                <a:solidFill>
                  <a:schemeClr val="bg1"/>
                </a:solidFill>
              </a:rPr>
              <a:t>GROUP BY NOC</a:t>
            </a:r>
          </a:p>
          <a:p>
            <a:r>
              <a:rPr lang="en-US" dirty="0" smtClean="0">
                <a:solidFill>
                  <a:schemeClr val="bg1"/>
                </a:solidFill>
              </a:rPr>
              <a:t>HAVING COUNT(DISTINCT Games) = (SELECT COUNT(DISTINCT Games) </a:t>
            </a:r>
          </a:p>
          <a:p>
            <a:r>
              <a:rPr lang="en-US" dirty="0" smtClean="0">
                <a:solidFill>
                  <a:schemeClr val="bg1"/>
                </a:solidFill>
              </a:rPr>
              <a:t>FROM athlete_events2$);</a:t>
            </a:r>
            <a:endParaRPr lang="en-US" dirty="0">
              <a:solidFill>
                <a:schemeClr val="bg1"/>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241" y="3678115"/>
            <a:ext cx="1945764" cy="163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56776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 </a:t>
            </a:r>
            <a:r>
              <a:rPr lang="en-US" sz="2400" dirty="0" smtClean="0">
                <a:solidFill>
                  <a:schemeClr val="bg1"/>
                </a:solidFill>
              </a:rPr>
              <a:t>6. Identify the sport which was played in all summer Olympic.</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SQL query to fetch the list of all sports which have been part of every </a:t>
            </a:r>
            <a:r>
              <a:rPr lang="en-US" dirty="0">
                <a:solidFill>
                  <a:schemeClr val="bg1"/>
                </a:solidFill>
              </a:rPr>
              <a:t>O</a:t>
            </a:r>
            <a:r>
              <a:rPr lang="en-US" dirty="0" smtClean="0">
                <a:solidFill>
                  <a:schemeClr val="bg1"/>
                </a:solidFill>
              </a:rPr>
              <a:t>lympics.</a:t>
            </a: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SELECT Sport, COUNT(DISTINCT Games) AS </a:t>
            </a:r>
            <a:r>
              <a:rPr lang="en-US" dirty="0" err="1" smtClean="0">
                <a:solidFill>
                  <a:schemeClr val="bg1"/>
                </a:solidFill>
              </a:rPr>
              <a:t>no_games</a:t>
            </a:r>
            <a:endParaRPr lang="en-US" dirty="0" smtClean="0">
              <a:solidFill>
                <a:schemeClr val="bg1"/>
              </a:solidFill>
            </a:endParaRPr>
          </a:p>
          <a:p>
            <a:r>
              <a:rPr lang="en-US" dirty="0" smtClean="0">
                <a:solidFill>
                  <a:schemeClr val="bg1"/>
                </a:solidFill>
              </a:rPr>
              <a:t>FROM athlete_events2$</a:t>
            </a:r>
          </a:p>
          <a:p>
            <a:r>
              <a:rPr lang="en-US" dirty="0" smtClean="0">
                <a:solidFill>
                  <a:schemeClr val="bg1"/>
                </a:solidFill>
              </a:rPr>
              <a:t>WHERE Season = 'Summer'</a:t>
            </a:r>
          </a:p>
          <a:p>
            <a:r>
              <a:rPr lang="en-US" dirty="0" smtClean="0">
                <a:solidFill>
                  <a:schemeClr val="bg1"/>
                </a:solidFill>
              </a:rPr>
              <a:t>GROUP BY Sport</a:t>
            </a:r>
          </a:p>
          <a:p>
            <a:r>
              <a:rPr lang="en-US" dirty="0" smtClean="0">
                <a:solidFill>
                  <a:schemeClr val="bg1"/>
                </a:solidFill>
              </a:rPr>
              <a:t>HAVING COUNT(DISTINCT Games) = (SELECT COUNT(DISTINCT Games) </a:t>
            </a:r>
          </a:p>
          <a:p>
            <a:r>
              <a:rPr lang="en-US" dirty="0">
                <a:solidFill>
                  <a:schemeClr val="bg1"/>
                </a:solidFill>
              </a:rPr>
              <a:t>	</a:t>
            </a:r>
            <a:r>
              <a:rPr lang="en-US" dirty="0" smtClean="0">
                <a:solidFill>
                  <a:schemeClr val="bg1"/>
                </a:solidFill>
              </a:rPr>
              <a:t>	FROM athlete_events2$</a:t>
            </a:r>
          </a:p>
          <a:p>
            <a:r>
              <a:rPr lang="en-US" dirty="0" smtClean="0">
                <a:solidFill>
                  <a:schemeClr val="bg1"/>
                </a:solidFill>
              </a:rPr>
              <a:t>		WHERE Season = 'Summer')</a:t>
            </a:r>
            <a:endParaRPr lang="en-US" dirty="0">
              <a:solidFill>
                <a:schemeClr val="bg1"/>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104" y="3710354"/>
            <a:ext cx="1832038" cy="157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356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p:cNvSpPr txBox="1">
            <a:spLocks/>
          </p:cNvSpPr>
          <p:nvPr/>
        </p:nvSpPr>
        <p:spPr>
          <a:xfrm>
            <a:off x="7620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9" name="Subtitle 6"/>
          <p:cNvSpPr txBox="1">
            <a:spLocks/>
          </p:cNvSpPr>
          <p:nvPr/>
        </p:nvSpPr>
        <p:spPr>
          <a:xfrm>
            <a:off x="5943600" y="15240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10" name="Subtitle 6"/>
          <p:cNvSpPr txBox="1">
            <a:spLocks/>
          </p:cNvSpPr>
          <p:nvPr/>
        </p:nvSpPr>
        <p:spPr>
          <a:xfrm>
            <a:off x="1447800" y="838200"/>
            <a:ext cx="2286000" cy="42203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US" sz="2000" b="1" dirty="0">
              <a:solidFill>
                <a:srgbClr val="00B0F0"/>
              </a:solidFill>
            </a:endParaRPr>
          </a:p>
        </p:txBody>
      </p:sp>
      <p:sp>
        <p:nvSpPr>
          <p:cNvPr id="3" name="Rounded Rectangle 2"/>
          <p:cNvSpPr/>
          <p:nvPr/>
        </p:nvSpPr>
        <p:spPr>
          <a:xfrm>
            <a:off x="609600" y="76200"/>
            <a:ext cx="8077200" cy="8382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 </a:t>
            </a:r>
            <a:r>
              <a:rPr lang="en-US" sz="2400" dirty="0" smtClean="0">
                <a:solidFill>
                  <a:schemeClr val="bg1"/>
                </a:solidFill>
              </a:rPr>
              <a:t>7. Which Sports were just played only once in the </a:t>
            </a:r>
            <a:r>
              <a:rPr lang="en-US" sz="2400" dirty="0">
                <a:solidFill>
                  <a:schemeClr val="bg1"/>
                </a:solidFill>
              </a:rPr>
              <a:t>O</a:t>
            </a:r>
            <a:r>
              <a:rPr lang="en-US" sz="2400" dirty="0" smtClean="0">
                <a:solidFill>
                  <a:schemeClr val="bg1"/>
                </a:solidFill>
              </a:rPr>
              <a:t>lympics?</a:t>
            </a:r>
            <a:endParaRPr lang="en-US" sz="2400" dirty="0">
              <a:solidFill>
                <a:schemeClr val="accent6">
                  <a:lumMod val="60000"/>
                  <a:lumOff val="40000"/>
                </a:schemeClr>
              </a:solidFill>
            </a:endParaRPr>
          </a:p>
        </p:txBody>
      </p:sp>
      <p:sp>
        <p:nvSpPr>
          <p:cNvPr id="12" name="Rounded Rectangle 11"/>
          <p:cNvSpPr/>
          <p:nvPr/>
        </p:nvSpPr>
        <p:spPr>
          <a:xfrm>
            <a:off x="76200" y="1134207"/>
            <a:ext cx="8915400" cy="592016"/>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00B0F0"/>
                </a:solidFill>
              </a:rPr>
              <a:t>Problem Statement</a:t>
            </a:r>
            <a:r>
              <a:rPr lang="en-US" dirty="0" smtClean="0">
                <a:solidFill>
                  <a:schemeClr val="bg1"/>
                </a:solidFill>
              </a:rPr>
              <a:t>: Using SQL query, Identify the sport which were just played once in all of </a:t>
            </a:r>
            <a:r>
              <a:rPr lang="en-US" dirty="0">
                <a:solidFill>
                  <a:schemeClr val="bg1"/>
                </a:solidFill>
              </a:rPr>
              <a:t>O</a:t>
            </a:r>
            <a:r>
              <a:rPr lang="en-US" dirty="0" smtClean="0">
                <a:solidFill>
                  <a:schemeClr val="bg1"/>
                </a:solidFill>
              </a:rPr>
              <a:t>lympics.</a:t>
            </a:r>
          </a:p>
        </p:txBody>
      </p:sp>
      <p:sp>
        <p:nvSpPr>
          <p:cNvPr id="13" name="Rounded Rectangle 12"/>
          <p:cNvSpPr/>
          <p:nvPr/>
        </p:nvSpPr>
        <p:spPr>
          <a:xfrm>
            <a:off x="62484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Query Result</a:t>
            </a:r>
            <a:endParaRPr lang="en-US" b="1" dirty="0">
              <a:solidFill>
                <a:srgbClr val="00B0F0"/>
              </a:solidFill>
            </a:endParaRPr>
          </a:p>
        </p:txBody>
      </p:sp>
      <p:sp>
        <p:nvSpPr>
          <p:cNvPr id="14" name="Rounded Rectangle 13"/>
          <p:cNvSpPr/>
          <p:nvPr/>
        </p:nvSpPr>
        <p:spPr>
          <a:xfrm>
            <a:off x="381000" y="2095500"/>
            <a:ext cx="2309446" cy="3810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00B0F0"/>
                </a:solidFill>
              </a:rPr>
              <a:t>SQL Script for Query</a:t>
            </a:r>
            <a:endParaRPr lang="en-US" b="1" dirty="0">
              <a:solidFill>
                <a:srgbClr val="00B0F0"/>
              </a:solidFill>
            </a:endParaRPr>
          </a:p>
        </p:txBody>
      </p:sp>
      <p:sp>
        <p:nvSpPr>
          <p:cNvPr id="15" name="Rounded Rectangle 14"/>
          <p:cNvSpPr/>
          <p:nvPr/>
        </p:nvSpPr>
        <p:spPr>
          <a:xfrm>
            <a:off x="76200" y="2667000"/>
            <a:ext cx="5486400" cy="3657600"/>
          </a:xfrm>
          <a:prstGeom prst="roundRect">
            <a:avLst/>
          </a:prstGeom>
          <a:solidFill>
            <a:schemeClr val="bg1">
              <a:lumMod val="65000"/>
              <a:alpha val="45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SELECT Sport, COUNT(DISTINCT Games) AS </a:t>
            </a:r>
            <a:r>
              <a:rPr lang="en-US" dirty="0" err="1" smtClean="0">
                <a:solidFill>
                  <a:schemeClr val="bg1"/>
                </a:solidFill>
              </a:rPr>
              <a:t>no_games</a:t>
            </a:r>
            <a:endParaRPr lang="en-US" dirty="0" smtClean="0">
              <a:solidFill>
                <a:schemeClr val="bg1"/>
              </a:solidFill>
            </a:endParaRPr>
          </a:p>
          <a:p>
            <a:r>
              <a:rPr lang="en-US" dirty="0" smtClean="0">
                <a:solidFill>
                  <a:schemeClr val="bg1"/>
                </a:solidFill>
              </a:rPr>
              <a:t>FROM athlete_events2$</a:t>
            </a:r>
          </a:p>
          <a:p>
            <a:r>
              <a:rPr lang="en-US" dirty="0" smtClean="0">
                <a:solidFill>
                  <a:schemeClr val="bg1"/>
                </a:solidFill>
              </a:rPr>
              <a:t>WHERE Season = 'Summer'</a:t>
            </a:r>
          </a:p>
          <a:p>
            <a:r>
              <a:rPr lang="en-US" dirty="0" smtClean="0">
                <a:solidFill>
                  <a:schemeClr val="bg1"/>
                </a:solidFill>
              </a:rPr>
              <a:t>GROUP BY Sport</a:t>
            </a:r>
          </a:p>
          <a:p>
            <a:r>
              <a:rPr lang="en-US" dirty="0" smtClean="0">
                <a:solidFill>
                  <a:schemeClr val="bg1"/>
                </a:solidFill>
              </a:rPr>
              <a:t>HAVING COUNT(DISTINCT Games) = 1;</a:t>
            </a:r>
            <a:endParaRPr lang="en-US" dirty="0">
              <a:solidFill>
                <a:schemeClr val="bg1"/>
              </a:solidFill>
            </a:endParaRPr>
          </a:p>
        </p:txBody>
      </p:sp>
      <p:sp>
        <p:nvSpPr>
          <p:cNvPr id="17" name="Rounded Rectangle 16"/>
          <p:cNvSpPr/>
          <p:nvPr/>
        </p:nvSpPr>
        <p:spPr>
          <a:xfrm>
            <a:off x="5943600" y="2667000"/>
            <a:ext cx="3048000" cy="3657600"/>
          </a:xfrm>
          <a:prstGeom prst="roundRect">
            <a:avLst/>
          </a:prstGeom>
          <a:solidFill>
            <a:schemeClr val="bg1">
              <a:lumMod val="65000"/>
              <a:alpha val="30000"/>
            </a:schemeClr>
          </a:solidFill>
          <a:ln>
            <a:solidFill>
              <a:schemeClr val="bg1">
                <a:alpha val="7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rgbClr val="00B0F0"/>
              </a:solidFill>
            </a:endParaRP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325662"/>
            <a:ext cx="1828800" cy="234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44633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1766</Words>
  <Application>Microsoft Office PowerPoint</Application>
  <PresentationFormat>On-screen Show (4:3)</PresentationFormat>
  <Paragraphs>241</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How many olympic games have been held?</dc:title>
  <dc:creator>zeez</dc:creator>
  <cp:lastModifiedBy>zeez</cp:lastModifiedBy>
  <cp:revision>22</cp:revision>
  <dcterms:created xsi:type="dcterms:W3CDTF">2022-04-23T13:47:09Z</dcterms:created>
  <dcterms:modified xsi:type="dcterms:W3CDTF">2022-04-23T18:06:01Z</dcterms:modified>
</cp:coreProperties>
</file>