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00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87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0733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023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9117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397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788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74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47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23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96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00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80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81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81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21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64C61-F7D1-43D4-8E8B-0B5E8D2B734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52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C83BB-9E9D-457F-B213-869D295FA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Система </a:t>
            </a:r>
            <a:r>
              <a:rPr lang="ru-RU" dirty="0" err="1"/>
              <a:t>конвеерного</a:t>
            </a:r>
            <a:r>
              <a:rPr lang="ru-RU" dirty="0"/>
              <a:t> индексирования данных в </a:t>
            </a:r>
            <a:r>
              <a:rPr lang="en-US" dirty="0"/>
              <a:t>Apache </a:t>
            </a:r>
            <a:r>
              <a:rPr lang="en-US" dirty="0" err="1"/>
              <a:t>Solr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457B96-11E1-4D1C-AA31-B8592B08A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Б17-191-1 Верещак В.Д.</a:t>
            </a:r>
          </a:p>
        </p:txBody>
      </p:sp>
    </p:spTree>
    <p:extLst>
      <p:ext uri="{BB962C8B-B14F-4D97-AF65-F5344CB8AC3E}">
        <p14:creationId xmlns:p14="http://schemas.microsoft.com/office/powerpoint/2010/main" val="2717149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39A759-3B64-47D9-B6DA-7D471F5D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071" y="609600"/>
            <a:ext cx="6368144" cy="827314"/>
          </a:xfrm>
        </p:spPr>
        <p:txBody>
          <a:bodyPr>
            <a:noAutofit/>
          </a:bodyPr>
          <a:lstStyle/>
          <a:p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Алгоритм получения информации о базе данных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key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value</a:t>
            </a:r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0771A5-FA2B-4284-9B1A-1F00D02CD7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7007" y="609600"/>
            <a:ext cx="1428849" cy="589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62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437C62-6EC3-4B69-9B5D-6607BF37F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7992" y="310244"/>
            <a:ext cx="3354465" cy="2013284"/>
          </a:xfrm>
        </p:spPr>
        <p:txBody>
          <a:bodyPr>
            <a:normAutofit/>
          </a:bodyPr>
          <a:lstStyle/>
          <a:p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Алгоритм формирования диапазона</a:t>
            </a:r>
            <a:endParaRPr lang="ru-RU" sz="32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6AC7701-A780-47DF-B8E5-05F80A7C074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895" y="310244"/>
            <a:ext cx="1939833" cy="611462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FA3DC9-58D6-4DAA-A518-1C04159F28D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45717" y="3084595"/>
            <a:ext cx="1116932" cy="334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16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152F1A-D7A3-45E5-9F9E-EB38EC9E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900" y="723900"/>
            <a:ext cx="2555702" cy="1676400"/>
          </a:xfrm>
        </p:spPr>
        <p:txBody>
          <a:bodyPr>
            <a:no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Алгоритм отправки данных на индексацию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6B04E6-B7A4-4626-BD76-70D83DE9FF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3896" y="406400"/>
            <a:ext cx="2351261" cy="49942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55B613-36E7-4386-BE7A-3AFC96F4FA6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39526" y="2062480"/>
            <a:ext cx="5029200" cy="479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58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497AC6-83FE-4552-B984-30BB6085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0" y="266700"/>
            <a:ext cx="3292302" cy="2489200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Алгоритм преобразования группы данных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F743DC-3398-43BD-8AB2-08A04DDD12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6588" y="508000"/>
            <a:ext cx="1858963" cy="365887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01DA0B-6CB8-47FF-9609-25A0A341632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85551" y="749300"/>
            <a:ext cx="3194050" cy="575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03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F5117-B97B-4FC5-81B3-700929B66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200" y="495300"/>
            <a:ext cx="4333702" cy="1752600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Алгоритм работы сервиса индексации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9CAAB2-FEA6-4758-A5B5-7B0EDA1767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4991" y="142875"/>
            <a:ext cx="2132013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88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CF428-1065-41B6-8106-C24710733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1988" y="482600"/>
            <a:ext cx="3042014" cy="1447800"/>
          </a:xfrm>
        </p:spPr>
        <p:txBody>
          <a:bodyPr>
            <a:normAutofit/>
          </a:bodyPr>
          <a:lstStyle/>
          <a:p>
            <a:r>
              <a:rPr lang="ru-RU" dirty="0"/>
              <a:t>Контрольные примеры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AC58E9-41EB-4FB7-8BB2-FC48849F71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812800"/>
            <a:ext cx="2665586" cy="2946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D84248-2054-48EF-A257-A216BD18EC9D}"/>
              </a:ext>
            </a:extLst>
          </p:cNvPr>
          <p:cNvSpPr txBox="1"/>
          <p:nvPr/>
        </p:nvSpPr>
        <p:spPr>
          <a:xfrm>
            <a:off x="407963" y="3909033"/>
            <a:ext cx="2222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Объект диапазона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ED37D2-6189-482B-94B0-721C8F88140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372" y="1867217"/>
            <a:ext cx="5723255" cy="31235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AACA48-EA7C-49F6-ADA3-BD084DB04C52}"/>
              </a:ext>
            </a:extLst>
          </p:cNvPr>
          <p:cNvSpPr txBox="1"/>
          <p:nvPr/>
        </p:nvSpPr>
        <p:spPr>
          <a:xfrm>
            <a:off x="3854548" y="5175124"/>
            <a:ext cx="4009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Пример проиндексированных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9079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A03EC-0753-418A-B19B-515B313F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40" y="2480603"/>
            <a:ext cx="8596668" cy="1320800"/>
          </a:xfrm>
        </p:spPr>
        <p:txBody>
          <a:bodyPr>
            <a:normAutofit/>
          </a:bodyPr>
          <a:lstStyle/>
          <a:p>
            <a:r>
              <a:rPr lang="ru-RU" sz="60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99715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8BF1D-B2D3-4A41-BB0E-7CE99F34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FC40A0-8A17-4923-8A05-26948DF52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Ускорение и оптимизация полнотекстового поиска по крупной распределённой базе текстов путём итерационной загрузки и индексирования в системе </a:t>
            </a:r>
            <a:r>
              <a:rPr lang="ru-RU" sz="2400" dirty="0" err="1"/>
              <a:t>Apache</a:t>
            </a:r>
            <a:r>
              <a:rPr lang="ru-RU" sz="2400" dirty="0"/>
              <a:t> </a:t>
            </a:r>
            <a:r>
              <a:rPr lang="ru-RU" sz="2400" dirty="0" err="1"/>
              <a:t>Solr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2594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25FA7-C4CE-402F-BC5E-355DB907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00FE5E-B16D-4C5A-9FEF-BC7C07122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b="0" i="0" dirty="0">
                <a:solidFill>
                  <a:srgbClr val="3C3C3C"/>
                </a:solidFill>
                <a:effectLst/>
                <a:latin typeface="Roboto"/>
              </a:rPr>
              <a:t>Проектирование сервис-ориентированной архитектуры системы</a:t>
            </a:r>
          </a:p>
          <a:p>
            <a:r>
              <a:rPr lang="ru-RU" sz="2000" b="0" i="0" dirty="0">
                <a:solidFill>
                  <a:srgbClr val="3C3C3C"/>
                </a:solidFill>
                <a:effectLst/>
                <a:latin typeface="Roboto"/>
              </a:rPr>
              <a:t>Проектирование базы данных для отслеживания хода индексации </a:t>
            </a:r>
          </a:p>
          <a:p>
            <a:r>
              <a:rPr lang="ru-RU" sz="2000" b="0" i="0" dirty="0">
                <a:solidFill>
                  <a:srgbClr val="3C3C3C"/>
                </a:solidFill>
                <a:effectLst/>
                <a:latin typeface="Roboto"/>
              </a:rPr>
              <a:t>Конфигурирование системы </a:t>
            </a:r>
            <a:r>
              <a:rPr lang="ru-RU" sz="2000" b="0" i="0" dirty="0" err="1">
                <a:solidFill>
                  <a:srgbClr val="3C3C3C"/>
                </a:solidFill>
                <a:effectLst/>
                <a:latin typeface="Roboto"/>
              </a:rPr>
              <a:t>Apache</a:t>
            </a:r>
            <a:r>
              <a:rPr lang="ru-RU" sz="2000" b="0" i="0" dirty="0">
                <a:solidFill>
                  <a:srgbClr val="3C3C3C"/>
                </a:solidFill>
                <a:effectLst/>
                <a:latin typeface="Roboto"/>
              </a:rPr>
              <a:t> </a:t>
            </a:r>
            <a:r>
              <a:rPr lang="ru-RU" sz="2000" b="0" i="0" dirty="0" err="1">
                <a:solidFill>
                  <a:srgbClr val="3C3C3C"/>
                </a:solidFill>
                <a:effectLst/>
                <a:latin typeface="Roboto"/>
              </a:rPr>
              <a:t>Solr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7906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DEB99-F4E6-4CA1-A367-C09BB6AAE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1614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предметной области</a:t>
            </a:r>
            <a:br>
              <a:rPr lang="en-US" dirty="0"/>
            </a:br>
            <a:r>
              <a:rPr lang="ru-RU" dirty="0"/>
              <a:t>Объект автоматизации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8C80092-9CAC-4112-9113-4DB5E60AA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78" y="1551215"/>
            <a:ext cx="7454294" cy="47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7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F29D0-96F1-4906-93C7-9FC78DD6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конкурентов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2FC6AB-D2D7-48AD-8471-10ED9B98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Система реализует специфическую задачу и создана для обработки данных исключительно «Ирбис Аналитики», поэтому не имеет конкурентов.</a:t>
            </a:r>
          </a:p>
        </p:txBody>
      </p:sp>
    </p:spTree>
    <p:extLst>
      <p:ext uri="{BB962C8B-B14F-4D97-AF65-F5344CB8AC3E}">
        <p14:creationId xmlns:p14="http://schemas.microsoft.com/office/powerpoint/2010/main" val="41391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07552-F9D7-4782-8C3B-D49431B3B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CDAFB2-266F-45F0-B7B5-539853076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Отслеживание текущего состояния БД </a:t>
            </a:r>
            <a:r>
              <a:rPr lang="en-US" sz="2400" dirty="0"/>
              <a:t>key-value</a:t>
            </a:r>
            <a:endParaRPr lang="ru-RU" sz="2400" dirty="0"/>
          </a:p>
          <a:p>
            <a:r>
              <a:rPr lang="ru-RU" sz="2400" dirty="0"/>
              <a:t>Фильтрация и сборка данных из БД</a:t>
            </a:r>
          </a:p>
          <a:p>
            <a:r>
              <a:rPr lang="ru-RU" sz="2400" dirty="0"/>
              <a:t>Формирование диапазонов индексирования</a:t>
            </a:r>
          </a:p>
          <a:p>
            <a:r>
              <a:rPr lang="ru-RU" sz="2400" dirty="0"/>
              <a:t>Отправка данных на индексирование в </a:t>
            </a:r>
            <a:r>
              <a:rPr lang="en-US" sz="2400" dirty="0"/>
              <a:t>Apache </a:t>
            </a:r>
            <a:r>
              <a:rPr lang="en-US" sz="2400" dirty="0" err="1"/>
              <a:t>Solr</a:t>
            </a:r>
            <a:endParaRPr lang="ru-RU" sz="2400" dirty="0"/>
          </a:p>
          <a:p>
            <a:r>
              <a:rPr lang="ru-RU" sz="2400" dirty="0"/>
              <a:t>Отслеживание состояния индексирования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65827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52982-45A4-4592-8BF9-18D69293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использования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FAEBD86-D55B-4D32-8F57-18378F857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933" y="1178038"/>
            <a:ext cx="3329110" cy="5605502"/>
          </a:xfrm>
        </p:spPr>
      </p:pic>
    </p:spTree>
    <p:extLst>
      <p:ext uri="{BB962C8B-B14F-4D97-AF65-F5344CB8AC3E}">
        <p14:creationId xmlns:p14="http://schemas.microsoft.com/office/powerpoint/2010/main" val="73777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016A7-A2CF-4F70-AE1A-B0DE2B0D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Структурная схема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94C551-A388-4853-A0E3-C68A7124A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985" y="1488281"/>
            <a:ext cx="7313977" cy="4530856"/>
          </a:xfrm>
        </p:spPr>
      </p:pic>
    </p:spTree>
    <p:extLst>
      <p:ext uri="{BB962C8B-B14F-4D97-AF65-F5344CB8AC3E}">
        <p14:creationId xmlns:p14="http://schemas.microsoft.com/office/powerpoint/2010/main" val="93316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35F803-A824-483F-8C51-421646BC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428066" cy="1320800"/>
          </a:xfrm>
        </p:spPr>
        <p:txBody>
          <a:bodyPr/>
          <a:lstStyle/>
          <a:p>
            <a:r>
              <a:rPr lang="ru-RU" dirty="0"/>
              <a:t>Связи между модулями системы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5AFC4E-2032-4450-A445-785B58678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945" y="0"/>
            <a:ext cx="6567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4092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259</TotalTime>
  <Words>146</Words>
  <Application>Microsoft Office PowerPoint</Application>
  <PresentationFormat>Широкоэкранный</PresentationFormat>
  <Paragraphs>29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Roboto</vt:lpstr>
      <vt:lpstr>Times New Roman</vt:lpstr>
      <vt:lpstr>Trebuchet MS</vt:lpstr>
      <vt:lpstr>Wingdings 3</vt:lpstr>
      <vt:lpstr>Аспект</vt:lpstr>
      <vt:lpstr>Система конвеерного индексирования данных в Apache Solr</vt:lpstr>
      <vt:lpstr>Цель</vt:lpstr>
      <vt:lpstr>Задачи</vt:lpstr>
      <vt:lpstr>Анализ предметной области Объект автоматизации</vt:lpstr>
      <vt:lpstr>Анализ конкурентов</vt:lpstr>
      <vt:lpstr>Функции системы</vt:lpstr>
      <vt:lpstr>Варианты использования</vt:lpstr>
      <vt:lpstr>Структурная схема</vt:lpstr>
      <vt:lpstr>Связи между модулями системы</vt:lpstr>
      <vt:lpstr>Алгоритм получения информации о базе данных key-value</vt:lpstr>
      <vt:lpstr>Алгоритм формирования диапазона</vt:lpstr>
      <vt:lpstr>Алгоритм отправки данных на индексацию</vt:lpstr>
      <vt:lpstr>Алгоритм преобразования группы данных</vt:lpstr>
      <vt:lpstr>Алгоритм работы сервиса индексации</vt:lpstr>
      <vt:lpstr>Контрольные примеры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конвеерного индексирования данных в Apache Solr</dc:title>
  <dc:creator>Вячеслав Верещак</dc:creator>
  <cp:lastModifiedBy>Вячеслав Верещак</cp:lastModifiedBy>
  <cp:revision>13</cp:revision>
  <dcterms:created xsi:type="dcterms:W3CDTF">2021-04-25T07:29:24Z</dcterms:created>
  <dcterms:modified xsi:type="dcterms:W3CDTF">2021-05-13T15:19:10Z</dcterms:modified>
</cp:coreProperties>
</file>