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10"/>
  </p:handoutMasterIdLst>
  <p:sldIdLst>
    <p:sldId id="256" r:id="rId2"/>
    <p:sldId id="257" r:id="rId3"/>
    <p:sldId id="262" r:id="rId4"/>
    <p:sldId id="258" r:id="rId5"/>
    <p:sldId id="259" r:id="rId6"/>
    <p:sldId id="260" r:id="rId7"/>
    <p:sldId id="261" r:id="rId8"/>
  </p:sldIdLst>
  <p:sldSz cx="12192000" cy="6858000"/>
  <p:notesSz cx="6858000" cy="9144000"/>
  <p:defaultTextStyle>
    <a:defPPr rtl="0">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8526C-C663-4A69-BD4A-BD604EEC0983}" v="109" dt="2023-03-23T23:23:04.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3" d="100"/>
          <a:sy n="113" d="100"/>
        </p:scale>
        <p:origin x="312" y="114"/>
      </p:cViewPr>
      <p:guideLst/>
    </p:cSldViewPr>
  </p:slideViewPr>
  <p:notesTextViewPr>
    <p:cViewPr>
      <p:scale>
        <a:sx n="1" d="1"/>
        <a:sy n="1" d="1"/>
      </p:scale>
      <p:origin x="0" y="0"/>
    </p:cViewPr>
  </p:notesTextViewPr>
  <p:notesViewPr>
    <p:cSldViewPr snapToGrid="0">
      <p:cViewPr varScale="1">
        <p:scale>
          <a:sx n="86" d="100"/>
          <a:sy n="86" d="100"/>
        </p:scale>
        <p:origin x="3834"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3ECCC819-9544-4C9A-9122-35AA03435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9A5F6D60-6DBC-45B5-9B7A-F24A68304A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93573-00A1-4442-B62B-BA4EA5775553}" type="datetime1">
              <a:rPr lang="pl-PL" smtClean="0"/>
              <a:t>23.03.2023</a:t>
            </a:fld>
            <a:endParaRPr lang="pl-PL" dirty="0"/>
          </a:p>
        </p:txBody>
      </p:sp>
      <p:sp>
        <p:nvSpPr>
          <p:cNvPr id="4" name="Symbol zastępczy stopki 3">
            <a:extLst>
              <a:ext uri="{FF2B5EF4-FFF2-40B4-BE49-F238E27FC236}">
                <a16:creationId xmlns:a16="http://schemas.microsoft.com/office/drawing/2014/main" id="{F57A85DF-A864-4CDD-9AD0-DB9DE71055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35FF2F0B-18EC-4856-A91A-B607816F72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378D3-2B99-42DD-81B5-E45653CBAAC4}" type="slidenum">
              <a:rPr lang="pl-PL" smtClean="0"/>
              <a:t>‹#›</a:t>
            </a:fld>
            <a:endParaRPr lang="pl-PL"/>
          </a:p>
        </p:txBody>
      </p:sp>
    </p:spTree>
    <p:extLst>
      <p:ext uri="{BB962C8B-B14F-4D97-AF65-F5344CB8AC3E}">
        <p14:creationId xmlns:p14="http://schemas.microsoft.com/office/powerpoint/2010/main" val="292872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noProof="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565AC-5A79-4C3D-8B23-8CFDA5D44008}" type="datetime1">
              <a:rPr lang="pl-PL" smtClean="0"/>
              <a:pPr/>
              <a:t>23.03.2023</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noProof="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noProof="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11E0B-E7D8-4089-AD3F-74C469280635}" type="slidenum">
              <a:rPr lang="pl-PL" noProof="0" smtClean="0"/>
              <a:t>‹#›</a:t>
            </a:fld>
            <a:endParaRPr lang="pl-PL" noProof="0"/>
          </a:p>
        </p:txBody>
      </p:sp>
    </p:spTree>
    <p:extLst>
      <p:ext uri="{BB962C8B-B14F-4D97-AF65-F5344CB8AC3E}">
        <p14:creationId xmlns:p14="http://schemas.microsoft.com/office/powerpoint/2010/main" val="3203209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CB411E0B-E7D8-4089-AD3F-74C469280635}" type="slidenum">
              <a:rPr lang="pl-PL" smtClean="0"/>
              <a:t>1</a:t>
            </a:fld>
            <a:endParaRPr lang="pl-PL"/>
          </a:p>
        </p:txBody>
      </p:sp>
    </p:spTree>
    <p:extLst>
      <p:ext uri="{BB962C8B-B14F-4D97-AF65-F5344CB8AC3E}">
        <p14:creationId xmlns:p14="http://schemas.microsoft.com/office/powerpoint/2010/main" val="3465331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Obraz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a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Prostokąt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Dowolny kształt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Dowolny kształt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Prostokąt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Dowolny kształt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Dowolny kształt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Dowolny kształt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Dowolny kształt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Dowolny kształt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Dowolny kształt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Dowolny kształt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Dowolny kształt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Dowolny kształt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Dowolny kształt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Dowolny kształt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Dowolny kształt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Dowolny kształt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Dowolny kształt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Dowolny kształt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Dowolny kształt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Dowolny kształt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Dowolny kształt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Dowolny kształt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Dowolny kształt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Dowolny kształt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Dowolny kształt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Dowolny kształt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Dowolny kształt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Prostokąt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Dowolny kształt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Dowolny kształt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Dowolny kształt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Dowolny kształt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Dowolny kształt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Dowolny kształt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Dowolny kształt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Dowolny kształt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Dowolny kształt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Dowolny kształt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Dowolny kształt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Prostokąt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Dowolny kształt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Dowolny kształt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Dowolny kształt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Dowolny kształt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Dowolny kształt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Dowolny kształt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Dowolny kształt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Dowolny kształt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Dowolny kształt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Dowolny kształt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Dowolny kształt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Dowolny kształt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Dowolny kształt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ytuł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pl-PL" noProof="0"/>
              <a:t>Kliknij, aby edytować styl</a:t>
            </a:r>
          </a:p>
        </p:txBody>
      </p:sp>
      <p:sp>
        <p:nvSpPr>
          <p:cNvPr id="3" name="Podtytuł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sp>
        <p:nvSpPr>
          <p:cNvPr id="4" name="Data — symbol zastępczy 3"/>
          <p:cNvSpPr>
            <a:spLocks noGrp="1"/>
          </p:cNvSpPr>
          <p:nvPr>
            <p:ph type="dt" sz="half" idx="10"/>
          </p:nvPr>
        </p:nvSpPr>
        <p:spPr>
          <a:xfrm>
            <a:off x="7077511" y="5410201"/>
            <a:ext cx="2743200" cy="365125"/>
          </a:xfrm>
        </p:spPr>
        <p:txBody>
          <a:bodyPr rtlCol="0"/>
          <a:lstStyle/>
          <a:p>
            <a:pPr rtl="0"/>
            <a:fld id="{A842A429-7D27-44EA-962C-1CFD4F55BAA5}" type="datetime1">
              <a:rPr lang="pl-PL" noProof="0" smtClean="0"/>
              <a:t>23.03.2023</a:t>
            </a:fld>
            <a:endParaRPr lang="pl-PL" noProof="0"/>
          </a:p>
        </p:txBody>
      </p:sp>
      <p:sp>
        <p:nvSpPr>
          <p:cNvPr id="5" name="Stopka — symbol zastępczy 4"/>
          <p:cNvSpPr>
            <a:spLocks noGrp="1"/>
          </p:cNvSpPr>
          <p:nvPr>
            <p:ph type="ftr" sz="quarter" idx="11"/>
          </p:nvPr>
        </p:nvSpPr>
        <p:spPr>
          <a:xfrm>
            <a:off x="1876424" y="5410201"/>
            <a:ext cx="5124886" cy="365125"/>
          </a:xfrm>
        </p:spPr>
        <p:txBody>
          <a:bodyPr rtlCol="0"/>
          <a:lstStyle/>
          <a:p>
            <a:pPr rtl="0"/>
            <a:endParaRPr lang="pl-PL" noProof="0"/>
          </a:p>
        </p:txBody>
      </p:sp>
      <p:sp>
        <p:nvSpPr>
          <p:cNvPr id="6" name="Numer slajdu — symbol zastępczy 5"/>
          <p:cNvSpPr>
            <a:spLocks noGrp="1"/>
          </p:cNvSpPr>
          <p:nvPr>
            <p:ph type="sldNum" sz="quarter" idx="12"/>
          </p:nvPr>
        </p:nvSpPr>
        <p:spPr>
          <a:xfrm>
            <a:off x="9896911" y="5410199"/>
            <a:ext cx="771089" cy="365125"/>
          </a:xfrm>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zny 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141410" y="4304664"/>
            <a:ext cx="9912355" cy="819355"/>
          </a:xfrm>
        </p:spPr>
        <p:txBody>
          <a:bodyPr rtlCol="0" anchor="b">
            <a:normAutofit/>
          </a:bodyPr>
          <a:lstStyle>
            <a:lvl1pPr>
              <a:defRPr sz="3200"/>
            </a:lvl1pPr>
          </a:lstStyle>
          <a:p>
            <a:pPr rtl="0"/>
            <a:r>
              <a:rPr lang="pl-PL" noProof="0"/>
              <a:t>Kliknij, aby edytować styl</a:t>
            </a:r>
          </a:p>
        </p:txBody>
      </p:sp>
      <p:sp>
        <p:nvSpPr>
          <p:cNvPr id="3" name="Obraz — symbol zastępczy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pl-PL" noProof="0"/>
              <a:t>Kliknij ikonę, aby dodać obraz</a:t>
            </a:r>
          </a:p>
        </p:txBody>
      </p:sp>
      <p:sp>
        <p:nvSpPr>
          <p:cNvPr id="4" name="Tekst — symbol zastępczy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8841C330-C072-4FF1-B944-817EAD15333C}" type="datetime1">
              <a:rPr lang="pl-PL" noProof="0" smtClean="0"/>
              <a:t>23.03.2023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ytuł 1"/>
          <p:cNvSpPr>
            <a:spLocks noGrp="1"/>
          </p:cNvSpPr>
          <p:nvPr>
            <p:ph type="title"/>
          </p:nvPr>
        </p:nvSpPr>
        <p:spPr>
          <a:xfrm>
            <a:off x="1141456" y="609600"/>
            <a:ext cx="9905955" cy="3429000"/>
          </a:xfrm>
        </p:spPr>
        <p:txBody>
          <a:bodyPr rtlCol="0" anchor="ctr">
            <a:normAutofit/>
          </a:bodyPr>
          <a:lstStyle>
            <a:lvl1pPr>
              <a:defRPr sz="3600"/>
            </a:lvl1pPr>
          </a:lstStyle>
          <a:p>
            <a:pPr rtl="0"/>
            <a:r>
              <a:rPr lang="pl-PL" noProof="0"/>
              <a:t>Kliknij, aby edytować styl</a:t>
            </a:r>
          </a:p>
        </p:txBody>
      </p:sp>
      <p:sp>
        <p:nvSpPr>
          <p:cNvPr id="4" name="Tekst — symbol zastępczy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673F0DBA-86F9-4053-8C99-77D50B73737C}" type="datetime1">
              <a:rPr lang="pl-PL" noProof="0" smtClean="0"/>
              <a:t>23.03.2023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ytat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446212" y="609599"/>
            <a:ext cx="9302752" cy="2748429"/>
          </a:xfrm>
        </p:spPr>
        <p:txBody>
          <a:bodyPr rtlCol="0" anchor="ctr">
            <a:normAutofit/>
          </a:bodyPr>
          <a:lstStyle>
            <a:lvl1pPr>
              <a:defRPr sz="3600"/>
            </a:lvl1pPr>
          </a:lstStyle>
          <a:p>
            <a:pPr rtl="0"/>
            <a:r>
              <a:rPr lang="pl-PL" noProof="0"/>
              <a:t>Kliknij, aby edytować styl</a:t>
            </a:r>
          </a:p>
        </p:txBody>
      </p:sp>
      <p:sp>
        <p:nvSpPr>
          <p:cNvPr id="12" name="Tekst — symbol zastępczy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4" name="Tekst — symbol zastępczy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BF02E3A4-D78C-418F-94A0-7ABECBCA942A}" type="datetime1">
              <a:rPr lang="pl-PL" noProof="0" smtClean="0"/>
              <a:t>23.03.2023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
        <p:nvSpPr>
          <p:cNvPr id="60" name="Pole tekstow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l-PL" sz="8000" noProof="0">
                <a:solidFill>
                  <a:schemeClr val="tx1"/>
                </a:solidFill>
                <a:effectLst/>
              </a:rPr>
              <a:t>“</a:t>
            </a:r>
          </a:p>
        </p:txBody>
      </p:sp>
      <p:sp>
        <p:nvSpPr>
          <p:cNvPr id="61" name="Pole tekstow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l-PL"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ytuł 1"/>
          <p:cNvSpPr>
            <a:spLocks noGrp="1"/>
          </p:cNvSpPr>
          <p:nvPr>
            <p:ph type="title"/>
          </p:nvPr>
        </p:nvSpPr>
        <p:spPr>
          <a:xfrm>
            <a:off x="1141410" y="2134041"/>
            <a:ext cx="9906001" cy="2511835"/>
          </a:xfrm>
        </p:spPr>
        <p:txBody>
          <a:bodyPr rtlCol="0" anchor="b">
            <a:normAutofit/>
          </a:bodyPr>
          <a:lstStyle>
            <a:lvl1pPr>
              <a:defRPr sz="3600"/>
            </a:lvl1pPr>
          </a:lstStyle>
          <a:p>
            <a:pPr rtl="0"/>
            <a:r>
              <a:rPr lang="pl-PL" noProof="0"/>
              <a:t>Kliknij, aby edytować styl</a:t>
            </a:r>
          </a:p>
        </p:txBody>
      </p:sp>
      <p:sp>
        <p:nvSpPr>
          <p:cNvPr id="4" name="Tekst — symbol zastępczy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AD84538E-73DD-4236-BD0E-0B8D8596360D}" type="datetime1">
              <a:rPr lang="pl-PL" noProof="0" smtClean="0"/>
              <a:t>23.03.2023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ytuł 1"/>
          <p:cNvSpPr>
            <a:spLocks noGrp="1"/>
          </p:cNvSpPr>
          <p:nvPr>
            <p:ph type="title"/>
          </p:nvPr>
        </p:nvSpPr>
        <p:spPr>
          <a:xfrm>
            <a:off x="1141413" y="609600"/>
            <a:ext cx="9905998" cy="1905000"/>
          </a:xfrm>
        </p:spPr>
        <p:txBody>
          <a:bodyPr rtlCol="0"/>
          <a:lstStyle/>
          <a:p>
            <a:pPr rtl="0"/>
            <a:r>
              <a:rPr lang="pl-PL" noProof="0"/>
              <a:t>Kliknij, aby edytować styl</a:t>
            </a:r>
          </a:p>
        </p:txBody>
      </p:sp>
      <p:sp>
        <p:nvSpPr>
          <p:cNvPr id="7" name="Tekst — symbol zastępczy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8" name="Tekst — symbol zastępczy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9" name="Tekst — symbol zastępczy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10" name="Tekst — symbol zastępczy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11" name="Tekst — symbol zastępczy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12" name="Tekst — symbol zastępczy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3" name="Data — symbol zastępczy 2"/>
          <p:cNvSpPr>
            <a:spLocks noGrp="1"/>
          </p:cNvSpPr>
          <p:nvPr>
            <p:ph type="dt" sz="half" idx="10"/>
          </p:nvPr>
        </p:nvSpPr>
        <p:spPr/>
        <p:txBody>
          <a:bodyPr rtlCol="0"/>
          <a:lstStyle/>
          <a:p>
            <a:pPr rtl="0"/>
            <a:fld id="{8C3D3D04-610A-429C-B604-CB86879C7F9D}" type="datetime1">
              <a:rPr lang="pl-PL" noProof="0" smtClean="0"/>
              <a:t>23.03.2023</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z obrazem">
    <p:spTree>
      <p:nvGrpSpPr>
        <p:cNvPr id="1" name=""/>
        <p:cNvGrpSpPr/>
        <p:nvPr/>
      </p:nvGrpSpPr>
      <p:grpSpPr>
        <a:xfrm>
          <a:off x="0" y="0"/>
          <a:ext cx="0" cy="0"/>
          <a:chOff x="0" y="0"/>
          <a:chExt cx="0" cy="0"/>
        </a:xfrm>
      </p:grpSpPr>
      <p:sp>
        <p:nvSpPr>
          <p:cNvPr id="30" name="Tytuł 1"/>
          <p:cNvSpPr>
            <a:spLocks noGrp="1"/>
          </p:cNvSpPr>
          <p:nvPr>
            <p:ph type="title"/>
          </p:nvPr>
        </p:nvSpPr>
        <p:spPr>
          <a:xfrm>
            <a:off x="1141411" y="609600"/>
            <a:ext cx="9905999" cy="1905000"/>
          </a:xfrm>
        </p:spPr>
        <p:txBody>
          <a:bodyPr rtlCol="0"/>
          <a:lstStyle/>
          <a:p>
            <a:pPr rtl="0"/>
            <a:r>
              <a:rPr lang="pl-PL" noProof="0"/>
              <a:t>Kliknij, aby edytować styl</a:t>
            </a:r>
          </a:p>
        </p:txBody>
      </p:sp>
      <p:sp>
        <p:nvSpPr>
          <p:cNvPr id="19" name="Tekst — symbol zastępczy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20" name="Obraz — symbol zastępczy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l-PL" noProof="0"/>
              <a:t>Kliknij ikonę, aby dodać obraz</a:t>
            </a:r>
          </a:p>
        </p:txBody>
      </p:sp>
      <p:sp>
        <p:nvSpPr>
          <p:cNvPr id="21" name="Tekst — symbol zastępczy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22" name="Tekst — symbol zastępczy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23" name="Obraz — symbol zastępczy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l-PL" noProof="0"/>
              <a:t>Kliknij ikonę, aby dodać obraz</a:t>
            </a:r>
          </a:p>
        </p:txBody>
      </p:sp>
      <p:sp>
        <p:nvSpPr>
          <p:cNvPr id="24" name="Tekst — symbol zastępczy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25" name="Tekst — symbol zastępczy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26" name="Obraz — symbol zastępczy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l-PL" noProof="0"/>
              <a:t>Kliknij ikonę, aby dodać obraz</a:t>
            </a:r>
          </a:p>
        </p:txBody>
      </p:sp>
      <p:sp>
        <p:nvSpPr>
          <p:cNvPr id="27" name="Tekst — symbol zastępczy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3" name="Data — symbol zastępczy 2"/>
          <p:cNvSpPr>
            <a:spLocks noGrp="1"/>
          </p:cNvSpPr>
          <p:nvPr>
            <p:ph type="dt" sz="half" idx="10"/>
          </p:nvPr>
        </p:nvSpPr>
        <p:spPr/>
        <p:txBody>
          <a:bodyPr rtlCol="0"/>
          <a:lstStyle/>
          <a:p>
            <a:pPr rtl="0"/>
            <a:fld id="{8045F83B-64B4-4352-8ADC-D2FA774EADE5}" type="datetime1">
              <a:rPr lang="pl-PL" noProof="0" smtClean="0"/>
              <a:t>23.03.2023</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Tekst pionowy — symbol zastępczy 2"/>
          <p:cNvSpPr>
            <a:spLocks noGrp="1"/>
          </p:cNvSpPr>
          <p:nvPr>
            <p:ph type="body" orient="vert" idx="1"/>
          </p:nvPr>
        </p:nvSpPr>
        <p:spPr/>
        <p:txBody>
          <a:bodyPr vert="eaVert" rtlCol="0" anchor="t"/>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10"/>
          </p:nvPr>
        </p:nvSpPr>
        <p:spPr/>
        <p:txBody>
          <a:bodyPr rtlCol="0"/>
          <a:lstStyle/>
          <a:p>
            <a:pPr rtl="0"/>
            <a:fld id="{F6A4D10F-2A68-439F-B44C-29C5AE01391B}" type="datetime1">
              <a:rPr lang="pl-PL" noProof="0" smtClean="0"/>
              <a:t>23.03.2023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9042400" y="609599"/>
            <a:ext cx="2005011" cy="5181601"/>
          </a:xfrm>
        </p:spPr>
        <p:txBody>
          <a:bodyPr vert="eaVert" rtlCol="0"/>
          <a:lstStyle/>
          <a:p>
            <a:pPr rtl="0"/>
            <a:r>
              <a:rPr lang="pl-PL" noProof="0"/>
              <a:t>Kliknij, aby edytować styl</a:t>
            </a:r>
          </a:p>
        </p:txBody>
      </p:sp>
      <p:sp>
        <p:nvSpPr>
          <p:cNvPr id="3" name="Tekst pionowy — symbol zastępczy 2"/>
          <p:cNvSpPr>
            <a:spLocks noGrp="1"/>
          </p:cNvSpPr>
          <p:nvPr>
            <p:ph type="body" orient="vert" idx="1"/>
          </p:nvPr>
        </p:nvSpPr>
        <p:spPr>
          <a:xfrm>
            <a:off x="1141410" y="609599"/>
            <a:ext cx="7748590" cy="5181601"/>
          </a:xfrm>
        </p:spPr>
        <p:txBody>
          <a:bodyPr vert="eaVert"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10"/>
          </p:nvPr>
        </p:nvSpPr>
        <p:spPr/>
        <p:txBody>
          <a:bodyPr rtlCol="0"/>
          <a:lstStyle/>
          <a:p>
            <a:pPr rtl="0"/>
            <a:fld id="{7AE069BB-26FD-4916-8B92-7CA58F67066F}" type="datetime1">
              <a:rPr lang="pl-PL" noProof="0" smtClean="0"/>
              <a:t>23.03.2023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Zawartość — symbol zastępczy 2"/>
          <p:cNvSpPr>
            <a:spLocks noGrp="1"/>
          </p:cNvSpPr>
          <p:nvPr>
            <p:ph idx="1"/>
          </p:nvPr>
        </p:nvSpPr>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10"/>
          </p:nvPr>
        </p:nvSpPr>
        <p:spPr/>
        <p:txBody>
          <a:bodyPr rtlCol="0"/>
          <a:lstStyle/>
          <a:p>
            <a:pPr rtl="0"/>
            <a:fld id="{FB57BE1D-597C-42E0-9057-732311583507}" type="datetime1">
              <a:rPr lang="pl-PL" noProof="0" smtClean="0"/>
              <a:t>23.03.2023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1141411" y="1419226"/>
            <a:ext cx="9906000" cy="2852737"/>
          </a:xfrm>
        </p:spPr>
        <p:txBody>
          <a:bodyPr rtlCol="0" anchor="b">
            <a:normAutofit/>
          </a:bodyPr>
          <a:lstStyle>
            <a:lvl1pPr>
              <a:defRPr sz="3600"/>
            </a:lvl1pPr>
          </a:lstStyle>
          <a:p>
            <a:pPr rtl="0"/>
            <a:r>
              <a:rPr lang="pl-PL" noProof="0"/>
              <a:t>Kliknij, aby edytować styl</a:t>
            </a:r>
          </a:p>
        </p:txBody>
      </p:sp>
      <p:sp>
        <p:nvSpPr>
          <p:cNvPr id="3" name="Tekst — symbol zastępczy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dirty="0"/>
              <a:t>Kliknij, aby edytować style wzorca tekstu</a:t>
            </a:r>
          </a:p>
        </p:txBody>
      </p:sp>
      <p:sp>
        <p:nvSpPr>
          <p:cNvPr id="4" name="Data — symbol zastępczy 3"/>
          <p:cNvSpPr>
            <a:spLocks noGrp="1"/>
          </p:cNvSpPr>
          <p:nvPr>
            <p:ph type="dt" sz="half" idx="10"/>
          </p:nvPr>
        </p:nvSpPr>
        <p:spPr/>
        <p:txBody>
          <a:bodyPr rtlCol="0"/>
          <a:lstStyle/>
          <a:p>
            <a:pPr rtl="0"/>
            <a:fld id="{FB2D7235-B3B2-4825-B5B7-74608CD5BB51}" type="datetime1">
              <a:rPr lang="pl-PL" noProof="0" smtClean="0"/>
              <a:t>23.03.2023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Zawartość — symbol zastępczy 2"/>
          <p:cNvSpPr>
            <a:spLocks noGrp="1"/>
          </p:cNvSpPr>
          <p:nvPr>
            <p:ph sz="half" idx="1"/>
          </p:nvPr>
        </p:nvSpPr>
        <p:spPr>
          <a:xfrm>
            <a:off x="1141410" y="2249486"/>
            <a:ext cx="4878389" cy="3541714"/>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Zawartość — symbol zastępczy 3"/>
          <p:cNvSpPr>
            <a:spLocks noGrp="1"/>
          </p:cNvSpPr>
          <p:nvPr>
            <p:ph sz="half" idx="2"/>
          </p:nvPr>
        </p:nvSpPr>
        <p:spPr>
          <a:xfrm>
            <a:off x="6172200" y="2249486"/>
            <a:ext cx="4875211" cy="3541714"/>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5" name="Data — symbol zastępczy 4"/>
          <p:cNvSpPr>
            <a:spLocks noGrp="1"/>
          </p:cNvSpPr>
          <p:nvPr>
            <p:ph type="dt" sz="half" idx="10"/>
          </p:nvPr>
        </p:nvSpPr>
        <p:spPr/>
        <p:txBody>
          <a:bodyPr rtlCol="0"/>
          <a:lstStyle/>
          <a:p>
            <a:pPr rtl="0"/>
            <a:fld id="{67AAB26C-056C-419B-8799-CEA528F4BD74}" type="datetime1">
              <a:rPr lang="pl-PL" noProof="0" smtClean="0"/>
              <a:t>23.03.2023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1141411" y="619126"/>
            <a:ext cx="9906000" cy="1477961"/>
          </a:xfrm>
        </p:spPr>
        <p:txBody>
          <a:bodyPr rtlCol="0"/>
          <a:lstStyle/>
          <a:p>
            <a:pPr rtl="0"/>
            <a:r>
              <a:rPr lang="pl-PL" noProof="0"/>
              <a:t>Kliknij, aby edytować styl</a:t>
            </a:r>
          </a:p>
        </p:txBody>
      </p:sp>
      <p:sp>
        <p:nvSpPr>
          <p:cNvPr id="3" name="Tekst — symbol zastępczy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4" name="Zawartość — symbol zastępczy 3"/>
          <p:cNvSpPr>
            <a:spLocks noGrp="1"/>
          </p:cNvSpPr>
          <p:nvPr>
            <p:ph sz="half" idx="2"/>
          </p:nvPr>
        </p:nvSpPr>
        <p:spPr>
          <a:xfrm>
            <a:off x="1141410" y="3073397"/>
            <a:ext cx="4878391" cy="2717801"/>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5" name="Tekst — symbol zastępczy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6" name="Zawartość — symbol zastępczy 5"/>
          <p:cNvSpPr>
            <a:spLocks noGrp="1"/>
          </p:cNvSpPr>
          <p:nvPr>
            <p:ph sz="quarter" idx="4"/>
          </p:nvPr>
        </p:nvSpPr>
        <p:spPr>
          <a:xfrm>
            <a:off x="6172200" y="3073397"/>
            <a:ext cx="4875210" cy="2717801"/>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7" name="Data — symbol zastępczy 6"/>
          <p:cNvSpPr>
            <a:spLocks noGrp="1"/>
          </p:cNvSpPr>
          <p:nvPr>
            <p:ph type="dt" sz="half" idx="10"/>
          </p:nvPr>
        </p:nvSpPr>
        <p:spPr/>
        <p:txBody>
          <a:bodyPr rtlCol="0"/>
          <a:lstStyle/>
          <a:p>
            <a:pPr rtl="0"/>
            <a:fld id="{BB1663B7-9553-4CB1-BC77-C907CFFD48EB}" type="datetime1">
              <a:rPr lang="pl-PL" noProof="0" smtClean="0"/>
              <a:t>23.03.2023</a:t>
            </a:fld>
            <a:endParaRPr lang="pl-PL" noProof="0"/>
          </a:p>
        </p:txBody>
      </p:sp>
      <p:sp>
        <p:nvSpPr>
          <p:cNvPr id="8" name="Stopka — symbol zastępczy 7"/>
          <p:cNvSpPr>
            <a:spLocks noGrp="1"/>
          </p:cNvSpPr>
          <p:nvPr>
            <p:ph type="ftr" sz="quarter" idx="11"/>
          </p:nvPr>
        </p:nvSpPr>
        <p:spPr/>
        <p:txBody>
          <a:bodyPr rtlCol="0"/>
          <a:lstStyle/>
          <a:p>
            <a:pPr rtl="0"/>
            <a:endParaRPr lang="pl-PL" noProof="0"/>
          </a:p>
        </p:txBody>
      </p:sp>
      <p:sp>
        <p:nvSpPr>
          <p:cNvPr id="9" name="Numer slajdu — symbol zastępczy 8"/>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Data — symbol zastępczy 2"/>
          <p:cNvSpPr>
            <a:spLocks noGrp="1"/>
          </p:cNvSpPr>
          <p:nvPr>
            <p:ph type="dt" sz="half" idx="10"/>
          </p:nvPr>
        </p:nvSpPr>
        <p:spPr/>
        <p:txBody>
          <a:bodyPr rtlCol="0"/>
          <a:lstStyle/>
          <a:p>
            <a:pPr rtl="0"/>
            <a:fld id="{B2777264-2790-4CFA-876A-345915A38B98}" type="datetime1">
              <a:rPr lang="pl-PL" noProof="0" smtClean="0"/>
              <a:t>23.03.2023</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5C35A4DC-E1F8-437B-B8A3-A80517097EB7}" type="datetime1">
              <a:rPr lang="pl-PL" noProof="0" smtClean="0"/>
              <a:t>23.03.2023</a:t>
            </a:fld>
            <a:endParaRPr lang="pl-PL" noProof="0"/>
          </a:p>
        </p:txBody>
      </p:sp>
      <p:sp>
        <p:nvSpPr>
          <p:cNvPr id="3" name="Stopka — symbol zastępczy 2"/>
          <p:cNvSpPr>
            <a:spLocks noGrp="1"/>
          </p:cNvSpPr>
          <p:nvPr>
            <p:ph type="ftr" sz="quarter" idx="11"/>
          </p:nvPr>
        </p:nvSpPr>
        <p:spPr/>
        <p:txBody>
          <a:bodyPr rtlCol="0"/>
          <a:lstStyle/>
          <a:p>
            <a:pPr rtl="0"/>
            <a:endParaRPr lang="pl-PL" noProof="0"/>
          </a:p>
        </p:txBody>
      </p:sp>
      <p:sp>
        <p:nvSpPr>
          <p:cNvPr id="4" name="Numer slajdu — symbol zastępczy 3"/>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146705" y="609601"/>
            <a:ext cx="3856037" cy="1639884"/>
          </a:xfrm>
        </p:spPr>
        <p:txBody>
          <a:bodyPr rtlCol="0" anchor="b"/>
          <a:lstStyle>
            <a:lvl1pPr>
              <a:defRPr sz="3200"/>
            </a:lvl1pPr>
          </a:lstStyle>
          <a:p>
            <a:pPr rtl="0"/>
            <a:r>
              <a:rPr lang="pl-PL" noProof="0"/>
              <a:t>Kliknij, aby edytować styl</a:t>
            </a:r>
          </a:p>
        </p:txBody>
      </p:sp>
      <p:sp>
        <p:nvSpPr>
          <p:cNvPr id="3" name="Zawartość — symbol zastępczy 2"/>
          <p:cNvSpPr>
            <a:spLocks noGrp="1"/>
          </p:cNvSpPr>
          <p:nvPr>
            <p:ph idx="1"/>
          </p:nvPr>
        </p:nvSpPr>
        <p:spPr>
          <a:xfrm>
            <a:off x="5156200" y="592666"/>
            <a:ext cx="5891209" cy="5198534"/>
          </a:xfrm>
        </p:spPr>
        <p:txBody>
          <a:bodyPr rtlCol="0" anchor="ctr"/>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Tekst — symbol zastępczy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FE77116F-E428-44DD-AD75-A187FF45A97B}" type="datetime1">
              <a:rPr lang="pl-PL" noProof="0" smtClean="0"/>
              <a:t>23.03.2023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141413" y="609600"/>
            <a:ext cx="5934508" cy="1639886"/>
          </a:xfrm>
        </p:spPr>
        <p:txBody>
          <a:bodyPr rtlCol="0" anchor="b"/>
          <a:lstStyle>
            <a:lvl1pPr>
              <a:defRPr sz="3200"/>
            </a:lvl1pPr>
          </a:lstStyle>
          <a:p>
            <a:pPr rtl="0"/>
            <a:r>
              <a:rPr lang="pl-PL" noProof="0"/>
              <a:t>Kliknij, aby edytować styl</a:t>
            </a:r>
          </a:p>
        </p:txBody>
      </p:sp>
      <p:sp>
        <p:nvSpPr>
          <p:cNvPr id="3" name="Obraz — symbol zastępczy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
        <p:nvSpPr>
          <p:cNvPr id="4" name="Tekst — symbol zastępczy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DA996C7C-A071-48D8-BAFB-3297B0098A58}" type="datetime1">
              <a:rPr lang="pl-PL" noProof="0" smtClean="0"/>
              <a:t>23.03.2023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Obraz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a 7"/>
          <p:cNvGrpSpPr/>
          <p:nvPr/>
        </p:nvGrpSpPr>
        <p:grpSpPr>
          <a:xfrm>
            <a:off x="-14288" y="0"/>
            <a:ext cx="12053888" cy="6858001"/>
            <a:chOff x="-14288" y="0"/>
            <a:chExt cx="12053888" cy="6858001"/>
          </a:xfrm>
        </p:grpSpPr>
        <p:grpSp>
          <p:nvGrpSpPr>
            <p:cNvPr id="9" name="Grupa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Prostokąt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Dowolny kształt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Dowolny kształt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Dowolny kształt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Dowolny kształt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Dowolny kształt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Dowolny kształt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Dowolny kształt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Dowolny kształt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Dowolny kształt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Dowolny kształt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i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Dowolny kształt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Dowolny kształt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Dowolny kształt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Dowolny kształt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Prostokąt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Dowolny kształt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Dowolny kształt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Dowolny kształt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Dowolny kształt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Dowolny kształt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Dowolny kształt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Dowolny kształt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Dowolny kształt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Dowolny kształt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Dowolny kształt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a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Dowolny kształt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Dowolny kształt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Dowolny kształt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Dowolny kształt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Dowolny kształt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Dowolny kształt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Dowolny kształt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Dowolny kształt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Dowolny kształt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Prostokąt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ytuł — symbol zastępczy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r>
              <a:rPr lang="pl-PL" noProof="0"/>
              <a:t>Kliknij, aby edytować styl</a:t>
            </a:r>
          </a:p>
        </p:txBody>
      </p:sp>
      <p:sp>
        <p:nvSpPr>
          <p:cNvPr id="3" name="Tekst — symbol zastępczy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42C6AECE-1B9D-448D-9852-092B8303964E}" type="datetime1">
              <a:rPr lang="pl-PL" noProof="0" smtClean="0"/>
              <a:t>23.03.2023</a:t>
            </a:fld>
            <a:endParaRPr lang="pl-PL" noProof="0"/>
          </a:p>
        </p:txBody>
      </p:sp>
      <p:sp>
        <p:nvSpPr>
          <p:cNvPr id="5" name="Stopka — symbol zastępczy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pl-PL" noProof="0"/>
          </a:p>
        </p:txBody>
      </p:sp>
      <p:sp>
        <p:nvSpPr>
          <p:cNvPr id="6" name="Numer slajdu — symbol zastępczy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pl-PL" noProof="0" smtClean="0"/>
              <a:pPr/>
              <a:t>‹#›</a:t>
            </a:fld>
            <a:endParaRPr lang="pl-PL"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lstStyle/>
          <a:p>
            <a:r>
              <a:rPr lang="pl-PL" dirty="0">
                <a:ea typeface="+mj-lt"/>
                <a:cs typeface="+mj-lt"/>
              </a:rPr>
              <a:t>Przerwania, priorytety przerwań</a:t>
            </a:r>
            <a:endParaRPr lang="pl-PL" dirty="0"/>
          </a:p>
        </p:txBody>
      </p:sp>
    </p:spTree>
    <p:extLst>
      <p:ext uri="{BB962C8B-B14F-4D97-AF65-F5344CB8AC3E}">
        <p14:creationId xmlns:p14="http://schemas.microsoft.com/office/powerpoint/2010/main" val="385614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369BF38-98AA-9C28-30C4-1DE9F50D5FAA}"/>
              </a:ext>
            </a:extLst>
          </p:cNvPr>
          <p:cNvSpPr>
            <a:spLocks noGrp="1"/>
          </p:cNvSpPr>
          <p:nvPr>
            <p:ph type="title"/>
          </p:nvPr>
        </p:nvSpPr>
        <p:spPr/>
        <p:txBody>
          <a:bodyPr/>
          <a:lstStyle/>
          <a:p>
            <a:r>
              <a:rPr lang="pl-PL" dirty="0"/>
              <a:t>Czym jest przerwanie</a:t>
            </a:r>
          </a:p>
        </p:txBody>
      </p:sp>
      <p:sp>
        <p:nvSpPr>
          <p:cNvPr id="3" name="Symbol zastępczy zawartości 2">
            <a:extLst>
              <a:ext uri="{FF2B5EF4-FFF2-40B4-BE49-F238E27FC236}">
                <a16:creationId xmlns:a16="http://schemas.microsoft.com/office/drawing/2014/main" id="{9598921A-01B6-14FB-75C8-DABB231AE6FF}"/>
              </a:ext>
            </a:extLst>
          </p:cNvPr>
          <p:cNvSpPr>
            <a:spLocks noGrp="1"/>
          </p:cNvSpPr>
          <p:nvPr>
            <p:ph idx="1"/>
          </p:nvPr>
        </p:nvSpPr>
        <p:spPr/>
        <p:txBody>
          <a:bodyPr vert="horz" lIns="91440" tIns="45720" rIns="91440" bIns="45720" rtlCol="0" anchor="t">
            <a:normAutofit/>
          </a:bodyPr>
          <a:lstStyle/>
          <a:p>
            <a:r>
              <a:rPr lang="pl-PL" dirty="0">
                <a:ea typeface="+mn-lt"/>
                <a:cs typeface="+mn-lt"/>
              </a:rPr>
              <a:t>Przerwanie jest mechanizmem, który umożliwia urządzeniom peryferyjnym lub oprogramowaniu na żądanie wstrzymania bieżącej pracy procesora i przekazanie mu informacji o wystąpieniu zdarzenia, które wymaga jego natychmiastowej uwagi. Po otrzymaniu sygnału przerwania, procesor zatrzymuje bieżącą pracę, zapisuje stan procesu i przekazuje kontrolę do procedury obsługi przerwania (ISR - </a:t>
            </a:r>
            <a:r>
              <a:rPr lang="pl-PL" dirty="0" err="1">
                <a:ea typeface="+mn-lt"/>
                <a:cs typeface="+mn-lt"/>
              </a:rPr>
              <a:t>Interrupt</a:t>
            </a:r>
            <a:r>
              <a:rPr lang="pl-PL" dirty="0">
                <a:ea typeface="+mn-lt"/>
                <a:cs typeface="+mn-lt"/>
              </a:rPr>
              <a:t> Service </a:t>
            </a:r>
            <a:r>
              <a:rPr lang="pl-PL" dirty="0" err="1">
                <a:ea typeface="+mn-lt"/>
                <a:cs typeface="+mn-lt"/>
              </a:rPr>
              <a:t>Routine</a:t>
            </a:r>
            <a:r>
              <a:rPr lang="pl-PL" dirty="0">
                <a:ea typeface="+mn-lt"/>
                <a:cs typeface="+mn-lt"/>
              </a:rPr>
              <a:t>), która zajmuje się obsługą zgłoszonego zdarzenia.</a:t>
            </a:r>
          </a:p>
        </p:txBody>
      </p:sp>
    </p:spTree>
    <p:extLst>
      <p:ext uri="{BB962C8B-B14F-4D97-AF65-F5344CB8AC3E}">
        <p14:creationId xmlns:p14="http://schemas.microsoft.com/office/powerpoint/2010/main" val="44243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755C5C1-DB6A-69CF-E29A-85E4BC3959E1}"/>
              </a:ext>
            </a:extLst>
          </p:cNvPr>
          <p:cNvSpPr>
            <a:spLocks noGrp="1"/>
          </p:cNvSpPr>
          <p:nvPr>
            <p:ph idx="1"/>
          </p:nvPr>
        </p:nvSpPr>
        <p:spPr>
          <a:xfrm>
            <a:off x="1141412" y="560234"/>
            <a:ext cx="9905999" cy="5230967"/>
          </a:xfrm>
        </p:spPr>
        <p:txBody>
          <a:bodyPr vert="horz" lIns="91440" tIns="45720" rIns="91440" bIns="45720" rtlCol="0" anchor="t">
            <a:normAutofit fontScale="85000" lnSpcReduction="20000"/>
          </a:bodyPr>
          <a:lstStyle/>
          <a:p>
            <a:pPr marL="0" indent="0">
              <a:buNone/>
            </a:pPr>
            <a:r>
              <a:rPr lang="pl-PL" dirty="0">
                <a:ea typeface="+mn-lt"/>
                <a:cs typeface="+mn-lt"/>
              </a:rPr>
              <a:t>Procedura obsługi przerwania jest specjalną funkcją w systemie operacyjnym lub oprogramowaniu aplikacyjnym, która została zaprogramowana w celu obsługi danego zdarzenia. Po otrzymaniu sygnału przerwania, procesor wykonuje następujące kroki:</a:t>
            </a:r>
            <a:endParaRPr lang="pl-PL" dirty="0"/>
          </a:p>
          <a:p>
            <a:pPr marL="457200" indent="-457200">
              <a:buAutoNum type="arabicPeriod"/>
            </a:pPr>
            <a:r>
              <a:rPr lang="pl-PL" dirty="0">
                <a:ea typeface="+mn-lt"/>
                <a:cs typeface="+mn-lt"/>
              </a:rPr>
              <a:t>Zapisuje stan procesu - procesor zapisuje aktualny stan procesu, w tym wartości rejestrów, licznik instrukcji i stosu, aby można było później powrócić do wątku, który został wstrzymany.</a:t>
            </a:r>
            <a:endParaRPr lang="pl-PL" dirty="0"/>
          </a:p>
          <a:p>
            <a:pPr marL="457200" indent="-457200">
              <a:buAutoNum type="arabicPeriod"/>
            </a:pPr>
            <a:r>
              <a:rPr lang="pl-PL" dirty="0">
                <a:ea typeface="+mn-lt"/>
                <a:cs typeface="+mn-lt"/>
              </a:rPr>
              <a:t>Wykonywanie procedury obsługi przerwania - procesor przechodzi do adresu procedury obsługi przerwania, który został wcześniej zaprogramowany. Procedura ta wykonuje niezbędne czynności, aby obsłużyć zgłoszone zdarzenie, takie jak odczytanie danych z urządzenia peryferyjnego lub wykonanie innej specjalnej operacji.</a:t>
            </a:r>
            <a:endParaRPr lang="pl-PL" dirty="0"/>
          </a:p>
          <a:p>
            <a:pPr marL="457200" indent="-457200">
              <a:buAutoNum type="arabicPeriod"/>
            </a:pPr>
            <a:r>
              <a:rPr lang="pl-PL" dirty="0">
                <a:ea typeface="+mn-lt"/>
                <a:cs typeface="+mn-lt"/>
              </a:rPr>
              <a:t>Przywracanie stanu procesu - po zakończeniu obsługi przerwania, procesor przywraca zapisany wcześniej stan procesu, w tym wartości rejestrów, licznik instrukcji i stosu.</a:t>
            </a:r>
            <a:endParaRPr lang="pl-PL" dirty="0"/>
          </a:p>
          <a:p>
            <a:pPr marL="457200" indent="-457200">
              <a:buAutoNum type="arabicPeriod"/>
            </a:pPr>
            <a:r>
              <a:rPr lang="pl-PL" dirty="0">
                <a:ea typeface="+mn-lt"/>
                <a:cs typeface="+mn-lt"/>
              </a:rPr>
              <a:t>Wznawianie pracy procesora - po przywróceniu stanu procesu, procesor wznawia przerwaną pracę od miejsca, w którym została przerwana.</a:t>
            </a:r>
            <a:endParaRPr lang="pl-PL" dirty="0"/>
          </a:p>
          <a:p>
            <a:endParaRPr lang="pl-PL" dirty="0"/>
          </a:p>
        </p:txBody>
      </p:sp>
    </p:spTree>
    <p:extLst>
      <p:ext uri="{BB962C8B-B14F-4D97-AF65-F5344CB8AC3E}">
        <p14:creationId xmlns:p14="http://schemas.microsoft.com/office/powerpoint/2010/main" val="202689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94258F1-3DD9-2CE5-06CB-01D4520BD48D}"/>
              </a:ext>
            </a:extLst>
          </p:cNvPr>
          <p:cNvSpPr>
            <a:spLocks noGrp="1"/>
          </p:cNvSpPr>
          <p:nvPr>
            <p:ph type="title"/>
          </p:nvPr>
        </p:nvSpPr>
        <p:spPr/>
        <p:txBody>
          <a:bodyPr/>
          <a:lstStyle/>
          <a:p>
            <a:r>
              <a:rPr lang="pl-PL" dirty="0"/>
              <a:t>Priorytety przerwań</a:t>
            </a:r>
          </a:p>
        </p:txBody>
      </p:sp>
      <p:sp>
        <p:nvSpPr>
          <p:cNvPr id="3" name="Symbol zastępczy zawartości 2">
            <a:extLst>
              <a:ext uri="{FF2B5EF4-FFF2-40B4-BE49-F238E27FC236}">
                <a16:creationId xmlns:a16="http://schemas.microsoft.com/office/drawing/2014/main" id="{30029574-E086-1237-EDDC-1BEDBCAD7B8C}"/>
              </a:ext>
            </a:extLst>
          </p:cNvPr>
          <p:cNvSpPr>
            <a:spLocks noGrp="1"/>
          </p:cNvSpPr>
          <p:nvPr>
            <p:ph idx="1"/>
          </p:nvPr>
        </p:nvSpPr>
        <p:spPr/>
        <p:txBody>
          <a:bodyPr vert="horz" lIns="91440" tIns="45720" rIns="91440" bIns="45720" rtlCol="0" anchor="t">
            <a:normAutofit lnSpcReduction="10000"/>
          </a:bodyPr>
          <a:lstStyle/>
          <a:p>
            <a:r>
              <a:rPr lang="pl-PL" dirty="0">
                <a:ea typeface="+mn-lt"/>
                <a:cs typeface="+mn-lt"/>
              </a:rPr>
              <a:t>Priorytet przerwania określa, które przerwanie zostanie obsłużone najpierw, gdy wiele przerwań zostanie zgłoszonych jednocześnie. Priorytet przerwania zwykle jest określony przez sprzęt lub oprogramowanie i jest przypisywany do każdego typu przerwania.</a:t>
            </a:r>
          </a:p>
          <a:p>
            <a:r>
              <a:rPr lang="pl-PL" dirty="0">
                <a:ea typeface="+mn-lt"/>
                <a:cs typeface="+mn-lt"/>
              </a:rPr>
              <a:t>Priorytety przerwań są zwykle reprezentowane w postaci liczb lub kodów, gdzie niższe liczby oznaczają wyższy priorytet. Na przykład przerwanie o priorytecie 0 będzie miało najwyższy priorytet, a przerwanie o priorytecie 255 będzie miało najniższy priorytet.</a:t>
            </a:r>
            <a:endParaRPr lang="pl-PL" dirty="0"/>
          </a:p>
        </p:txBody>
      </p:sp>
    </p:spTree>
    <p:extLst>
      <p:ext uri="{BB962C8B-B14F-4D97-AF65-F5344CB8AC3E}">
        <p14:creationId xmlns:p14="http://schemas.microsoft.com/office/powerpoint/2010/main" val="44924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1FED21C4-7988-A4AB-7DA7-46132D65E766}"/>
              </a:ext>
            </a:extLst>
          </p:cNvPr>
          <p:cNvSpPr>
            <a:spLocks noGrp="1"/>
          </p:cNvSpPr>
          <p:nvPr>
            <p:ph idx="1"/>
          </p:nvPr>
        </p:nvSpPr>
        <p:spPr>
          <a:xfrm>
            <a:off x="1141412" y="1331415"/>
            <a:ext cx="9905999" cy="3541714"/>
          </a:xfrm>
        </p:spPr>
        <p:txBody>
          <a:bodyPr vert="horz" lIns="91440" tIns="45720" rIns="91440" bIns="45720" rtlCol="0" anchor="t">
            <a:normAutofit/>
          </a:bodyPr>
          <a:lstStyle/>
          <a:p>
            <a:r>
              <a:rPr lang="pl-PL" dirty="0">
                <a:ea typeface="+mn-lt"/>
                <a:cs typeface="+mn-lt"/>
              </a:rPr>
              <a:t>Kiedy wiele przerwań jest zgłaszanych jednocześnie, procesor zaczyna obsługiwać przerwanie o najwyższym priorytecie, a następnie przechodzi do kolejnego przerwania z wyższym priorytetem. Jeśli w czasie obsługi przerwania o wyższym priorytecie zostanie zgłoszone kolejne przerwanie o jeszcze wyższym priorytecie, to procesor zakończy obsługę bieżącego przerwania i przejdzie do nowego przerwania.</a:t>
            </a:r>
            <a:endParaRPr lang="pl-PL" dirty="0"/>
          </a:p>
        </p:txBody>
      </p:sp>
    </p:spTree>
    <p:extLst>
      <p:ext uri="{BB962C8B-B14F-4D97-AF65-F5344CB8AC3E}">
        <p14:creationId xmlns:p14="http://schemas.microsoft.com/office/powerpoint/2010/main" val="327826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B9327B-A112-B35E-6723-23332A016D2D}"/>
              </a:ext>
            </a:extLst>
          </p:cNvPr>
          <p:cNvSpPr>
            <a:spLocks noGrp="1"/>
          </p:cNvSpPr>
          <p:nvPr>
            <p:ph type="title"/>
          </p:nvPr>
        </p:nvSpPr>
        <p:spPr/>
        <p:txBody>
          <a:bodyPr/>
          <a:lstStyle/>
          <a:p>
            <a:r>
              <a:rPr lang="pl-PL" dirty="0"/>
              <a:t>Przykłady Rodzajów przerwań</a:t>
            </a:r>
          </a:p>
        </p:txBody>
      </p:sp>
      <p:sp>
        <p:nvSpPr>
          <p:cNvPr id="3" name="Symbol zastępczy zawartości 2">
            <a:extLst>
              <a:ext uri="{FF2B5EF4-FFF2-40B4-BE49-F238E27FC236}">
                <a16:creationId xmlns:a16="http://schemas.microsoft.com/office/drawing/2014/main" id="{8C6D7690-A378-A991-8C6A-489E60D7BCA7}"/>
              </a:ext>
            </a:extLst>
          </p:cNvPr>
          <p:cNvSpPr>
            <a:spLocks noGrp="1"/>
          </p:cNvSpPr>
          <p:nvPr>
            <p:ph idx="1"/>
          </p:nvPr>
        </p:nvSpPr>
        <p:spPr/>
        <p:txBody>
          <a:bodyPr vert="horz" lIns="91440" tIns="45720" rIns="91440" bIns="45720" rtlCol="0" anchor="t">
            <a:normAutofit fontScale="55000" lnSpcReduction="20000"/>
          </a:bodyPr>
          <a:lstStyle/>
          <a:p>
            <a:r>
              <a:rPr lang="pl-PL" dirty="0">
                <a:ea typeface="+mn-lt"/>
                <a:cs typeface="+mn-lt"/>
              </a:rPr>
              <a:t>Przerwania sprzętowe (hardware </a:t>
            </a:r>
            <a:r>
              <a:rPr lang="pl-PL" dirty="0" err="1">
                <a:ea typeface="+mn-lt"/>
                <a:cs typeface="+mn-lt"/>
              </a:rPr>
              <a:t>interrupts</a:t>
            </a:r>
            <a:r>
              <a:rPr lang="pl-PL" dirty="0">
                <a:ea typeface="+mn-lt"/>
                <a:cs typeface="+mn-lt"/>
              </a:rPr>
              <a:t>) - wywoływane przez urządzenia peryferyjne (np. klawiaturę, mysz, dysk twardy) w celu poinformowania procesora o zdarzeniu wymagającym jego uwagi.</a:t>
            </a:r>
            <a:endParaRPr lang="pl-PL" dirty="0"/>
          </a:p>
          <a:p>
            <a:r>
              <a:rPr lang="pl-PL" dirty="0">
                <a:ea typeface="+mn-lt"/>
                <a:cs typeface="+mn-lt"/>
              </a:rPr>
              <a:t>Przerwania programowe (software </a:t>
            </a:r>
            <a:r>
              <a:rPr lang="pl-PL" dirty="0" err="1">
                <a:ea typeface="+mn-lt"/>
                <a:cs typeface="+mn-lt"/>
              </a:rPr>
              <a:t>interrupts</a:t>
            </a:r>
            <a:r>
              <a:rPr lang="pl-PL" dirty="0">
                <a:ea typeface="+mn-lt"/>
                <a:cs typeface="+mn-lt"/>
              </a:rPr>
              <a:t>) - wywoływane przez instrukcje programowe, zwykle w celu wywołania systemowej procedury obsługi przerwania lub wywołania systemowej usługi.</a:t>
            </a:r>
            <a:endParaRPr lang="pl-PL" dirty="0"/>
          </a:p>
          <a:p>
            <a:r>
              <a:rPr lang="pl-PL" dirty="0">
                <a:ea typeface="+mn-lt"/>
                <a:cs typeface="+mn-lt"/>
              </a:rPr>
              <a:t>Wyjątki (</a:t>
            </a:r>
            <a:r>
              <a:rPr lang="pl-PL" dirty="0" err="1">
                <a:ea typeface="+mn-lt"/>
                <a:cs typeface="+mn-lt"/>
              </a:rPr>
              <a:t>exceptions</a:t>
            </a:r>
            <a:r>
              <a:rPr lang="pl-PL" dirty="0">
                <a:ea typeface="+mn-lt"/>
                <a:cs typeface="+mn-lt"/>
              </a:rPr>
              <a:t>) - wywoływane przez błędy sprzętowe lub programowe, takie jak dzielenie przez zero, naruszenie ochrony pamięci lub nieobsługiwane instrukcje.</a:t>
            </a:r>
            <a:endParaRPr lang="pl-PL" dirty="0"/>
          </a:p>
          <a:p>
            <a:r>
              <a:rPr lang="pl-PL" dirty="0">
                <a:ea typeface="+mn-lt"/>
                <a:cs typeface="+mn-lt"/>
              </a:rPr>
              <a:t>Fazy wykonania (</a:t>
            </a:r>
            <a:r>
              <a:rPr lang="pl-PL" dirty="0" err="1">
                <a:ea typeface="+mn-lt"/>
                <a:cs typeface="+mn-lt"/>
              </a:rPr>
              <a:t>pipeline</a:t>
            </a:r>
            <a:r>
              <a:rPr lang="pl-PL" dirty="0">
                <a:ea typeface="+mn-lt"/>
                <a:cs typeface="+mn-lt"/>
              </a:rPr>
              <a:t> </a:t>
            </a:r>
            <a:r>
              <a:rPr lang="pl-PL" dirty="0" err="1">
                <a:ea typeface="+mn-lt"/>
                <a:cs typeface="+mn-lt"/>
              </a:rPr>
              <a:t>interrupts</a:t>
            </a:r>
            <a:r>
              <a:rPr lang="pl-PL" dirty="0">
                <a:ea typeface="+mn-lt"/>
                <a:cs typeface="+mn-lt"/>
              </a:rPr>
              <a:t>) - wywoływane w procesorach wielordzeniowych, gdy operacja nie może być kontynuowana w jednym z rdzeni.</a:t>
            </a:r>
            <a:endParaRPr lang="pl-PL" dirty="0"/>
          </a:p>
          <a:p>
            <a:r>
              <a:rPr lang="pl-PL" dirty="0">
                <a:ea typeface="+mn-lt"/>
                <a:cs typeface="+mn-lt"/>
              </a:rPr>
              <a:t>Przerwania programowane (</a:t>
            </a:r>
            <a:r>
              <a:rPr lang="pl-PL" dirty="0" err="1">
                <a:ea typeface="+mn-lt"/>
                <a:cs typeface="+mn-lt"/>
              </a:rPr>
              <a:t>programmable</a:t>
            </a:r>
            <a:r>
              <a:rPr lang="pl-PL" dirty="0">
                <a:ea typeface="+mn-lt"/>
                <a:cs typeface="+mn-lt"/>
              </a:rPr>
              <a:t> </a:t>
            </a:r>
            <a:r>
              <a:rPr lang="pl-PL" dirty="0" err="1">
                <a:ea typeface="+mn-lt"/>
                <a:cs typeface="+mn-lt"/>
              </a:rPr>
              <a:t>interrupt</a:t>
            </a:r>
            <a:r>
              <a:rPr lang="pl-PL" dirty="0">
                <a:ea typeface="+mn-lt"/>
                <a:cs typeface="+mn-lt"/>
              </a:rPr>
              <a:t>) - wywoływane przez użytkownika w celu zasygnalizowania konkretnej sytuacji.</a:t>
            </a:r>
            <a:endParaRPr lang="pl-PL" dirty="0"/>
          </a:p>
          <a:p>
            <a:r>
              <a:rPr lang="pl-PL" dirty="0">
                <a:ea typeface="+mn-lt"/>
                <a:cs typeface="+mn-lt"/>
              </a:rPr>
              <a:t>DMA (Direct Memory Access) - przerwanie wywołane przez kontroler DMA, kiedy transfer danych z urządzenia peryferyjnego do pamięci jest zakończony.</a:t>
            </a:r>
            <a:endParaRPr lang="pl-PL" dirty="0"/>
          </a:p>
          <a:p>
            <a:r>
              <a:rPr lang="pl-PL" dirty="0">
                <a:ea typeface="+mn-lt"/>
                <a:cs typeface="+mn-lt"/>
              </a:rPr>
              <a:t>Przerwania czasowe (</a:t>
            </a:r>
            <a:r>
              <a:rPr lang="pl-PL" dirty="0" err="1">
                <a:ea typeface="+mn-lt"/>
                <a:cs typeface="+mn-lt"/>
              </a:rPr>
              <a:t>timer</a:t>
            </a:r>
            <a:r>
              <a:rPr lang="pl-PL" dirty="0">
                <a:ea typeface="+mn-lt"/>
                <a:cs typeface="+mn-lt"/>
              </a:rPr>
              <a:t> </a:t>
            </a:r>
            <a:r>
              <a:rPr lang="pl-PL" dirty="0" err="1">
                <a:ea typeface="+mn-lt"/>
                <a:cs typeface="+mn-lt"/>
              </a:rPr>
              <a:t>interrupts</a:t>
            </a:r>
            <a:r>
              <a:rPr lang="pl-PL" dirty="0">
                <a:ea typeface="+mn-lt"/>
                <a:cs typeface="+mn-lt"/>
              </a:rPr>
              <a:t>) - wywoływane przez zegary systemowe, zwykle co określony interwał czasowy, w celu wykonywania okresowych operacji (np. odświeżania ekranu).</a:t>
            </a:r>
            <a:endParaRPr lang="pl-PL" dirty="0"/>
          </a:p>
          <a:p>
            <a:endParaRPr lang="pl-PL" dirty="0"/>
          </a:p>
        </p:txBody>
      </p:sp>
    </p:spTree>
    <p:extLst>
      <p:ext uri="{BB962C8B-B14F-4D97-AF65-F5344CB8AC3E}">
        <p14:creationId xmlns:p14="http://schemas.microsoft.com/office/powerpoint/2010/main" val="217326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58E0B4-A67D-BC7E-0869-E5D37C9E4738}"/>
              </a:ext>
            </a:extLst>
          </p:cNvPr>
          <p:cNvSpPr>
            <a:spLocks noGrp="1"/>
          </p:cNvSpPr>
          <p:nvPr>
            <p:ph type="title"/>
          </p:nvPr>
        </p:nvSpPr>
        <p:spPr/>
        <p:txBody>
          <a:bodyPr/>
          <a:lstStyle/>
          <a:p>
            <a:r>
              <a:rPr lang="pl-PL" dirty="0"/>
              <a:t>Przykłady klasyfikacji priorytetów przerwań</a:t>
            </a:r>
          </a:p>
        </p:txBody>
      </p:sp>
      <p:sp>
        <p:nvSpPr>
          <p:cNvPr id="3" name="Symbol zastępczy zawartości 2">
            <a:extLst>
              <a:ext uri="{FF2B5EF4-FFF2-40B4-BE49-F238E27FC236}">
                <a16:creationId xmlns:a16="http://schemas.microsoft.com/office/drawing/2014/main" id="{DAB47FEA-6DE5-40B8-F986-7738A6A476E0}"/>
              </a:ext>
            </a:extLst>
          </p:cNvPr>
          <p:cNvSpPr>
            <a:spLocks noGrp="1"/>
          </p:cNvSpPr>
          <p:nvPr>
            <p:ph idx="1"/>
          </p:nvPr>
        </p:nvSpPr>
        <p:spPr/>
        <p:txBody>
          <a:bodyPr vert="horz" lIns="91440" tIns="45720" rIns="91440" bIns="45720" rtlCol="0" anchor="t">
            <a:normAutofit fontScale="55000" lnSpcReduction="20000"/>
          </a:bodyPr>
          <a:lstStyle/>
          <a:p>
            <a:r>
              <a:rPr lang="pl-PL" dirty="0">
                <a:ea typeface="+mn-lt"/>
                <a:cs typeface="+mn-lt"/>
              </a:rPr>
              <a:t>Priorytet "nieprzerwane" (non-</a:t>
            </a:r>
            <a:r>
              <a:rPr lang="pl-PL" dirty="0" err="1">
                <a:ea typeface="+mn-lt"/>
                <a:cs typeface="+mn-lt"/>
              </a:rPr>
              <a:t>maskable</a:t>
            </a:r>
            <a:r>
              <a:rPr lang="pl-PL" dirty="0">
                <a:ea typeface="+mn-lt"/>
                <a:cs typeface="+mn-lt"/>
              </a:rPr>
              <a:t> </a:t>
            </a:r>
            <a:r>
              <a:rPr lang="pl-PL" dirty="0" err="1">
                <a:ea typeface="+mn-lt"/>
                <a:cs typeface="+mn-lt"/>
              </a:rPr>
              <a:t>priority</a:t>
            </a:r>
            <a:r>
              <a:rPr lang="pl-PL" dirty="0">
                <a:ea typeface="+mn-lt"/>
                <a:cs typeface="+mn-lt"/>
              </a:rPr>
              <a:t>) - to najwyższy priorytet przerwania, który nie może być zablokowany lub wyłączony przez system operacyjny lub oprogramowanie. Jest to zwykle używane dla przerwań krytycznych, które muszą być obsłużone natychmiast, takich jak przerwania wywołane przez błędy sprzętowe lub oprogramowania.</a:t>
            </a:r>
            <a:endParaRPr lang="pl-PL" dirty="0"/>
          </a:p>
          <a:p>
            <a:r>
              <a:rPr lang="pl-PL" dirty="0">
                <a:ea typeface="+mn-lt"/>
                <a:cs typeface="+mn-lt"/>
              </a:rPr>
              <a:t>Priorytet "najwyższy" (</a:t>
            </a:r>
            <a:r>
              <a:rPr lang="pl-PL" dirty="0" err="1">
                <a:ea typeface="+mn-lt"/>
                <a:cs typeface="+mn-lt"/>
              </a:rPr>
              <a:t>highest</a:t>
            </a:r>
            <a:r>
              <a:rPr lang="pl-PL" dirty="0">
                <a:ea typeface="+mn-lt"/>
                <a:cs typeface="+mn-lt"/>
              </a:rPr>
              <a:t> </a:t>
            </a:r>
            <a:r>
              <a:rPr lang="pl-PL" dirty="0" err="1">
                <a:ea typeface="+mn-lt"/>
                <a:cs typeface="+mn-lt"/>
              </a:rPr>
              <a:t>priority</a:t>
            </a:r>
            <a:r>
              <a:rPr lang="pl-PL" dirty="0">
                <a:ea typeface="+mn-lt"/>
                <a:cs typeface="+mn-lt"/>
              </a:rPr>
              <a:t>) - to priorytet wyższy niż większość innych przerwań i jest zwykle używany dla przerwań, które są bardzo ważne i wymagają szybkiej obsługi.</a:t>
            </a:r>
            <a:endParaRPr lang="pl-PL" dirty="0"/>
          </a:p>
          <a:p>
            <a:r>
              <a:rPr lang="pl-PL" dirty="0">
                <a:ea typeface="+mn-lt"/>
                <a:cs typeface="+mn-lt"/>
              </a:rPr>
              <a:t>Priorytet "wysoki" (high </a:t>
            </a:r>
            <a:r>
              <a:rPr lang="pl-PL" dirty="0" err="1">
                <a:ea typeface="+mn-lt"/>
                <a:cs typeface="+mn-lt"/>
              </a:rPr>
              <a:t>priority</a:t>
            </a:r>
            <a:r>
              <a:rPr lang="pl-PL" dirty="0">
                <a:ea typeface="+mn-lt"/>
                <a:cs typeface="+mn-lt"/>
              </a:rPr>
              <a:t>) - to priorytet wyższy niż większość przerwań i jest zwykle używany dla przerwań, które są ważne, ale nie tak pilne jak przerwania z priorytetem najwyższym.</a:t>
            </a:r>
            <a:endParaRPr lang="pl-PL" dirty="0"/>
          </a:p>
          <a:p>
            <a:r>
              <a:rPr lang="pl-PL" dirty="0">
                <a:ea typeface="+mn-lt"/>
                <a:cs typeface="+mn-lt"/>
              </a:rPr>
              <a:t>Priorytet "normalny" (</a:t>
            </a:r>
            <a:r>
              <a:rPr lang="pl-PL" dirty="0" err="1">
                <a:ea typeface="+mn-lt"/>
                <a:cs typeface="+mn-lt"/>
              </a:rPr>
              <a:t>normal</a:t>
            </a:r>
            <a:r>
              <a:rPr lang="pl-PL" dirty="0">
                <a:ea typeface="+mn-lt"/>
                <a:cs typeface="+mn-lt"/>
              </a:rPr>
              <a:t> </a:t>
            </a:r>
            <a:r>
              <a:rPr lang="pl-PL" dirty="0" err="1">
                <a:ea typeface="+mn-lt"/>
                <a:cs typeface="+mn-lt"/>
              </a:rPr>
              <a:t>priority</a:t>
            </a:r>
            <a:r>
              <a:rPr lang="pl-PL" dirty="0">
                <a:ea typeface="+mn-lt"/>
                <a:cs typeface="+mn-lt"/>
              </a:rPr>
              <a:t>) - to standardowy priorytet, który jest przypisywany większości przerwań. Przerwania z tym priorytetem są obsługiwane zwykle w kolejności zgłoszenia.</a:t>
            </a:r>
            <a:endParaRPr lang="pl-PL" dirty="0"/>
          </a:p>
          <a:p>
            <a:r>
              <a:rPr lang="pl-PL" dirty="0">
                <a:ea typeface="+mn-lt"/>
                <a:cs typeface="+mn-lt"/>
              </a:rPr>
              <a:t>Priorytet "niski" (</a:t>
            </a:r>
            <a:r>
              <a:rPr lang="pl-PL" dirty="0" err="1">
                <a:ea typeface="+mn-lt"/>
                <a:cs typeface="+mn-lt"/>
              </a:rPr>
              <a:t>low</a:t>
            </a:r>
            <a:r>
              <a:rPr lang="pl-PL" dirty="0">
                <a:ea typeface="+mn-lt"/>
                <a:cs typeface="+mn-lt"/>
              </a:rPr>
              <a:t> </a:t>
            </a:r>
            <a:r>
              <a:rPr lang="pl-PL" dirty="0" err="1">
                <a:ea typeface="+mn-lt"/>
                <a:cs typeface="+mn-lt"/>
              </a:rPr>
              <a:t>priority</a:t>
            </a:r>
            <a:r>
              <a:rPr lang="pl-PL" dirty="0">
                <a:ea typeface="+mn-lt"/>
                <a:cs typeface="+mn-lt"/>
              </a:rPr>
              <a:t>) - to priorytet niższy niż większość innych przerwań i jest zwykle używany dla przerwań, które nie są pilne i mogą być obsługiwane z niewielkim opóźnieniem.</a:t>
            </a:r>
            <a:endParaRPr lang="pl-PL" dirty="0"/>
          </a:p>
          <a:p>
            <a:r>
              <a:rPr lang="pl-PL" dirty="0">
                <a:ea typeface="+mn-lt"/>
                <a:cs typeface="+mn-lt"/>
              </a:rPr>
              <a:t>Priorytet "najniższy" (</a:t>
            </a:r>
            <a:r>
              <a:rPr lang="pl-PL" dirty="0" err="1">
                <a:ea typeface="+mn-lt"/>
                <a:cs typeface="+mn-lt"/>
              </a:rPr>
              <a:t>lowest</a:t>
            </a:r>
            <a:r>
              <a:rPr lang="pl-PL" dirty="0">
                <a:ea typeface="+mn-lt"/>
                <a:cs typeface="+mn-lt"/>
              </a:rPr>
              <a:t> </a:t>
            </a:r>
            <a:r>
              <a:rPr lang="pl-PL" dirty="0" err="1">
                <a:ea typeface="+mn-lt"/>
                <a:cs typeface="+mn-lt"/>
              </a:rPr>
              <a:t>priority</a:t>
            </a:r>
            <a:r>
              <a:rPr lang="pl-PL" dirty="0">
                <a:ea typeface="+mn-lt"/>
                <a:cs typeface="+mn-lt"/>
              </a:rPr>
              <a:t>) - to najniższy priorytet przerwania i jest zwykle używany dla przerwań, które są rzadko wywoływane lub wymagają minimalnej uwagi.</a:t>
            </a:r>
            <a:endParaRPr lang="pl-PL" dirty="0"/>
          </a:p>
          <a:p>
            <a:endParaRPr lang="pl-PL" dirty="0"/>
          </a:p>
        </p:txBody>
      </p:sp>
    </p:spTree>
    <p:extLst>
      <p:ext uri="{BB962C8B-B14F-4D97-AF65-F5344CB8AC3E}">
        <p14:creationId xmlns:p14="http://schemas.microsoft.com/office/powerpoint/2010/main" val="2761485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Words>
  <Application>Microsoft Office PowerPoint</Application>
  <PresentationFormat>Panoramiczny</PresentationFormat>
  <Paragraphs>1</Paragraphs>
  <Slides>7</Slides>
  <Notes>1</Notes>
  <HiddenSlides>0</HiddenSlides>
  <MMClips>0</MMClips>
  <ScaleCrop>false</ScaleCrop>
  <HeadingPairs>
    <vt:vector size="4" baseType="variant">
      <vt:variant>
        <vt:lpstr>Motyw</vt:lpstr>
      </vt:variant>
      <vt:variant>
        <vt:i4>1</vt:i4>
      </vt:variant>
      <vt:variant>
        <vt:lpstr>Tytuły slajdów</vt:lpstr>
      </vt:variant>
      <vt:variant>
        <vt:i4>7</vt:i4>
      </vt:variant>
    </vt:vector>
  </HeadingPairs>
  <TitlesOfParts>
    <vt:vector size="8" baseType="lpstr">
      <vt:lpstr>Obwód</vt:lpstr>
      <vt:lpstr>Przerwania, priorytety przerwań</vt:lpstr>
      <vt:lpstr>Czym jest przerwanie</vt:lpstr>
      <vt:lpstr>Prezentacja programu PowerPoint</vt:lpstr>
      <vt:lpstr>Priorytety przerwań</vt:lpstr>
      <vt:lpstr>Prezentacja programu PowerPoint</vt:lpstr>
      <vt:lpstr>Przykłady Rodzajów przerwań</vt:lpstr>
      <vt:lpstr>Przykłady klasyfikacji priorytetów przerwań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33</cp:revision>
  <dcterms:created xsi:type="dcterms:W3CDTF">2023-03-23T20:29:58Z</dcterms:created>
  <dcterms:modified xsi:type="dcterms:W3CDTF">2023-03-23T23:23:38Z</dcterms:modified>
</cp:coreProperties>
</file>