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96" r:id="rId1"/>
  </p:sldMasterIdLst>
  <p:notesMasterIdLst>
    <p:notesMasterId r:id="rId14"/>
  </p:notesMasterIdLst>
  <p:sldIdLst>
    <p:sldId id="256" r:id="rId2"/>
    <p:sldId id="257" r:id="rId3"/>
    <p:sldId id="258" r:id="rId4"/>
    <p:sldId id="259" r:id="rId5"/>
    <p:sldId id="260" r:id="rId6"/>
    <p:sldId id="291" r:id="rId7"/>
    <p:sldId id="293" r:id="rId8"/>
    <p:sldId id="292" r:id="rId9"/>
    <p:sldId id="298" r:id="rId10"/>
    <p:sldId id="261" r:id="rId11"/>
    <p:sldId id="296" r:id="rId12"/>
    <p:sldId id="297" r:id="rId13"/>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7672F57-FB4A-4839-8290-264FD6E22B1B}" type="datetimeFigureOut">
              <a:rPr lang="fr-FR" smtClean="0"/>
              <a:t>10/05/2023</a:t>
            </a:fld>
            <a:endParaRPr lang="fr-FR"/>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78CBBCD-BDCF-4697-A3CD-8B4AD09546E8}"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None/>
            </a:pPr>
            <a:endParaRPr lang="fr-FR" dirty="0"/>
          </a:p>
        </p:txBody>
      </p:sp>
      <p:sp>
        <p:nvSpPr>
          <p:cNvPr id="4" name="Espace réservé du numéro de diapositive 3"/>
          <p:cNvSpPr>
            <a:spLocks noGrp="1"/>
          </p:cNvSpPr>
          <p:nvPr>
            <p:ph type="sldNum" sz="quarter" idx="10"/>
          </p:nvPr>
        </p:nvSpPr>
        <p:spPr/>
        <p:txBody>
          <a:bodyPr/>
          <a:lstStyle/>
          <a:p>
            <a:fld id="{1DBD4B56-5991-4C93-8BF5-ACC811097CE8}" type="slidenum">
              <a:rPr lang="fr-FR" smtClean="0"/>
              <a:pPr/>
              <a:t>11</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re 28"/>
          <p:cNvSpPr>
            <a:spLocks noGrp="1"/>
          </p:cNvSpPr>
          <p:nvPr>
            <p:ph type="ctrTitle"/>
          </p:nvPr>
        </p:nvSpPr>
        <p:spPr>
          <a:xfrm>
            <a:off x="381000" y="4853411"/>
            <a:ext cx="8458200" cy="1222375"/>
          </a:xfrm>
        </p:spPr>
        <p:txBody>
          <a:bodyPr anchor="t"/>
          <a:lstStyle/>
          <a:p>
            <a:r>
              <a:rPr kumimoji="0" lang="fr-FR" smtClean="0"/>
              <a:t>Cliquez pour modifier le style du titre</a:t>
            </a:r>
            <a:endParaRPr kumimoji="0" lang="en-US"/>
          </a:p>
        </p:txBody>
      </p:sp>
      <p:sp>
        <p:nvSpPr>
          <p:cNvPr id="9" name="Sous-titr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16" name="Espace réservé de la date 15"/>
          <p:cNvSpPr>
            <a:spLocks noGrp="1"/>
          </p:cNvSpPr>
          <p:nvPr>
            <p:ph type="dt" sz="half" idx="10"/>
          </p:nvPr>
        </p:nvSpPr>
        <p:spPr/>
        <p:txBody>
          <a:bodyPr/>
          <a:lstStyle/>
          <a:p>
            <a:fld id="{D0B9338C-110E-4C8D-9D9D-3C552D92289E}" type="datetime1">
              <a:rPr lang="en-US" smtClean="0"/>
              <a:t>5/10/2023</a:t>
            </a:fld>
            <a:endParaRPr lang="en-US"/>
          </a:p>
        </p:txBody>
      </p:sp>
      <p:sp>
        <p:nvSpPr>
          <p:cNvPr id="2" name="Espace réservé du pied de page 1"/>
          <p:cNvSpPr>
            <a:spLocks noGrp="1"/>
          </p:cNvSpPr>
          <p:nvPr>
            <p:ph type="ftr" sz="quarter" idx="11"/>
          </p:nvPr>
        </p:nvSpPr>
        <p:spPr/>
        <p:txBody>
          <a:bodyPr/>
          <a:lstStyle/>
          <a:p>
            <a:endParaRPr lang="fr-FR"/>
          </a:p>
        </p:txBody>
      </p:sp>
      <p:sp>
        <p:nvSpPr>
          <p:cNvPr id="15" name="Espace réservé du numéro de diapositive 14"/>
          <p:cNvSpPr>
            <a:spLocks noGrp="1"/>
          </p:cNvSpPr>
          <p:nvPr>
            <p:ph type="sldNum" sz="quarter" idx="12"/>
          </p:nvPr>
        </p:nvSpPr>
        <p:spPr>
          <a:xfrm>
            <a:off x="8229600" y="6473952"/>
            <a:ext cx="758952" cy="246888"/>
          </a:xfrm>
        </p:spPr>
        <p:txBody>
          <a:bodyPr/>
          <a:lstStyle/>
          <a:p>
            <a:fld id="{B6F15528-21DE-4FAA-801E-634DDDAF4B2B}"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BB5BB8C-0C6A-48EE-9AA1-F225D7D6DFC1}" type="datetime1">
              <a:rPr lang="en-US" smtClean="0"/>
              <a:t>5/10/2023</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549276"/>
            <a:ext cx="18288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549276"/>
            <a:ext cx="62484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765BE6E-E47F-4CED-923F-1EC4892B287E}" type="datetime1">
              <a:rPr lang="en-US" smtClean="0"/>
              <a:t>5/10/2023</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22DB8BE-C310-4D62-AD20-343FAF11318A}" type="datetime1">
              <a:rPr lang="en-US" smtClean="0"/>
              <a:t>5/10/2023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2" name="Titre 21"/>
          <p:cNvSpPr>
            <a:spLocks noGrp="1"/>
          </p:cNvSpPr>
          <p:nvPr>
            <p:ph type="title"/>
          </p:nvPr>
        </p:nvSpPr>
        <p:spPr/>
        <p:txBody>
          <a:bodyPr/>
          <a:lstStyle/>
          <a:p>
            <a:r>
              <a:rPr kumimoji="0" lang="fr-FR" smtClean="0"/>
              <a:t>Cliquez pour modifier le style du titre</a:t>
            </a:r>
            <a:endParaRPr kumimoji="0" lang="en-US"/>
          </a:p>
        </p:txBody>
      </p:sp>
      <p:sp>
        <p:nvSpPr>
          <p:cNvPr id="27" name="Espace réservé du contenu 26"/>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4390EF7B-7A44-4AE3-9BF1-3C72E981405B}" type="datetime1">
              <a:rPr lang="en-US" smtClean="0"/>
              <a:t>5/10/2023</a:t>
            </a:fld>
            <a:endParaRPr lang="en-US"/>
          </a:p>
        </p:txBody>
      </p:sp>
      <p:sp>
        <p:nvSpPr>
          <p:cNvPr id="19" name="Espace réservé du pied de page 18"/>
          <p:cNvSpPr>
            <a:spLocks noGrp="1"/>
          </p:cNvSpPr>
          <p:nvPr>
            <p:ph type="ftr" sz="quarter" idx="11"/>
          </p:nvPr>
        </p:nvSpPr>
        <p:spPr>
          <a:xfrm>
            <a:off x="3581400" y="76200"/>
            <a:ext cx="2895600" cy="288925"/>
          </a:xfrm>
        </p:spPr>
        <p:txBody>
          <a:bodyPr/>
          <a:lstStyle/>
          <a:p>
            <a:endParaRPr lang="fr-FR"/>
          </a:p>
        </p:txBody>
      </p:sp>
      <p:sp>
        <p:nvSpPr>
          <p:cNvPr id="16" name="Espace réservé du numéro de diapositive 15"/>
          <p:cNvSpPr>
            <a:spLocks noGrp="1"/>
          </p:cNvSpPr>
          <p:nvPr>
            <p:ph type="sldNum" sz="quarter" idx="12"/>
          </p:nvPr>
        </p:nvSpPr>
        <p:spPr>
          <a:xfrm>
            <a:off x="8229600" y="6473952"/>
            <a:ext cx="758952" cy="246888"/>
          </a:xfrm>
        </p:spPr>
        <p:txBody>
          <a:bodyPr/>
          <a:lstStyle/>
          <a:p>
            <a:fld id="{B6F15528-21DE-4FAA-801E-634DDDAF4B2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texte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9" name="Espace réservé de la date 18"/>
          <p:cNvSpPr>
            <a:spLocks noGrp="1"/>
          </p:cNvSpPr>
          <p:nvPr>
            <p:ph type="dt" sz="half" idx="10"/>
          </p:nvPr>
        </p:nvSpPr>
        <p:spPr/>
        <p:txBody>
          <a:bodyPr/>
          <a:lstStyle/>
          <a:p>
            <a:fld id="{7E27BC97-0045-4D4C-AF19-C057E16D1877}" type="datetime1">
              <a:rPr lang="en-US" smtClean="0"/>
              <a:t>5/10/2023</a:t>
            </a:fld>
            <a:endParaRPr lang="en-US"/>
          </a:p>
        </p:txBody>
      </p:sp>
      <p:sp>
        <p:nvSpPr>
          <p:cNvPr id="11" name="Espace réservé du pied de page 10"/>
          <p:cNvSpPr>
            <a:spLocks noGrp="1"/>
          </p:cNvSpPr>
          <p:nvPr>
            <p:ph type="ftr" sz="quarter" idx="11"/>
          </p:nvPr>
        </p:nvSpPr>
        <p:spPr/>
        <p:txBody>
          <a:bodyPr/>
          <a:lstStyle/>
          <a:p>
            <a:endParaRPr lang="fr-FR"/>
          </a:p>
        </p:txBody>
      </p:sp>
      <p:sp>
        <p:nvSpPr>
          <p:cNvPr id="16" name="Espace réservé du numéro de diapositive 15"/>
          <p:cNvSpPr>
            <a:spLocks noGrp="1"/>
          </p:cNvSpPr>
          <p:nvPr>
            <p:ph type="sldNum" sz="quarter" idx="12"/>
          </p:nvPr>
        </p:nvSpPr>
        <p:spPr/>
        <p:txBody>
          <a:bodyPr/>
          <a:lstStyle/>
          <a:p>
            <a:fld id="{B6F15528-21DE-4FAA-801E-634DDDAF4B2B}" type="slidenum">
              <a:rPr lang="fr-FR" smtClean="0"/>
              <a:pPr/>
              <a:t>‹N°›</a:t>
            </a:fld>
            <a:endParaRPr lang="fr-FR"/>
          </a:p>
        </p:txBody>
      </p:sp>
      <p:sp>
        <p:nvSpPr>
          <p:cNvPr id="8" name="Titre 7"/>
          <p:cNvSpPr>
            <a:spLocks noGrp="1"/>
          </p:cNvSpPr>
          <p:nvPr>
            <p:ph type="title"/>
          </p:nvPr>
        </p:nvSpPr>
        <p:spPr>
          <a:xfrm>
            <a:off x="180475" y="2947085"/>
            <a:ext cx="8686800" cy="1184825"/>
          </a:xfrm>
        </p:spPr>
        <p:txBody>
          <a:bodyPr rtlCol="0" anchor="t"/>
          <a:lstStyle>
            <a:lvl1pPr algn="r">
              <a:defRPr/>
            </a:lvl1pPr>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0" name="Titre 1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4" name="Espace réservé du contenu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0"/>
          </p:nvPr>
        </p:nvSpPr>
        <p:spPr/>
        <p:txBody>
          <a:bodyPr/>
          <a:lstStyle/>
          <a:p>
            <a:fld id="{2E10C899-D9F4-40A9-AC7D-4BB6BBCE645B}" type="datetime1">
              <a:rPr lang="en-US" smtClean="0"/>
              <a:t>5/10/2023</a:t>
            </a:fld>
            <a:endParaRPr lang="en-US"/>
          </a:p>
        </p:txBody>
      </p:sp>
      <p:sp>
        <p:nvSpPr>
          <p:cNvPr id="10" name="Espace réservé du pied de page 9"/>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9" name="Titre 28"/>
          <p:cNvSpPr>
            <a:spLocks noGrp="1"/>
          </p:cNvSpPr>
          <p:nvPr>
            <p:ph type="title"/>
          </p:nvPr>
        </p:nvSpPr>
        <p:spPr>
          <a:xfrm>
            <a:off x="304800" y="5410200"/>
            <a:ext cx="8610600" cy="882650"/>
          </a:xfrm>
        </p:spPr>
        <p:txBody>
          <a:bodyPr anchor="ctr"/>
          <a:lstStyle>
            <a:lvl1pPr>
              <a:defRPr/>
            </a:lvl1p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25" name="Espace réservé du texte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8" name="Espace réservé du contenu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0"/>
          </p:nvPr>
        </p:nvSpPr>
        <p:spPr/>
        <p:txBody>
          <a:bodyPr/>
          <a:lstStyle/>
          <a:p>
            <a:fld id="{F26C8ECA-9945-40B7-8928-9CACC1BADDA0}" type="datetime1">
              <a:rPr lang="en-US" smtClean="0"/>
              <a:t>5/10/2023</a:t>
            </a:fld>
            <a:endParaRPr lang="en-US"/>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229600" y="6477000"/>
            <a:ext cx="762000" cy="246888"/>
          </a:xfrm>
        </p:spPr>
        <p:txBody>
          <a:bodyPr/>
          <a:lstStyle/>
          <a:p>
            <a:fld id="{B6F15528-21DE-4FAA-801E-634DDDAF4B2B}" type="slidenum">
              <a:rPr lang="fr-FR" smtClean="0"/>
              <a:pPr/>
              <a:t>‹N°›</a:t>
            </a:fld>
            <a:endParaRPr lang="fr-FR"/>
          </a:p>
        </p:txBody>
      </p:sp>
      <p:sp>
        <p:nvSpPr>
          <p:cNvPr id="11" name="Connecteur droit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0" name="Titre 29"/>
          <p:cNvSpPr>
            <a:spLocks noGrp="1"/>
          </p:cNvSpPr>
          <p:nvPr>
            <p:ph type="title"/>
          </p:nvPr>
        </p:nvSpPr>
        <p:spPr>
          <a:xfrm>
            <a:off x="301752" y="457200"/>
            <a:ext cx="8686800" cy="841248"/>
          </a:xfrm>
        </p:spPr>
        <p:txBody>
          <a:body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26AEC925-DA63-4410-BBDC-14294FC0B6C1}" type="datetime1">
              <a:rPr lang="en-US" smtClean="0"/>
              <a:t>5/10/2023</a:t>
            </a:fld>
            <a:endParaRPr lang="en-US"/>
          </a:p>
        </p:txBody>
      </p:sp>
      <p:sp>
        <p:nvSpPr>
          <p:cNvPr id="21" name="Espace réservé du pied de page 20"/>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B6DC3732-C84D-48B4-9780-65CC3F91B476}" type="datetime1">
              <a:rPr lang="en-US" smtClean="0"/>
              <a:t>5/10/2023</a:t>
            </a:fld>
            <a:endParaRPr lang="en-US"/>
          </a:p>
        </p:txBody>
      </p:sp>
      <p:sp>
        <p:nvSpPr>
          <p:cNvPr id="24" name="Espace réservé du pied de page 23"/>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Connecteur droit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re 11"/>
          <p:cNvSpPr>
            <a:spLocks noGrp="1"/>
          </p:cNvSpPr>
          <p:nvPr>
            <p:ph type="title"/>
          </p:nvPr>
        </p:nvSpPr>
        <p:spPr>
          <a:xfrm>
            <a:off x="457200" y="5486400"/>
            <a:ext cx="8458200" cy="520700"/>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14" name="Espace réservé du contenu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space réservé de la date 24"/>
          <p:cNvSpPr>
            <a:spLocks noGrp="1"/>
          </p:cNvSpPr>
          <p:nvPr>
            <p:ph type="dt" sz="half" idx="10"/>
          </p:nvPr>
        </p:nvSpPr>
        <p:spPr/>
        <p:txBody>
          <a:bodyPr/>
          <a:lstStyle/>
          <a:p>
            <a:fld id="{8143253B-E047-40EF-B9CA-B68C16C52AD6}" type="datetime1">
              <a:rPr lang="en-US" smtClean="0"/>
              <a:t>5/10/2023</a:t>
            </a:fld>
            <a:endParaRPr lang="en-US"/>
          </a:p>
        </p:txBody>
      </p:sp>
      <p:sp>
        <p:nvSpPr>
          <p:cNvPr id="29" name="Espace réservé du pied de page 28"/>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3" name="Espace réservé pour une imag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fr-FR" smtClean="0"/>
              <a:t>Cliquez sur l'icône pour ajouter une image</a:t>
            </a:r>
            <a:endParaRPr kumimoji="0" lang="en-US" dirty="0"/>
          </a:p>
        </p:txBody>
      </p:sp>
      <p:sp>
        <p:nvSpPr>
          <p:cNvPr id="7" name="Espace réservé de la date 6"/>
          <p:cNvSpPr>
            <a:spLocks noGrp="1"/>
          </p:cNvSpPr>
          <p:nvPr>
            <p:ph type="dt" sz="half" idx="10"/>
          </p:nvPr>
        </p:nvSpPr>
        <p:spPr/>
        <p:txBody>
          <a:bodyPr/>
          <a:lstStyle/>
          <a:p>
            <a:fld id="{DA43D34B-8255-49A0-8653-DDCABA37F3D0}" type="datetime1">
              <a:rPr lang="en-US" smtClean="0"/>
              <a:t>5/10/2023</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31" name="Espace réservé du numéro de diapositive 30"/>
          <p:cNvSpPr>
            <a:spLocks noGrp="1"/>
          </p:cNvSpPr>
          <p:nvPr>
            <p:ph type="sldNum" sz="quarter" idx="12"/>
          </p:nvPr>
        </p:nvSpPr>
        <p:spPr/>
        <p:txBody>
          <a:bodyPr/>
          <a:lstStyle/>
          <a:p>
            <a:fld id="{B6F15528-21DE-4FAA-801E-634DDDAF4B2B}" type="slidenum">
              <a:rPr lang="fr-FR" smtClean="0"/>
              <a:pPr/>
              <a:t>‹N°›</a:t>
            </a:fld>
            <a:endParaRPr lang="fr-FR"/>
          </a:p>
        </p:txBody>
      </p:sp>
      <p:sp>
        <p:nvSpPr>
          <p:cNvPr id="17" name="Titre 16"/>
          <p:cNvSpPr>
            <a:spLocks noGrp="1"/>
          </p:cNvSpPr>
          <p:nvPr>
            <p:ph type="title"/>
          </p:nvPr>
        </p:nvSpPr>
        <p:spPr>
          <a:xfrm>
            <a:off x="381000" y="4993760"/>
            <a:ext cx="5867400" cy="522288"/>
          </a:xfrm>
        </p:spPr>
        <p:txBody>
          <a:bodyPr anchor="ctr"/>
          <a:lstStyle>
            <a:lvl1pPr algn="l">
              <a:buNone/>
              <a:defRPr sz="2000" b="1"/>
            </a:lvl1pPr>
          </a:lstStyle>
          <a:p>
            <a:r>
              <a:rPr kumimoji="0" lang="fr-FR" smtClean="0"/>
              <a:t>Cliquez pour modifier le style du titre</a:t>
            </a:r>
            <a:endParaRPr kumimoji="0" lang="en-US"/>
          </a:p>
        </p:txBody>
      </p:sp>
      <p:sp>
        <p:nvSpPr>
          <p:cNvPr id="26" name="Espace réservé du texte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Connecteur droit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Espace réservé du texte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1" name="Espace réservé de la date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4585EC9-61F9-4C39-80D6-15162F3FD5E2}" type="datetime1">
              <a:rPr lang="en-US" smtClean="0"/>
              <a:t>5/10/2023</a:t>
            </a:fld>
            <a:endParaRPr lang="en-US"/>
          </a:p>
        </p:txBody>
      </p:sp>
      <p:sp>
        <p:nvSpPr>
          <p:cNvPr id="28" name="Espace réservé du pied de page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fr-FR"/>
          </a:p>
        </p:txBody>
      </p:sp>
      <p:sp>
        <p:nvSpPr>
          <p:cNvPr id="5" name="Espace réservé du numéro de diapositive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fr-FR" smtClean="0"/>
              <a:pPr/>
              <a:t>‹N°›</a:t>
            </a:fld>
            <a:endParaRPr lang="fr-FR"/>
          </a:p>
        </p:txBody>
      </p:sp>
      <p:sp>
        <p:nvSpPr>
          <p:cNvPr id="10" name="Espace réservé du titre 9"/>
          <p:cNvSpPr>
            <a:spLocks noGrp="1"/>
          </p:cNvSpPr>
          <p:nvPr>
            <p:ph type="title"/>
          </p:nvPr>
        </p:nvSpPr>
        <p:spPr>
          <a:xfrm>
            <a:off x="304800" y="457200"/>
            <a:ext cx="8686800" cy="838200"/>
          </a:xfrm>
          <a:prstGeom prst="rect">
            <a:avLst/>
          </a:prstGeom>
        </p:spPr>
        <p:txBody>
          <a:bodyPr vert="horz" anchor="ctr">
            <a:normAutofit/>
          </a:bodyPr>
          <a:lstStyle/>
          <a:p>
            <a:r>
              <a:rPr kumimoji="0" lang="fr-FR" smtClean="0"/>
              <a:t>Cliquez pour modifier le style du titre</a:t>
            </a:r>
            <a:endParaRPr kumimoji="0" lang="en-US"/>
          </a:p>
        </p:txBody>
      </p:sp>
      <p:sp>
        <p:nvSpPr>
          <p:cNvPr id="9" name="Connecteur droit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necteur droit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database/what-is-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oracle.com/my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90800" y="1752600"/>
            <a:ext cx="6302375" cy="9525"/>
          </a:xfrm>
          <a:custGeom>
            <a:avLst/>
            <a:gdLst/>
            <a:ahLst/>
            <a:cxnLst/>
            <a:rect l="l" t="t" r="r" b="b"/>
            <a:pathLst>
              <a:path w="6302375" h="9525">
                <a:moveTo>
                  <a:pt x="0" y="9525"/>
                </a:moveTo>
                <a:lnTo>
                  <a:pt x="6302375" y="0"/>
                </a:lnTo>
              </a:path>
            </a:pathLst>
          </a:custGeom>
          <a:ln w="38100">
            <a:solidFill>
              <a:srgbClr val="98CC00"/>
            </a:solidFill>
          </a:ln>
        </p:spPr>
        <p:txBody>
          <a:bodyPr wrap="square" lIns="0" tIns="0" rIns="0" bIns="0" rtlCol="0"/>
          <a:lstStyle/>
          <a:p>
            <a:endParaRPr/>
          </a:p>
        </p:txBody>
      </p:sp>
      <p:sp>
        <p:nvSpPr>
          <p:cNvPr id="3" name="object 3"/>
          <p:cNvSpPr/>
          <p:nvPr/>
        </p:nvSpPr>
        <p:spPr>
          <a:xfrm>
            <a:off x="323850" y="6165850"/>
            <a:ext cx="8569325" cy="0"/>
          </a:xfrm>
          <a:custGeom>
            <a:avLst/>
            <a:gdLst/>
            <a:ahLst/>
            <a:cxnLst/>
            <a:rect l="l" t="t" r="r" b="b"/>
            <a:pathLst>
              <a:path w="8569325">
                <a:moveTo>
                  <a:pt x="0" y="0"/>
                </a:moveTo>
                <a:lnTo>
                  <a:pt x="8569325" y="0"/>
                </a:lnTo>
              </a:path>
            </a:pathLst>
          </a:custGeom>
          <a:ln w="38100">
            <a:solidFill>
              <a:srgbClr val="98CC00"/>
            </a:solidFill>
          </a:ln>
        </p:spPr>
        <p:txBody>
          <a:bodyPr wrap="square" lIns="0" tIns="0" rIns="0" bIns="0" rtlCol="0"/>
          <a:lstStyle/>
          <a:p>
            <a:endParaRPr/>
          </a:p>
        </p:txBody>
      </p:sp>
      <p:sp>
        <p:nvSpPr>
          <p:cNvPr id="4" name="object 4"/>
          <p:cNvSpPr txBox="1">
            <a:spLocks noGrp="1"/>
          </p:cNvSpPr>
          <p:nvPr>
            <p:ph type="title"/>
          </p:nvPr>
        </p:nvSpPr>
        <p:spPr>
          <a:xfrm>
            <a:off x="2317495" y="336930"/>
            <a:ext cx="6590665" cy="627736"/>
          </a:xfrm>
          <a:prstGeom prst="rect">
            <a:avLst/>
          </a:prstGeom>
        </p:spPr>
        <p:txBody>
          <a:bodyPr vert="horz" wrap="square" lIns="0" tIns="12065" rIns="0" bIns="0" rtlCol="0">
            <a:spAutoFit/>
          </a:bodyPr>
          <a:lstStyle/>
          <a:p>
            <a:r>
              <a:rPr lang="fr-FR" sz="4000" dirty="0" smtClean="0">
                <a:solidFill>
                  <a:schemeClr val="accent6">
                    <a:lumMod val="50000"/>
                  </a:schemeClr>
                </a:solidFill>
                <a:latin typeface="Bernard MT Condensed" pitchFamily="18" charset="0"/>
              </a:rPr>
              <a:t>No SQL vs. SQL Databases</a:t>
            </a:r>
            <a:endParaRPr lang="fr-FR" sz="4000" dirty="0">
              <a:solidFill>
                <a:schemeClr val="accent6">
                  <a:lumMod val="50000"/>
                </a:schemeClr>
              </a:solidFill>
              <a:latin typeface="Bernard MT Condensed" pitchFamily="18" charset="0"/>
            </a:endParaRPr>
          </a:p>
        </p:txBody>
      </p:sp>
      <p:sp>
        <p:nvSpPr>
          <p:cNvPr id="16" name="object 16"/>
          <p:cNvSpPr txBox="1"/>
          <p:nvPr/>
        </p:nvSpPr>
        <p:spPr>
          <a:xfrm>
            <a:off x="2667000" y="5029200"/>
            <a:ext cx="6018530" cy="1490793"/>
          </a:xfrm>
          <a:prstGeom prst="rect">
            <a:avLst/>
          </a:prstGeom>
        </p:spPr>
        <p:txBody>
          <a:bodyPr vert="horz" wrap="square" lIns="0" tIns="102235" rIns="0" bIns="0" rtlCol="0">
            <a:spAutoFit/>
          </a:bodyPr>
          <a:lstStyle/>
          <a:p>
            <a:pPr marL="869950">
              <a:lnSpc>
                <a:spcPct val="100000"/>
              </a:lnSpc>
              <a:spcBef>
                <a:spcPts val="805"/>
              </a:spcBef>
            </a:pPr>
            <a:r>
              <a:rPr lang="fr-FR" sz="2400" spc="-10" dirty="0" smtClean="0">
                <a:latin typeface="Britannic Bold" pitchFamily="34" charset="0"/>
                <a:cs typeface="Microsoft Sans Serif"/>
              </a:rPr>
              <a:t>Arem Atoui</a:t>
            </a:r>
            <a:endParaRPr sz="2400">
              <a:latin typeface="Britannic Bold" pitchFamily="34" charset="0"/>
              <a:cs typeface="Microsoft Sans Serif"/>
            </a:endParaRPr>
          </a:p>
          <a:p>
            <a:pPr marL="654050" marR="2548890" indent="-641985">
              <a:lnSpc>
                <a:spcPct val="100000"/>
              </a:lnSpc>
              <a:spcBef>
                <a:spcPts val="465"/>
              </a:spcBef>
            </a:pPr>
            <a:r>
              <a:rPr sz="1600" b="1" i="1" spc="-5" smtClean="0">
                <a:solidFill>
                  <a:srgbClr val="009898"/>
                </a:solidFill>
                <a:latin typeface="Arial"/>
                <a:cs typeface="Arial"/>
              </a:rPr>
              <a:t>Institut</a:t>
            </a:r>
            <a:r>
              <a:rPr lang="fr-FR" sz="1600" b="1" i="1" spc="-5" dirty="0" smtClean="0">
                <a:solidFill>
                  <a:srgbClr val="009898"/>
                </a:solidFill>
                <a:latin typeface="Arial"/>
                <a:cs typeface="Arial"/>
              </a:rPr>
              <a:t> supérieur d’informatique et multimédia- GOMYCODE</a:t>
            </a:r>
            <a:endParaRPr sz="1600" b="1" smtClean="0">
              <a:latin typeface="Arial"/>
              <a:cs typeface="Arial"/>
            </a:endParaRPr>
          </a:p>
          <a:p>
            <a:pPr>
              <a:lnSpc>
                <a:spcPct val="100000"/>
              </a:lnSpc>
            </a:pPr>
            <a:endParaRPr sz="1600">
              <a:latin typeface="Arial"/>
              <a:cs typeface="Arial"/>
            </a:endParaRPr>
          </a:p>
          <a:p>
            <a:pPr>
              <a:lnSpc>
                <a:spcPct val="100000"/>
              </a:lnSpc>
              <a:spcBef>
                <a:spcPts val="35"/>
              </a:spcBef>
            </a:pPr>
            <a:r>
              <a:rPr lang="fr-FR" sz="1400" dirty="0" smtClean="0">
                <a:latin typeface="Bernard MT Condensed" pitchFamily="18" charset="0"/>
                <a:cs typeface="Arial"/>
              </a:rPr>
              <a:t>               Année universitaire 2022-2023</a:t>
            </a:r>
            <a:endParaRPr sz="1400">
              <a:latin typeface="Bernard MT Condensed" pitchFamily="18" charset="0"/>
              <a:cs typeface="Arial"/>
            </a:endParaRPr>
          </a:p>
        </p:txBody>
      </p:sp>
      <p:pic>
        <p:nvPicPr>
          <p:cNvPr id="38914" name="Picture 2" descr="gestion de base de données vecteur glyphe icône cloud computing symbole eps  10 fichier 16878027 Art vectoriel chez Vecteezy"/>
          <p:cNvPicPr>
            <a:picLocks noChangeAspect="1" noChangeArrowheads="1"/>
          </p:cNvPicPr>
          <p:nvPr/>
        </p:nvPicPr>
        <p:blipFill>
          <a:blip r:embed="rId2"/>
          <a:srcRect/>
          <a:stretch>
            <a:fillRect/>
          </a:stretch>
        </p:blipFill>
        <p:spPr bwMode="auto">
          <a:xfrm>
            <a:off x="3352800" y="2286000"/>
            <a:ext cx="2143125" cy="2143125"/>
          </a:xfrm>
          <a:prstGeom prst="rect">
            <a:avLst/>
          </a:prstGeom>
          <a:solidFill>
            <a:schemeClr val="accent1"/>
          </a:solidFill>
          <a:ln>
            <a:solidFill>
              <a:schemeClr val="accent1"/>
            </a:solidFill>
          </a:ln>
        </p:spPr>
      </p:pic>
      <p:sp>
        <p:nvSpPr>
          <p:cNvPr id="7" name="Espace réservé du numéro de diapositive 6"/>
          <p:cNvSpPr>
            <a:spLocks noGrp="1"/>
          </p:cNvSpPr>
          <p:nvPr>
            <p:ph type="sldNum" sz="quarter" idx="12"/>
          </p:nvPr>
        </p:nvSpPr>
        <p:spPr/>
        <p:txBody>
          <a:bodyPr/>
          <a:lstStyle/>
          <a:p>
            <a:fld id="{B6F15528-21DE-4FAA-801E-634DDDAF4B2B}" type="slidenum">
              <a:rPr lang="fr-FR" smtClean="0"/>
              <a:pPr/>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MongoDB vs SQL Concepts | Studio 3T"/>
          <p:cNvPicPr>
            <a:picLocks noChangeAspect="1" noChangeArrowheads="1"/>
          </p:cNvPicPr>
          <p:nvPr/>
        </p:nvPicPr>
        <p:blipFill>
          <a:blip r:embed="rId2"/>
          <a:srcRect/>
          <a:stretch>
            <a:fillRect/>
          </a:stretch>
        </p:blipFill>
        <p:spPr bwMode="auto">
          <a:xfrm>
            <a:off x="457200" y="1600200"/>
            <a:ext cx="7543800" cy="4038600"/>
          </a:xfrm>
          <a:prstGeom prst="rect">
            <a:avLst/>
          </a:prstGeom>
          <a:noFill/>
        </p:spPr>
      </p:pic>
      <p:sp>
        <p:nvSpPr>
          <p:cNvPr id="4" name="Espace réservé du numéro de diapositive 3"/>
          <p:cNvSpPr>
            <a:spLocks noGrp="1"/>
          </p:cNvSpPr>
          <p:nvPr>
            <p:ph type="sldNum" sz="quarter" idx="7"/>
          </p:nvPr>
        </p:nvSpPr>
        <p:spPr/>
        <p:txBody>
          <a:bodyPr/>
          <a:lstStyle/>
          <a:p>
            <a:fld id="{B6F15528-21DE-4FAA-801E-634DDDAF4B2B}" type="slidenum">
              <a:rPr lang="fr-FR" smtClean="0"/>
              <a:pPr/>
              <a:t>10</a:t>
            </a:fld>
            <a:endParaRPr lang="fr-FR"/>
          </a:p>
        </p:txBody>
      </p:sp>
      <p:sp>
        <p:nvSpPr>
          <p:cNvPr id="5" name="Rectangle à coins arrondis 4"/>
          <p:cNvSpPr/>
          <p:nvPr/>
        </p:nvSpPr>
        <p:spPr>
          <a:xfrm>
            <a:off x="0" y="0"/>
            <a:ext cx="9144000" cy="1066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95"/>
              </a:spcBef>
            </a:pPr>
            <a:r>
              <a:rPr lang="en-US" sz="3200" spc="-5" dirty="0" smtClean="0">
                <a:solidFill>
                  <a:schemeClr val="tx1"/>
                </a:solidFill>
                <a:latin typeface="Segoe UI Black" pitchFamily="34" charset="0"/>
                <a:ea typeface="Segoe UI Black" pitchFamily="34" charset="0"/>
                <a:cs typeface="Comic Sans MS"/>
              </a:rPr>
              <a:t>   </a:t>
            </a:r>
            <a:r>
              <a:rPr lang="en-US" sz="2800" b="1" i="1" spc="-5" dirty="0" smtClean="0">
                <a:solidFill>
                  <a:schemeClr val="accent1">
                    <a:lumMod val="50000"/>
                  </a:schemeClr>
                </a:solidFill>
                <a:latin typeface="Segoe UI Black" pitchFamily="34" charset="0"/>
                <a:ea typeface="Segoe UI Black" pitchFamily="34" charset="0"/>
                <a:cs typeface="Comic Sans MS"/>
              </a:rPr>
              <a:t>Difference </a:t>
            </a:r>
            <a:r>
              <a:rPr lang="en-US" sz="2800" b="1" i="1" spc="-5" dirty="0" smtClean="0">
                <a:solidFill>
                  <a:schemeClr val="accent1">
                    <a:lumMod val="50000"/>
                  </a:schemeClr>
                </a:solidFill>
                <a:latin typeface="Segoe UI Black" pitchFamily="34" charset="0"/>
                <a:ea typeface="Segoe UI Black" pitchFamily="34" charset="0"/>
                <a:cs typeface="Comic Sans MS"/>
              </a:rPr>
              <a:t>between MongoDB VS SQL ?</a:t>
            </a:r>
            <a:endParaRPr lang="en-US" sz="2800" b="1" i="1" dirty="0">
              <a:solidFill>
                <a:schemeClr val="accent1">
                  <a:lumMod val="50000"/>
                </a:schemeClr>
              </a:solidFill>
              <a:latin typeface="Segoe UI Black" pitchFamily="34" charset="0"/>
              <a:ea typeface="Segoe UI Black" pitchFamily="34" charset="0"/>
              <a:cs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1E86588C-F5E3-4817-8552-6D3332A56E63}"/>
              </a:ext>
            </a:extLst>
          </p:cNvPr>
          <p:cNvCxnSpPr>
            <a:cxnSpLocks/>
          </p:cNvCxnSpPr>
          <p:nvPr/>
        </p:nvCxnSpPr>
        <p:spPr>
          <a:xfrm rot="5400000">
            <a:off x="1250927" y="1463661"/>
            <a:ext cx="178595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0">
            <a:extLst>
              <a:ext uri="{FF2B5EF4-FFF2-40B4-BE49-F238E27FC236}">
                <a16:creationId xmlns:a16="http://schemas.microsoft.com/office/drawing/2014/main" xmlns="" id="{21FDD82B-5983-4FED-B454-26F3BE7A0B36}"/>
              </a:ext>
            </a:extLst>
          </p:cNvPr>
          <p:cNvGrpSpPr/>
          <p:nvPr/>
        </p:nvGrpSpPr>
        <p:grpSpPr>
          <a:xfrm>
            <a:off x="6137587" y="1"/>
            <a:ext cx="808019" cy="3214685"/>
            <a:chOff x="7571708" y="0"/>
            <a:chExt cx="1077358" cy="3287723"/>
          </a:xfrm>
          <a:solidFill>
            <a:schemeClr val="tx1"/>
          </a:solidFill>
        </p:grpSpPr>
        <p:grpSp>
          <p:nvGrpSpPr>
            <p:cNvPr id="6" name="Group 13">
              <a:extLst>
                <a:ext uri="{FF2B5EF4-FFF2-40B4-BE49-F238E27FC236}">
                  <a16:creationId xmlns:a16="http://schemas.microsoft.com/office/drawing/2014/main" xmlns="" id="{AF5E0922-C813-4C76-8DA2-AD2C928F8E53}"/>
                </a:ext>
              </a:extLst>
            </p:cNvPr>
            <p:cNvGrpSpPr/>
            <p:nvPr/>
          </p:nvGrpSpPr>
          <p:grpSpPr>
            <a:xfrm>
              <a:off x="7571708" y="1497060"/>
              <a:ext cx="1077358" cy="1790663"/>
              <a:chOff x="10268256" y="991107"/>
              <a:chExt cx="1077358" cy="1790663"/>
            </a:xfrm>
            <a:grpFill/>
          </p:grpSpPr>
          <p:sp>
            <p:nvSpPr>
              <p:cNvPr id="99" name="Freeform 5">
                <a:extLst>
                  <a:ext uri="{FF2B5EF4-FFF2-40B4-BE49-F238E27FC236}">
                    <a16:creationId xmlns:a16="http://schemas.microsoft.com/office/drawing/2014/main" xmlns="" id="{2E86A7DD-7289-4817-BDDE-039F929FEF54}"/>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00" name="Freeform 6">
                <a:extLst>
                  <a:ext uri="{FF2B5EF4-FFF2-40B4-BE49-F238E27FC236}">
                    <a16:creationId xmlns:a16="http://schemas.microsoft.com/office/drawing/2014/main" xmlns="" id="{349D537E-50D5-4520-8795-A71D46C6E0D9}"/>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1" name="Freeform 7">
                <a:extLst>
                  <a:ext uri="{FF2B5EF4-FFF2-40B4-BE49-F238E27FC236}">
                    <a16:creationId xmlns:a16="http://schemas.microsoft.com/office/drawing/2014/main" xmlns="" id="{08C6FD5D-58DE-4759-B4D7-ACE12960A57C}"/>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2" name="Freeform 8">
                <a:extLst>
                  <a:ext uri="{FF2B5EF4-FFF2-40B4-BE49-F238E27FC236}">
                    <a16:creationId xmlns:a16="http://schemas.microsoft.com/office/drawing/2014/main" xmlns="" id="{8188F576-D871-48B8-A1F1-707803F628C9}"/>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03" name="Freeform 9">
                <a:extLst>
                  <a:ext uri="{FF2B5EF4-FFF2-40B4-BE49-F238E27FC236}">
                    <a16:creationId xmlns:a16="http://schemas.microsoft.com/office/drawing/2014/main" xmlns="" id="{10FE7544-4349-4586-92CD-371C2982C8D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5" name="Straight Connector 134">
              <a:extLst>
                <a:ext uri="{FF2B5EF4-FFF2-40B4-BE49-F238E27FC236}">
                  <a16:creationId xmlns:a16="http://schemas.microsoft.com/office/drawing/2014/main" xmlns="" id="{5451453B-71E5-4CEB-A5D5-B5214832F59E}"/>
                </a:ext>
              </a:extLst>
            </p:cNvPr>
            <p:cNvCxnSpPr>
              <a:cxnSpLocks/>
            </p:cNvCxnSpPr>
            <p:nvPr/>
          </p:nvCxnSpPr>
          <p:spPr>
            <a:xfrm>
              <a:off x="8106712" y="0"/>
              <a:ext cx="0" cy="1548440"/>
            </a:xfrm>
            <a:prstGeom prst="line">
              <a:avLst/>
            </a:prstGeom>
            <a:grpFill/>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31">
            <a:extLst>
              <a:ext uri="{FF2B5EF4-FFF2-40B4-BE49-F238E27FC236}">
                <a16:creationId xmlns:a16="http://schemas.microsoft.com/office/drawing/2014/main" xmlns="" id="{6B2AA441-76A7-41A3-8263-C8708232AED2}"/>
              </a:ext>
            </a:extLst>
          </p:cNvPr>
          <p:cNvGrpSpPr/>
          <p:nvPr/>
        </p:nvGrpSpPr>
        <p:grpSpPr>
          <a:xfrm>
            <a:off x="4429124" y="571480"/>
            <a:ext cx="676669" cy="2365090"/>
            <a:chOff x="5844264" y="0"/>
            <a:chExt cx="902225" cy="2650842"/>
          </a:xfrm>
          <a:solidFill>
            <a:schemeClr val="tx1"/>
          </a:solidFill>
        </p:grpSpPr>
        <p:grpSp>
          <p:nvGrpSpPr>
            <p:cNvPr id="8" name="Group 118">
              <a:extLst>
                <a:ext uri="{FF2B5EF4-FFF2-40B4-BE49-F238E27FC236}">
                  <a16:creationId xmlns:a16="http://schemas.microsoft.com/office/drawing/2014/main" xmlns="" id="{E5B4FC20-C444-4C03-B912-6914AC2B8AB2}"/>
                </a:ext>
              </a:extLst>
            </p:cNvPr>
            <p:cNvGrpSpPr/>
            <p:nvPr/>
          </p:nvGrpSpPr>
          <p:grpSpPr>
            <a:xfrm>
              <a:off x="5844264" y="1151265"/>
              <a:ext cx="902225" cy="1499577"/>
              <a:chOff x="10268256" y="991107"/>
              <a:chExt cx="1077358" cy="1790663"/>
            </a:xfrm>
            <a:grpFill/>
          </p:grpSpPr>
          <p:sp>
            <p:nvSpPr>
              <p:cNvPr id="120" name="Freeform 5">
                <a:extLst>
                  <a:ext uri="{FF2B5EF4-FFF2-40B4-BE49-F238E27FC236}">
                    <a16:creationId xmlns:a16="http://schemas.microsoft.com/office/drawing/2014/main" xmlns="" id="{F52FC4DE-F5C4-47DA-8A31-AAFB66D6416A}"/>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1" name="Freeform 6">
                <a:extLst>
                  <a:ext uri="{FF2B5EF4-FFF2-40B4-BE49-F238E27FC236}">
                    <a16:creationId xmlns:a16="http://schemas.microsoft.com/office/drawing/2014/main" xmlns="" id="{4FCC544E-32E5-43BE-906D-D401BEF50A6D}"/>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2" name="Freeform 7">
                <a:extLst>
                  <a:ext uri="{FF2B5EF4-FFF2-40B4-BE49-F238E27FC236}">
                    <a16:creationId xmlns:a16="http://schemas.microsoft.com/office/drawing/2014/main" xmlns="" id="{BD352A43-C163-466F-9E85-35AA89D82115}"/>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3" name="Freeform 8">
                <a:extLst>
                  <a:ext uri="{FF2B5EF4-FFF2-40B4-BE49-F238E27FC236}">
                    <a16:creationId xmlns:a16="http://schemas.microsoft.com/office/drawing/2014/main" xmlns="" id="{A49BC1DA-7F34-4FC0-97B8-59AB848A73BD}"/>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4" name="Freeform 9">
                <a:extLst>
                  <a:ext uri="{FF2B5EF4-FFF2-40B4-BE49-F238E27FC236}">
                    <a16:creationId xmlns:a16="http://schemas.microsoft.com/office/drawing/2014/main" xmlns="" id="{7527A342-5DA5-4D68-9162-4C01DEFB61DB}"/>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6" name="Straight Connector 135">
              <a:extLst>
                <a:ext uri="{FF2B5EF4-FFF2-40B4-BE49-F238E27FC236}">
                  <a16:creationId xmlns:a16="http://schemas.microsoft.com/office/drawing/2014/main" xmlns="" id="{A0066D04-42E9-4291-8FF4-1A3DE7ECBA0E}"/>
                </a:ext>
              </a:extLst>
            </p:cNvPr>
            <p:cNvCxnSpPr>
              <a:cxnSpLocks/>
            </p:cNvCxnSpPr>
            <p:nvPr/>
          </p:nvCxnSpPr>
          <p:spPr>
            <a:xfrm>
              <a:off x="6290612" y="0"/>
              <a:ext cx="0" cy="1173413"/>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29">
            <a:extLst>
              <a:ext uri="{FF2B5EF4-FFF2-40B4-BE49-F238E27FC236}">
                <a16:creationId xmlns:a16="http://schemas.microsoft.com/office/drawing/2014/main" xmlns="" id="{C6990497-3BA4-4070-805D-0A5F39CB742F}"/>
              </a:ext>
            </a:extLst>
          </p:cNvPr>
          <p:cNvGrpSpPr/>
          <p:nvPr/>
        </p:nvGrpSpPr>
        <p:grpSpPr>
          <a:xfrm>
            <a:off x="7538585" y="0"/>
            <a:ext cx="638505" cy="2391914"/>
            <a:chOff x="9427175" y="0"/>
            <a:chExt cx="851340" cy="2391914"/>
          </a:xfrm>
          <a:solidFill>
            <a:schemeClr val="tx1"/>
          </a:solidFill>
        </p:grpSpPr>
        <p:grpSp>
          <p:nvGrpSpPr>
            <p:cNvPr id="10" name="Group 124">
              <a:extLst>
                <a:ext uri="{FF2B5EF4-FFF2-40B4-BE49-F238E27FC236}">
                  <a16:creationId xmlns:a16="http://schemas.microsoft.com/office/drawing/2014/main" xmlns="" id="{3A98F39F-9265-4C78-8D29-CCDF0B559433}"/>
                </a:ext>
              </a:extLst>
            </p:cNvPr>
            <p:cNvGrpSpPr/>
            <p:nvPr/>
          </p:nvGrpSpPr>
          <p:grpSpPr>
            <a:xfrm>
              <a:off x="9427175" y="976913"/>
              <a:ext cx="851340" cy="1415001"/>
              <a:chOff x="10268256" y="991107"/>
              <a:chExt cx="1077358" cy="1790663"/>
            </a:xfrm>
            <a:grpFill/>
          </p:grpSpPr>
          <p:sp>
            <p:nvSpPr>
              <p:cNvPr id="126" name="Freeform 5">
                <a:extLst>
                  <a:ext uri="{FF2B5EF4-FFF2-40B4-BE49-F238E27FC236}">
                    <a16:creationId xmlns:a16="http://schemas.microsoft.com/office/drawing/2014/main" xmlns="" id="{83FFC820-DDED-4057-AEB4-2941333A6897}"/>
                  </a:ext>
                </a:extLst>
              </p:cNvPr>
              <p:cNvSpPr>
                <a:spLocks noEditPoints="1"/>
              </p:cNvSpPr>
              <p:nvPr/>
            </p:nvSpPr>
            <p:spPr bwMode="auto">
              <a:xfrm rot="10800000">
                <a:off x="10268256" y="991107"/>
                <a:ext cx="1077358" cy="17906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127" name="Freeform 6">
                <a:extLst>
                  <a:ext uri="{FF2B5EF4-FFF2-40B4-BE49-F238E27FC236}">
                    <a16:creationId xmlns:a16="http://schemas.microsoft.com/office/drawing/2014/main" xmlns="" id="{EAFD2AFD-CE31-47D4-BA52-C3F3B7F4D850}"/>
                  </a:ext>
                </a:extLst>
              </p:cNvPr>
              <p:cNvSpPr>
                <a:spLocks noEditPoints="1"/>
              </p:cNvSpPr>
              <p:nvPr/>
            </p:nvSpPr>
            <p:spPr bwMode="auto">
              <a:xfrm rot="10800000">
                <a:off x="11144278" y="2144889"/>
                <a:ext cx="76425" cy="129842"/>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8" name="Freeform 7">
                <a:extLst>
                  <a:ext uri="{FF2B5EF4-FFF2-40B4-BE49-F238E27FC236}">
                    <a16:creationId xmlns:a16="http://schemas.microsoft.com/office/drawing/2014/main" xmlns="" id="{545F5AC7-A5D5-4F5A-9BD2-84B617D0DC21}"/>
                  </a:ext>
                </a:extLst>
              </p:cNvPr>
              <p:cNvSpPr>
                <a:spLocks noEditPoints="1"/>
              </p:cNvSpPr>
              <p:nvPr/>
            </p:nvSpPr>
            <p:spPr bwMode="auto">
              <a:xfrm rot="10800000">
                <a:off x="10905961" y="1656750"/>
                <a:ext cx="276940" cy="444584"/>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29" name="Freeform 8">
                <a:extLst>
                  <a:ext uri="{FF2B5EF4-FFF2-40B4-BE49-F238E27FC236}">
                    <a16:creationId xmlns:a16="http://schemas.microsoft.com/office/drawing/2014/main" xmlns="" id="{B2F09D9F-F636-419C-8706-79B99826DBCB}"/>
                  </a:ext>
                </a:extLst>
              </p:cNvPr>
              <p:cNvSpPr>
                <a:spLocks noEditPoints="1"/>
              </p:cNvSpPr>
              <p:nvPr/>
            </p:nvSpPr>
            <p:spPr bwMode="auto">
              <a:xfrm rot="10800000">
                <a:off x="10418642" y="1972315"/>
                <a:ext cx="124090" cy="15367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130" name="Freeform 9">
                <a:extLst>
                  <a:ext uri="{FF2B5EF4-FFF2-40B4-BE49-F238E27FC236}">
                    <a16:creationId xmlns:a16="http://schemas.microsoft.com/office/drawing/2014/main" xmlns="" id="{80C99F69-63D3-492A-AAE5-3DC3D4E57228}"/>
                  </a:ext>
                </a:extLst>
              </p:cNvPr>
              <p:cNvSpPr>
                <a:spLocks noEditPoints="1"/>
              </p:cNvSpPr>
              <p:nvPr/>
            </p:nvSpPr>
            <p:spPr bwMode="auto">
              <a:xfrm rot="10800000">
                <a:off x="10393167" y="2166256"/>
                <a:ext cx="447872" cy="488139"/>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cxnSp>
          <p:nvCxnSpPr>
            <p:cNvPr id="137" name="Straight Connector 136">
              <a:extLst>
                <a:ext uri="{FF2B5EF4-FFF2-40B4-BE49-F238E27FC236}">
                  <a16:creationId xmlns:a16="http://schemas.microsoft.com/office/drawing/2014/main" xmlns="" id="{200C9044-81C4-4B87-A0B2-5DE7897CBD28}"/>
                </a:ext>
              </a:extLst>
            </p:cNvPr>
            <p:cNvCxnSpPr>
              <a:cxnSpLocks/>
            </p:cNvCxnSpPr>
            <p:nvPr/>
          </p:nvCxnSpPr>
          <p:spPr>
            <a:xfrm>
              <a:off x="9852845" y="0"/>
              <a:ext cx="12817" cy="1017849"/>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34">
            <a:extLst>
              <a:ext uri="{FF2B5EF4-FFF2-40B4-BE49-F238E27FC236}">
                <a16:creationId xmlns:a16="http://schemas.microsoft.com/office/drawing/2014/main" xmlns="" id="{E6CA2614-C776-41DC-B4D3-D31634D9C475}"/>
              </a:ext>
            </a:extLst>
          </p:cNvPr>
          <p:cNvGrpSpPr/>
          <p:nvPr/>
        </p:nvGrpSpPr>
        <p:grpSpPr>
          <a:xfrm>
            <a:off x="1285852" y="2214554"/>
            <a:ext cx="1652612" cy="2687684"/>
            <a:chOff x="3389152" y="2224726"/>
            <a:chExt cx="2203483" cy="2687684"/>
          </a:xfrm>
          <a:solidFill>
            <a:srgbClr val="FFC000"/>
          </a:solidFill>
        </p:grpSpPr>
        <p:sp>
          <p:nvSpPr>
            <p:cNvPr id="84" name="Freeform 5">
              <a:extLst>
                <a:ext uri="{FF2B5EF4-FFF2-40B4-BE49-F238E27FC236}">
                  <a16:creationId xmlns:a16="http://schemas.microsoft.com/office/drawing/2014/main" xmlns="" id="{C3018793-9F15-4AA0-8D88-CFE8F59413F5}"/>
                </a:ext>
              </a:extLst>
            </p:cNvPr>
            <p:cNvSpPr>
              <a:spLocks noEditPoints="1"/>
            </p:cNvSpPr>
            <p:nvPr/>
          </p:nvSpPr>
          <p:spPr bwMode="auto">
            <a:xfrm rot="10800000">
              <a:off x="3806423" y="2224726"/>
              <a:ext cx="1371034" cy="2278778"/>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dirty="0">
                <a:solidFill>
                  <a:schemeClr val="accent6">
                    <a:lumMod val="60000"/>
                    <a:lumOff val="40000"/>
                  </a:schemeClr>
                </a:solidFill>
              </a:endParaRPr>
            </a:p>
          </p:txBody>
        </p:sp>
        <p:sp>
          <p:nvSpPr>
            <p:cNvPr id="85" name="Freeform 6">
              <a:extLst>
                <a:ext uri="{FF2B5EF4-FFF2-40B4-BE49-F238E27FC236}">
                  <a16:creationId xmlns:a16="http://schemas.microsoft.com/office/drawing/2014/main" xmlns="" id="{DE8BB8EF-7DA6-41F1-BC71-B8028DC8E8BB}"/>
                </a:ext>
              </a:extLst>
            </p:cNvPr>
            <p:cNvSpPr>
              <a:spLocks noEditPoints="1"/>
            </p:cNvSpPr>
            <p:nvPr/>
          </p:nvSpPr>
          <p:spPr bwMode="auto">
            <a:xfrm rot="10800000">
              <a:off x="4921239" y="3693016"/>
              <a:ext cx="97258" cy="165236"/>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6" name="Freeform 7">
              <a:extLst>
                <a:ext uri="{FF2B5EF4-FFF2-40B4-BE49-F238E27FC236}">
                  <a16:creationId xmlns:a16="http://schemas.microsoft.com/office/drawing/2014/main" xmlns="" id="{4EB21C51-58A8-4A53-801B-988B2406C17F}"/>
                </a:ext>
              </a:extLst>
            </p:cNvPr>
            <p:cNvSpPr>
              <a:spLocks noEditPoints="1"/>
            </p:cNvSpPr>
            <p:nvPr/>
          </p:nvSpPr>
          <p:spPr bwMode="auto">
            <a:xfrm rot="10800000">
              <a:off x="4617959" y="3071816"/>
              <a:ext cx="352431" cy="565773"/>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dirty="0"/>
            </a:p>
          </p:txBody>
        </p:sp>
        <p:sp>
          <p:nvSpPr>
            <p:cNvPr id="87" name="Freeform 8">
              <a:extLst>
                <a:ext uri="{FF2B5EF4-FFF2-40B4-BE49-F238E27FC236}">
                  <a16:creationId xmlns:a16="http://schemas.microsoft.com/office/drawing/2014/main" xmlns="" id="{D37A70B3-F043-4A49-A074-CAE0F71F8FCD}"/>
                </a:ext>
              </a:extLst>
            </p:cNvPr>
            <p:cNvSpPr>
              <a:spLocks noEditPoints="1"/>
            </p:cNvSpPr>
            <p:nvPr/>
          </p:nvSpPr>
          <p:spPr bwMode="auto">
            <a:xfrm rot="10800000">
              <a:off x="3997802" y="3473401"/>
              <a:ext cx="157916" cy="195564"/>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8" name="Freeform 9">
              <a:extLst>
                <a:ext uri="{FF2B5EF4-FFF2-40B4-BE49-F238E27FC236}">
                  <a16:creationId xmlns:a16="http://schemas.microsoft.com/office/drawing/2014/main" xmlns="" id="{A0C22660-B79D-4A94-BD65-391DD653D470}"/>
                </a:ext>
              </a:extLst>
            </p:cNvPr>
            <p:cNvSpPr>
              <a:spLocks noEditPoints="1"/>
            </p:cNvSpPr>
            <p:nvPr/>
          </p:nvSpPr>
          <p:spPr bwMode="auto">
            <a:xfrm rot="10800000">
              <a:off x="3965383" y="3720208"/>
              <a:ext cx="569957" cy="62120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89" name="Freeform 10">
              <a:extLst>
                <a:ext uri="{FF2B5EF4-FFF2-40B4-BE49-F238E27FC236}">
                  <a16:creationId xmlns:a16="http://schemas.microsoft.com/office/drawing/2014/main" xmlns="" id="{CFC93E54-CFFF-4ABA-BFD6-36579C7A0052}"/>
                </a:ext>
              </a:extLst>
            </p:cNvPr>
            <p:cNvSpPr>
              <a:spLocks noEditPoints="1"/>
            </p:cNvSpPr>
            <p:nvPr/>
          </p:nvSpPr>
          <p:spPr bwMode="auto">
            <a:xfrm rot="10800000">
              <a:off x="4447493" y="4577757"/>
              <a:ext cx="87847" cy="334653"/>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0" name="Freeform 11">
              <a:extLst>
                <a:ext uri="{FF2B5EF4-FFF2-40B4-BE49-F238E27FC236}">
                  <a16:creationId xmlns:a16="http://schemas.microsoft.com/office/drawing/2014/main" xmlns="" id="{22131C25-69B1-4F33-9B81-64B6AA7AEF5A}"/>
                </a:ext>
              </a:extLst>
            </p:cNvPr>
            <p:cNvSpPr>
              <a:spLocks noEditPoints="1"/>
            </p:cNvSpPr>
            <p:nvPr/>
          </p:nvSpPr>
          <p:spPr bwMode="auto">
            <a:xfrm rot="10800000">
              <a:off x="4846986" y="4466902"/>
              <a:ext cx="222754" cy="309553"/>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1" name="Freeform 12">
              <a:extLst>
                <a:ext uri="{FF2B5EF4-FFF2-40B4-BE49-F238E27FC236}">
                  <a16:creationId xmlns:a16="http://schemas.microsoft.com/office/drawing/2014/main" xmlns="" id="{B4251EF7-E48A-46C8-BA9B-7BD81279429F}"/>
                </a:ext>
              </a:extLst>
            </p:cNvPr>
            <p:cNvSpPr>
              <a:spLocks noEditPoints="1"/>
            </p:cNvSpPr>
            <p:nvPr/>
          </p:nvSpPr>
          <p:spPr bwMode="auto">
            <a:xfrm rot="10800000">
              <a:off x="3525105" y="3224503"/>
              <a:ext cx="312692" cy="219617"/>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2" name="Freeform 13">
              <a:extLst>
                <a:ext uri="{FF2B5EF4-FFF2-40B4-BE49-F238E27FC236}">
                  <a16:creationId xmlns:a16="http://schemas.microsoft.com/office/drawing/2014/main" xmlns="" id="{A2F2C16A-6D6D-409A-9C9E-65CB184D3F26}"/>
                </a:ext>
              </a:extLst>
            </p:cNvPr>
            <p:cNvSpPr>
              <a:spLocks noEditPoints="1"/>
            </p:cNvSpPr>
            <p:nvPr/>
          </p:nvSpPr>
          <p:spPr bwMode="auto">
            <a:xfrm rot="10800000">
              <a:off x="5143990" y="4167808"/>
              <a:ext cx="312692" cy="217524"/>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3" name="Freeform 14">
              <a:extLst>
                <a:ext uri="{FF2B5EF4-FFF2-40B4-BE49-F238E27FC236}">
                  <a16:creationId xmlns:a16="http://schemas.microsoft.com/office/drawing/2014/main" xmlns="" id="{DE9D0EE0-16F0-4C3D-8B7B-C52E37EB02A7}"/>
                </a:ext>
              </a:extLst>
            </p:cNvPr>
            <p:cNvSpPr>
              <a:spLocks noEditPoints="1"/>
            </p:cNvSpPr>
            <p:nvPr/>
          </p:nvSpPr>
          <p:spPr bwMode="auto">
            <a:xfrm rot="10800000">
              <a:off x="3389152" y="3758902"/>
              <a:ext cx="334653" cy="88893"/>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4" name="Freeform 15">
              <a:extLst>
                <a:ext uri="{FF2B5EF4-FFF2-40B4-BE49-F238E27FC236}">
                  <a16:creationId xmlns:a16="http://schemas.microsoft.com/office/drawing/2014/main" xmlns="" id="{866B0852-9270-48AC-B823-579167A21C0E}"/>
                </a:ext>
              </a:extLst>
            </p:cNvPr>
            <p:cNvSpPr>
              <a:spLocks noEditPoints="1"/>
            </p:cNvSpPr>
            <p:nvPr/>
          </p:nvSpPr>
          <p:spPr bwMode="auto">
            <a:xfrm rot="10800000">
              <a:off x="5260073" y="3758902"/>
              <a:ext cx="332562" cy="88893"/>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5" name="Freeform 16">
              <a:extLst>
                <a:ext uri="{FF2B5EF4-FFF2-40B4-BE49-F238E27FC236}">
                  <a16:creationId xmlns:a16="http://schemas.microsoft.com/office/drawing/2014/main" xmlns="" id="{F7291838-E6C8-415E-A10A-6461E4679FA4}"/>
                </a:ext>
              </a:extLst>
            </p:cNvPr>
            <p:cNvSpPr>
              <a:spLocks noEditPoints="1"/>
            </p:cNvSpPr>
            <p:nvPr/>
          </p:nvSpPr>
          <p:spPr bwMode="auto">
            <a:xfrm rot="10800000">
              <a:off x="3525105" y="4167808"/>
              <a:ext cx="312692" cy="217524"/>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6" name="Freeform 17">
              <a:extLst>
                <a:ext uri="{FF2B5EF4-FFF2-40B4-BE49-F238E27FC236}">
                  <a16:creationId xmlns:a16="http://schemas.microsoft.com/office/drawing/2014/main" xmlns="" id="{6919034B-0329-4750-B29F-F3CDAB05EC26}"/>
                </a:ext>
              </a:extLst>
            </p:cNvPr>
            <p:cNvSpPr>
              <a:spLocks noEditPoints="1"/>
            </p:cNvSpPr>
            <p:nvPr/>
          </p:nvSpPr>
          <p:spPr bwMode="auto">
            <a:xfrm rot="10800000">
              <a:off x="5143990" y="3224503"/>
              <a:ext cx="312692" cy="219617"/>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sp>
          <p:nvSpPr>
            <p:cNvPr id="97" name="Freeform 18">
              <a:extLst>
                <a:ext uri="{FF2B5EF4-FFF2-40B4-BE49-F238E27FC236}">
                  <a16:creationId xmlns:a16="http://schemas.microsoft.com/office/drawing/2014/main" xmlns="" id="{B83DC41F-2223-45D9-882F-0C6801E7AB0F}"/>
                </a:ext>
              </a:extLst>
            </p:cNvPr>
            <p:cNvSpPr>
              <a:spLocks noEditPoints="1"/>
            </p:cNvSpPr>
            <p:nvPr/>
          </p:nvSpPr>
          <p:spPr bwMode="auto">
            <a:xfrm rot="10800000">
              <a:off x="3912047" y="4466902"/>
              <a:ext cx="222754" cy="309553"/>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GB"/>
            </a:p>
          </p:txBody>
        </p:sp>
      </p:grpSp>
      <p:sp>
        <p:nvSpPr>
          <p:cNvPr id="54" name="ZoneTexte 53"/>
          <p:cNvSpPr txBox="1"/>
          <p:nvPr/>
        </p:nvSpPr>
        <p:spPr>
          <a:xfrm>
            <a:off x="0" y="857232"/>
            <a:ext cx="8938260" cy="461665"/>
          </a:xfrm>
          <a:prstGeom prst="rect">
            <a:avLst/>
          </a:prstGeom>
          <a:noFill/>
        </p:spPr>
        <p:txBody>
          <a:bodyPr wrap="square" rtlCol="0">
            <a:spAutoFit/>
          </a:bodyPr>
          <a:lstStyle/>
          <a:p>
            <a:endParaRPr lang="fr-FR" sz="2400" b="1" dirty="0">
              <a:solidFill>
                <a:srgbClr val="00B05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1" name="TextBox 21">
            <a:extLst>
              <a:ext uri="{FF2B5EF4-FFF2-40B4-BE49-F238E27FC236}">
                <a16:creationId xmlns:a16="http://schemas.microsoft.com/office/drawing/2014/main" xmlns="" id="{6901F867-EA3A-4053-BC23-44561238D953}"/>
              </a:ext>
            </a:extLst>
          </p:cNvPr>
          <p:cNvSpPr txBox="1"/>
          <p:nvPr/>
        </p:nvSpPr>
        <p:spPr>
          <a:xfrm>
            <a:off x="2857488" y="3214686"/>
            <a:ext cx="6286512" cy="723275"/>
          </a:xfrm>
          <a:prstGeom prst="rect">
            <a:avLst/>
          </a:prstGeom>
          <a:noFill/>
        </p:spPr>
        <p:txBody>
          <a:bodyPr wrap="square" rtlCol="0">
            <a:spAutoFit/>
          </a:bodyPr>
          <a:lstStyle/>
          <a:p>
            <a:pPr>
              <a:lnSpc>
                <a:spcPct val="150000"/>
              </a:lnSpc>
              <a:defRPr/>
            </a:pPr>
            <a:r>
              <a:rPr lang="fr-FR" dirty="0" smtClean="0">
                <a:latin typeface="Times New Roman" pitchFamily="18" charset="0"/>
                <a:cs typeface="Times New Roman" pitchFamily="18" charset="0"/>
              </a:rPr>
              <a:t>. </a:t>
            </a:r>
            <a:endParaRPr lang="fr-FR" dirty="0" smtClean="0">
              <a:latin typeface="Times New Roman" pitchFamily="18" charset="0"/>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400" b="1" i="0" u="none" strike="noStrike" kern="1200" cap="none" spc="0" normalizeH="0" baseline="0" noProof="0" dirty="0">
              <a:ln>
                <a:noFill/>
              </a:ln>
              <a:effectLst/>
              <a:uLnTx/>
              <a:uFillTx/>
              <a:latin typeface="Noto Sans Disp ExtBd" panose="020B0902040504020204" pitchFamily="34"/>
              <a:ea typeface="Noto Sans Disp ExtBd" panose="020B0902040504020204" pitchFamily="34"/>
              <a:cs typeface="Noto Sans Disp ExtBd" panose="020B0902040504020204" pitchFamily="34"/>
            </a:endParaRPr>
          </a:p>
        </p:txBody>
      </p:sp>
      <p:sp>
        <p:nvSpPr>
          <p:cNvPr id="52" name="Espace réservé du numéro de diapositive 51"/>
          <p:cNvSpPr>
            <a:spLocks noGrp="1"/>
          </p:cNvSpPr>
          <p:nvPr>
            <p:ph type="sldNum" sz="quarter" idx="12"/>
          </p:nvPr>
        </p:nvSpPr>
        <p:spPr/>
        <p:txBody>
          <a:bodyPr/>
          <a:lstStyle/>
          <a:p>
            <a:fld id="{71B19C25-A882-4503-8C3C-BB81ABF22FB5}" type="slidenum">
              <a:rPr lang="fr-FR" smtClean="0"/>
              <a:pPr/>
              <a:t>11</a:t>
            </a:fld>
            <a:endParaRPr lang="fr-FR"/>
          </a:p>
        </p:txBody>
      </p:sp>
      <p:sp>
        <p:nvSpPr>
          <p:cNvPr id="59" name="Rectangle à coins arrondis 58"/>
          <p:cNvSpPr/>
          <p:nvPr/>
        </p:nvSpPr>
        <p:spPr>
          <a:xfrm>
            <a:off x="0" y="0"/>
            <a:ext cx="9144000" cy="838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accent1">
                    <a:lumMod val="50000"/>
                  </a:schemeClr>
                </a:solidFill>
                <a:latin typeface="Segoe UI Black" pitchFamily="34" charset="0"/>
                <a:ea typeface="Segoe UI Black" pitchFamily="34" charset="0"/>
              </a:rPr>
              <a:t>Why MongoDB is better than </a:t>
            </a:r>
            <a:r>
              <a:rPr lang="en-US" sz="2800" b="1" i="1" dirty="0" smtClean="0">
                <a:solidFill>
                  <a:schemeClr val="accent1">
                    <a:lumMod val="50000"/>
                  </a:schemeClr>
                </a:solidFill>
                <a:latin typeface="Segoe UI Black" pitchFamily="34" charset="0"/>
                <a:ea typeface="Segoe UI Black" pitchFamily="34" charset="0"/>
              </a:rPr>
              <a:t>SQL ?</a:t>
            </a:r>
            <a:endParaRPr lang="fr-FR" sz="2800" i="1" dirty="0">
              <a:solidFill>
                <a:schemeClr val="accent1">
                  <a:lumMod val="50000"/>
                </a:schemeClr>
              </a:solidFill>
              <a:effectLst>
                <a:glow rad="228600">
                  <a:schemeClr val="accent1">
                    <a:satMod val="175000"/>
                    <a:alpha val="40000"/>
                  </a:schemeClr>
                </a:glow>
              </a:effectLst>
              <a:latin typeface="Bernard MT Condensed" pitchFamily="18" charset="0"/>
              <a:cs typeface="Times New Roman" pitchFamily="18" charset="0"/>
            </a:endParaRPr>
          </a:p>
        </p:txBody>
      </p:sp>
      <p:sp>
        <p:nvSpPr>
          <p:cNvPr id="56" name="Rectangle 55"/>
          <p:cNvSpPr/>
          <p:nvPr/>
        </p:nvSpPr>
        <p:spPr>
          <a:xfrm>
            <a:off x="228600" y="990600"/>
            <a:ext cx="8610600" cy="4967514"/>
          </a:xfrm>
          <a:prstGeom prst="rect">
            <a:avLst/>
          </a:prstGeom>
        </p:spPr>
        <p:txBody>
          <a:bodyPr wrap="square">
            <a:spAutoFit/>
          </a:bodyPr>
          <a:lstStyle/>
          <a:p>
            <a:pPr algn="just">
              <a:lnSpc>
                <a:spcPct val="160000"/>
              </a:lnSpc>
              <a:buFont typeface="Wingdings" pitchFamily="2" charset="2"/>
              <a:buChar char="v"/>
            </a:pPr>
            <a:r>
              <a:rPr lang="en-US" dirty="0" smtClean="0">
                <a:latin typeface="Times New Roman" pitchFamily="18" charset="0"/>
                <a:cs typeface="Times New Roman" pitchFamily="18" charset="0"/>
              </a:rPr>
              <a:t>In comparison to the SQL server, MongoDB is faster and more scalable. While the SQL server supports JOIN and Global transactions, MongoDB does not. The MS SQL server does not accommodate large amounts of data, however MongoDB does.</a:t>
            </a:r>
          </a:p>
          <a:p>
            <a:pPr algn="just">
              <a:lnSpc>
                <a:spcPct val="160000"/>
              </a:lnSpc>
            </a:pPr>
            <a:endParaRPr lang="en-US" dirty="0" smtClean="0">
              <a:latin typeface="Times New Roman" pitchFamily="18" charset="0"/>
              <a:cs typeface="Times New Roman" pitchFamily="18" charset="0"/>
            </a:endParaRPr>
          </a:p>
          <a:p>
            <a:pPr algn="just">
              <a:lnSpc>
                <a:spcPct val="160000"/>
              </a:lnSpc>
              <a:buFont typeface="Wingdings" pitchFamily="2" charset="2"/>
              <a:buChar char="v"/>
            </a:pPr>
            <a:r>
              <a:rPr lang="en-US" dirty="0" smtClean="0">
                <a:latin typeface="Times New Roman" pitchFamily="18" charset="0"/>
                <a:cs typeface="Times New Roman" pitchFamily="18" charset="0"/>
              </a:rPr>
              <a:t>Agile practices are supported by MongoDB, although they are not supported by MS SQL Server.</a:t>
            </a:r>
          </a:p>
          <a:p>
            <a:pPr algn="just">
              <a:lnSpc>
                <a:spcPct val="160000"/>
              </a:lnSpc>
              <a:buNone/>
            </a:pPr>
            <a:endParaRPr lang="en-US" dirty="0" smtClean="0">
              <a:latin typeface="Times New Roman" pitchFamily="18" charset="0"/>
              <a:cs typeface="Times New Roman" pitchFamily="18" charset="0"/>
            </a:endParaRPr>
          </a:p>
          <a:p>
            <a:pPr algn="just">
              <a:lnSpc>
                <a:spcPct val="160000"/>
              </a:lnSpc>
              <a:buFont typeface="Wingdings" pitchFamily="2" charset="2"/>
              <a:buChar char="v"/>
            </a:pPr>
            <a:r>
              <a:rPr lang="en-US" dirty="0" smtClean="0">
                <a:latin typeface="Times New Roman" pitchFamily="18" charset="0"/>
                <a:cs typeface="Times New Roman" pitchFamily="18" charset="0"/>
              </a:rPr>
              <a:t>A SQL database processes SQL queries, whereas MongoDB offers JSON querying. MongoDB is a more dynamic and complicated choice that is appropriate for hierarchical data because of its fundamental properties, as opposed to a SQL Database, which is still more predetermined and appropriate for other types of data storage.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340673037"/>
      </p:ext>
    </p:extLst>
  </p:cSld>
  <p:clrMapOvr>
    <a:masterClrMapping/>
  </p:clrMapOvr>
  <p:transition>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4282" y="2136339"/>
            <a:ext cx="7939118" cy="923330"/>
          </a:xfrm>
          <a:prstGeom prst="rect">
            <a:avLst/>
          </a:prstGeom>
          <a:noFill/>
        </p:spPr>
        <p:txBody>
          <a:bodyPr wrap="square" rtlCol="0">
            <a:spAutoFit/>
          </a:bodyPr>
          <a:lstStyle/>
          <a:p>
            <a:pPr algn="ctr"/>
            <a:r>
              <a:rPr lang="fr-FR" sz="5400" b="1" dirty="0">
                <a:solidFill>
                  <a:schemeClr val="accent2">
                    <a:lumMod val="75000"/>
                  </a:schemeClr>
                </a:solidFill>
                <a:effectLst>
                  <a:outerShdw blurRad="38100" dist="38100" dir="2700000" algn="tl">
                    <a:srgbClr val="000000">
                      <a:alpha val="43137"/>
                    </a:srgbClr>
                  </a:outerShdw>
                </a:effectLst>
                <a:latin typeface="Bernard MT Condensed" pitchFamily="18" charset="0"/>
              </a:rPr>
              <a:t>Merci de votre attention </a:t>
            </a:r>
            <a:endParaRPr lang="en-US" sz="5400" b="1" dirty="0">
              <a:solidFill>
                <a:schemeClr val="accent2">
                  <a:lumMod val="75000"/>
                </a:schemeClr>
              </a:solidFill>
              <a:effectLst>
                <a:outerShdw blurRad="38100" dist="38100" dir="2700000" algn="tl">
                  <a:srgbClr val="000000">
                    <a:alpha val="43137"/>
                  </a:srgbClr>
                </a:outerShdw>
              </a:effectLst>
              <a:latin typeface="Bernard MT Condensed" pitchFamily="18" charset="0"/>
            </a:endParaRPr>
          </a:p>
        </p:txBody>
      </p:sp>
      <p:sp>
        <p:nvSpPr>
          <p:cNvPr id="6" name="Freeform 20">
            <a:extLst>
              <a:ext uri="{FF2B5EF4-FFF2-40B4-BE49-F238E27FC236}">
                <a16:creationId xmlns="" xmlns:a16="http://schemas.microsoft.com/office/drawing/2014/main" id="{2501C52B-8B06-4852-BB7E-40814786E6AB}"/>
              </a:ext>
            </a:extLst>
          </p:cNvPr>
          <p:cNvSpPr>
            <a:spLocks/>
          </p:cNvSpPr>
          <p:nvPr/>
        </p:nvSpPr>
        <p:spPr bwMode="auto">
          <a:xfrm>
            <a:off x="1447800" y="2532008"/>
            <a:ext cx="5545552" cy="4325992"/>
          </a:xfrm>
          <a:custGeom>
            <a:avLst/>
            <a:gdLst>
              <a:gd name="T0" fmla="*/ 0 w 4670"/>
              <a:gd name="T1" fmla="*/ 2972 h 2972"/>
              <a:gd name="T2" fmla="*/ 288 w 4670"/>
              <a:gd name="T3" fmla="*/ 2728 h 2972"/>
              <a:gd name="T4" fmla="*/ 768 w 4670"/>
              <a:gd name="T5" fmla="*/ 2812 h 2972"/>
              <a:gd name="T6" fmla="*/ 996 w 4670"/>
              <a:gd name="T7" fmla="*/ 2392 h 2972"/>
              <a:gd name="T8" fmla="*/ 1636 w 4670"/>
              <a:gd name="T9" fmla="*/ 1932 h 2972"/>
              <a:gd name="T10" fmla="*/ 2124 w 4670"/>
              <a:gd name="T11" fmla="*/ 2084 h 2972"/>
              <a:gd name="T12" fmla="*/ 2068 w 4670"/>
              <a:gd name="T13" fmla="*/ 2464 h 2972"/>
              <a:gd name="T14" fmla="*/ 1580 w 4670"/>
              <a:gd name="T15" fmla="*/ 2360 h 2972"/>
              <a:gd name="T16" fmla="*/ 1716 w 4670"/>
              <a:gd name="T17" fmla="*/ 1780 h 2972"/>
              <a:gd name="T18" fmla="*/ 2720 w 4670"/>
              <a:gd name="T19" fmla="*/ 1304 h 2972"/>
              <a:gd name="T20" fmla="*/ 3420 w 4670"/>
              <a:gd name="T21" fmla="*/ 1776 h 2972"/>
              <a:gd name="T22" fmla="*/ 2872 w 4670"/>
              <a:gd name="T23" fmla="*/ 2284 h 2972"/>
              <a:gd name="T24" fmla="*/ 2488 w 4670"/>
              <a:gd name="T25" fmla="*/ 1608 h 2972"/>
              <a:gd name="T26" fmla="*/ 4132 w 4670"/>
              <a:gd name="T27" fmla="*/ 664 h 2972"/>
              <a:gd name="T28" fmla="*/ 4640 w 4670"/>
              <a:gd name="T29" fmla="*/ 1332 h 2972"/>
              <a:gd name="T30" fmla="*/ 4176 w 4670"/>
              <a:gd name="T31" fmla="*/ 1828 h 2972"/>
              <a:gd name="T32" fmla="*/ 3536 w 4670"/>
              <a:gd name="T33" fmla="*/ 1312 h 2972"/>
              <a:gd name="T34" fmla="*/ 4028 w 4670"/>
              <a:gd name="T35" fmla="*/ 352 h 2972"/>
              <a:gd name="T36" fmla="*/ 4256 w 4670"/>
              <a:gd name="T37" fmla="*/ 200 h 2972"/>
              <a:gd name="T38" fmla="*/ 4608 w 4670"/>
              <a:gd name="T39" fmla="*/ 0 h 2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70" h="2972">
                <a:moveTo>
                  <a:pt x="0" y="2972"/>
                </a:moveTo>
                <a:cubicBezTo>
                  <a:pt x="54" y="2881"/>
                  <a:pt x="147" y="2757"/>
                  <a:pt x="288" y="2728"/>
                </a:cubicBezTo>
                <a:cubicBezTo>
                  <a:pt x="485" y="2687"/>
                  <a:pt x="616" y="2862"/>
                  <a:pt x="768" y="2812"/>
                </a:cubicBezTo>
                <a:cubicBezTo>
                  <a:pt x="895" y="2770"/>
                  <a:pt x="860" y="2617"/>
                  <a:pt x="996" y="2392"/>
                </a:cubicBezTo>
                <a:cubicBezTo>
                  <a:pt x="1016" y="2358"/>
                  <a:pt x="1251" y="1983"/>
                  <a:pt x="1636" y="1932"/>
                </a:cubicBezTo>
                <a:cubicBezTo>
                  <a:pt x="1675" y="1927"/>
                  <a:pt x="2010" y="1882"/>
                  <a:pt x="2124" y="2084"/>
                </a:cubicBezTo>
                <a:cubicBezTo>
                  <a:pt x="2189" y="2198"/>
                  <a:pt x="2173" y="2375"/>
                  <a:pt x="2068" y="2464"/>
                </a:cubicBezTo>
                <a:cubicBezTo>
                  <a:pt x="1929" y="2582"/>
                  <a:pt x="1683" y="2505"/>
                  <a:pt x="1580" y="2360"/>
                </a:cubicBezTo>
                <a:cubicBezTo>
                  <a:pt x="1445" y="2169"/>
                  <a:pt x="1655" y="1869"/>
                  <a:pt x="1716" y="1780"/>
                </a:cubicBezTo>
                <a:cubicBezTo>
                  <a:pt x="1909" y="1498"/>
                  <a:pt x="2292" y="1251"/>
                  <a:pt x="2720" y="1304"/>
                </a:cubicBezTo>
                <a:cubicBezTo>
                  <a:pt x="2972" y="1335"/>
                  <a:pt x="3415" y="1492"/>
                  <a:pt x="3420" y="1776"/>
                </a:cubicBezTo>
                <a:cubicBezTo>
                  <a:pt x="3424" y="2018"/>
                  <a:pt x="3167" y="2328"/>
                  <a:pt x="2872" y="2284"/>
                </a:cubicBezTo>
                <a:cubicBezTo>
                  <a:pt x="2609" y="2245"/>
                  <a:pt x="2458" y="1862"/>
                  <a:pt x="2488" y="1608"/>
                </a:cubicBezTo>
                <a:cubicBezTo>
                  <a:pt x="2559" y="997"/>
                  <a:pt x="3504" y="409"/>
                  <a:pt x="4132" y="664"/>
                </a:cubicBezTo>
                <a:cubicBezTo>
                  <a:pt x="4360" y="757"/>
                  <a:pt x="4670" y="1012"/>
                  <a:pt x="4640" y="1332"/>
                </a:cubicBezTo>
                <a:cubicBezTo>
                  <a:pt x="4619" y="1556"/>
                  <a:pt x="4433" y="1793"/>
                  <a:pt x="4176" y="1828"/>
                </a:cubicBezTo>
                <a:cubicBezTo>
                  <a:pt x="3860" y="1871"/>
                  <a:pt x="3606" y="1562"/>
                  <a:pt x="3536" y="1312"/>
                </a:cubicBezTo>
                <a:cubicBezTo>
                  <a:pt x="3408" y="852"/>
                  <a:pt x="3943" y="421"/>
                  <a:pt x="4028" y="352"/>
                </a:cubicBezTo>
                <a:cubicBezTo>
                  <a:pt x="4057" y="328"/>
                  <a:pt x="4147" y="268"/>
                  <a:pt x="4256" y="200"/>
                </a:cubicBezTo>
                <a:cubicBezTo>
                  <a:pt x="4402" y="109"/>
                  <a:pt x="4526" y="42"/>
                  <a:pt x="4608" y="0"/>
                </a:cubicBezTo>
              </a:path>
            </a:pathLst>
          </a:custGeom>
          <a:noFill/>
          <a:ln w="25400" cap="flat">
            <a:solidFill>
              <a:sysClr val="windowText" lastClr="000000"/>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103084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640" y="189357"/>
            <a:ext cx="5939790" cy="873957"/>
          </a:xfrm>
          <a:prstGeom prst="rect">
            <a:avLst/>
          </a:prstGeom>
        </p:spPr>
        <p:txBody>
          <a:bodyPr vert="horz" wrap="square" lIns="0" tIns="12065" rIns="0" bIns="0" rtlCol="0">
            <a:spAutoFit/>
          </a:bodyPr>
          <a:lstStyle/>
          <a:p>
            <a:pPr marL="12700">
              <a:spcBef>
                <a:spcPts val="95"/>
              </a:spcBef>
            </a:pPr>
            <a:r>
              <a:rPr lang="fr-FR" sz="2800" cap="none" dirty="0" err="1" smtClean="0">
                <a:solidFill>
                  <a:schemeClr val="tx1"/>
                </a:solidFill>
                <a:latin typeface="Segoe UI Black" pitchFamily="34" charset="0"/>
                <a:ea typeface="Segoe UI Black" pitchFamily="34" charset="0"/>
              </a:rPr>
              <a:t>What</a:t>
            </a:r>
            <a:r>
              <a:rPr lang="fr-FR" sz="2800" cap="none" dirty="0" smtClean="0">
                <a:solidFill>
                  <a:schemeClr val="tx1"/>
                </a:solidFill>
                <a:latin typeface="Segoe UI Black" pitchFamily="34" charset="0"/>
                <a:ea typeface="Segoe UI Black" pitchFamily="34" charset="0"/>
              </a:rPr>
              <a:t> </a:t>
            </a:r>
            <a:r>
              <a:rPr lang="fr-FR" sz="2800" cap="none" dirty="0" err="1" smtClean="0">
                <a:solidFill>
                  <a:schemeClr val="tx1"/>
                </a:solidFill>
                <a:latin typeface="Segoe UI Black" pitchFamily="34" charset="0"/>
                <a:ea typeface="Segoe UI Black" pitchFamily="34" charset="0"/>
              </a:rPr>
              <a:t>is</a:t>
            </a:r>
            <a:r>
              <a:rPr lang="fr-FR" sz="2800" cap="none" dirty="0" smtClean="0">
                <a:solidFill>
                  <a:schemeClr val="tx1"/>
                </a:solidFill>
                <a:latin typeface="Segoe UI Black" pitchFamily="34" charset="0"/>
                <a:ea typeface="Segoe UI Black" pitchFamily="34" charset="0"/>
              </a:rPr>
              <a:t> a </a:t>
            </a:r>
            <a:r>
              <a:rPr lang="fr-FR" sz="2800" cap="none" dirty="0" err="1" smtClean="0">
                <a:solidFill>
                  <a:schemeClr val="tx1"/>
                </a:solidFill>
                <a:latin typeface="Segoe UI Black" pitchFamily="34" charset="0"/>
                <a:ea typeface="Segoe UI Black" pitchFamily="34" charset="0"/>
              </a:rPr>
              <a:t>database</a:t>
            </a:r>
            <a:r>
              <a:rPr lang="fr-FR" sz="2800" cap="none" dirty="0" smtClean="0">
                <a:solidFill>
                  <a:schemeClr val="tx1"/>
                </a:solidFill>
                <a:latin typeface="Segoe UI Black" pitchFamily="34" charset="0"/>
                <a:ea typeface="Segoe UI Black" pitchFamily="34" charset="0"/>
              </a:rPr>
              <a:t>?</a:t>
            </a:r>
            <a:r>
              <a:rPr lang="fr-FR" sz="2800" dirty="0" smtClean="0"/>
              <a:t/>
            </a:r>
            <a:br>
              <a:rPr lang="fr-FR" sz="2800" dirty="0" smtClean="0"/>
            </a:br>
            <a:endParaRPr sz="2800"/>
          </a:p>
        </p:txBody>
      </p:sp>
      <p:sp>
        <p:nvSpPr>
          <p:cNvPr id="3" name="object 3"/>
          <p:cNvSpPr txBox="1"/>
          <p:nvPr/>
        </p:nvSpPr>
        <p:spPr>
          <a:xfrm>
            <a:off x="742289" y="1060830"/>
            <a:ext cx="3905911" cy="443070"/>
          </a:xfrm>
          <a:prstGeom prst="rect">
            <a:avLst/>
          </a:prstGeom>
          <a:solidFill>
            <a:schemeClr val="bg1"/>
          </a:solidFill>
        </p:spPr>
        <p:txBody>
          <a:bodyPr vert="horz" wrap="square" lIns="0" tIns="12065" rIns="0" bIns="0" rtlCol="0">
            <a:spAutoFit/>
          </a:bodyPr>
          <a:lstStyle/>
          <a:p>
            <a:pPr marL="12700">
              <a:lnSpc>
                <a:spcPct val="100000"/>
              </a:lnSpc>
              <a:spcBef>
                <a:spcPts val="95"/>
              </a:spcBef>
              <a:tabLst>
                <a:tab pos="535940" algn="l"/>
              </a:tabLst>
            </a:pPr>
            <a:r>
              <a:rPr sz="4200" spc="-7" baseline="-4960" dirty="0">
                <a:solidFill>
                  <a:srgbClr val="007F00"/>
                </a:solidFill>
                <a:latin typeface="MS PGothic"/>
                <a:cs typeface="MS PGothic"/>
              </a:rPr>
              <a:t>✔</a:t>
            </a:r>
            <a:r>
              <a:rPr sz="4200" spc="-7" baseline="-4960">
                <a:solidFill>
                  <a:srgbClr val="007F00"/>
                </a:solidFill>
                <a:latin typeface="MS PGothic"/>
                <a:cs typeface="MS PGothic"/>
              </a:rPr>
              <a:t>	</a:t>
            </a:r>
            <a:r>
              <a:rPr lang="fr-FR" sz="2400" i="1" dirty="0" smtClean="0">
                <a:solidFill>
                  <a:srgbClr val="0070C0"/>
                </a:solidFill>
                <a:latin typeface="Calibri"/>
                <a:cs typeface="Calibri"/>
              </a:rPr>
              <a:t>Define Database</a:t>
            </a:r>
            <a:endParaRPr sz="2400">
              <a:solidFill>
                <a:srgbClr val="0070C0"/>
              </a:solidFill>
              <a:latin typeface="Calibri"/>
              <a:cs typeface="Calibri"/>
            </a:endParaRPr>
          </a:p>
        </p:txBody>
      </p:sp>
      <p:sp>
        <p:nvSpPr>
          <p:cNvPr id="5" name="Rectangle 4"/>
          <p:cNvSpPr/>
          <p:nvPr/>
        </p:nvSpPr>
        <p:spPr>
          <a:xfrm>
            <a:off x="228600" y="1600200"/>
            <a:ext cx="8382000" cy="4524315"/>
          </a:xfrm>
          <a:prstGeom prst="rect">
            <a:avLst/>
          </a:prstGeom>
        </p:spPr>
        <p:txBody>
          <a:bodyPr wrap="square">
            <a:spAutoFit/>
          </a:bodyPr>
          <a:lstStyle/>
          <a:p>
            <a:pPr algn="just">
              <a:lnSpc>
                <a:spcPct val="150000"/>
              </a:lnSpc>
              <a:buFont typeface="Wingdings" pitchFamily="2" charset="2"/>
              <a:buChar char="v"/>
            </a:pPr>
            <a:r>
              <a:rPr lang="en-US" sz="2000" dirty="0" smtClean="0">
                <a:latin typeface="Times New Roman" pitchFamily="18" charset="0"/>
                <a:cs typeface="Times New Roman" pitchFamily="18" charset="0"/>
              </a:rPr>
              <a:t>A database is an organized collection of structured information, or data, typically stored electronically in a computer system. A database is usually controlled by a </a:t>
            </a:r>
            <a:r>
              <a:rPr lang="en-US" sz="2000" dirty="0" smtClean="0">
                <a:latin typeface="Times New Roman" pitchFamily="18" charset="0"/>
                <a:cs typeface="Times New Roman" pitchFamily="18" charset="0"/>
                <a:hlinkClick r:id="rId2"/>
              </a:rPr>
              <a:t>database management system (DBMS)</a:t>
            </a:r>
            <a:r>
              <a:rPr lang="en-US" sz="2000" dirty="0" smtClean="0">
                <a:latin typeface="Times New Roman" pitchFamily="18" charset="0"/>
                <a:cs typeface="Times New Roman" pitchFamily="18" charset="0"/>
              </a:rPr>
              <a:t>. Together, the data and the DBMS, along with the applications that are associated with them, are referred to as a database system, often shortened to just database.</a:t>
            </a:r>
          </a:p>
          <a:p>
            <a:pPr algn="just">
              <a:lnSpc>
                <a:spcPct val="150000"/>
              </a:lnSpc>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dirty="0" smtClean="0">
                <a:latin typeface="Times New Roman" pitchFamily="18" charset="0"/>
                <a:cs typeface="Times New Roman" pitchFamily="18" charset="0"/>
              </a:rPr>
              <a:t>The data can then be easily accessed, managed, modified, updated, controlled, and organized. Most databases use structured query language (SQL) for writing and querying data.</a:t>
            </a:r>
          </a:p>
          <a:p>
            <a:endParaRPr lang="en-US" dirty="0" smtClean="0">
              <a:solidFill>
                <a:schemeClr val="accent6">
                  <a:lumMod val="50000"/>
                </a:schemeClr>
              </a:solidFill>
            </a:endParaRP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40" y="189356"/>
            <a:ext cx="7884160" cy="873957"/>
          </a:xfrm>
          <a:prstGeom prst="rect">
            <a:avLst/>
          </a:prstGeom>
        </p:spPr>
        <p:txBody>
          <a:bodyPr vert="horz" wrap="square" lIns="0" tIns="12065" rIns="0" bIns="0" rtlCol="0">
            <a:spAutoFit/>
          </a:bodyPr>
          <a:lstStyle/>
          <a:p>
            <a:r>
              <a:rPr lang="fr-FR" sz="2800" b="1" dirty="0" smtClean="0"/>
              <a:t> </a:t>
            </a:r>
            <a:r>
              <a:rPr lang="fr-FR" sz="2800" b="1" dirty="0" err="1" smtClean="0">
                <a:latin typeface="Segoe UI Black" pitchFamily="34" charset="0"/>
                <a:ea typeface="Segoe UI Black" pitchFamily="34" charset="0"/>
              </a:rPr>
              <a:t>What</a:t>
            </a:r>
            <a:r>
              <a:rPr lang="fr-FR" sz="2800" b="1" dirty="0" smtClean="0">
                <a:latin typeface="Segoe UI Black" pitchFamily="34" charset="0"/>
                <a:ea typeface="Segoe UI Black" pitchFamily="34" charset="0"/>
              </a:rPr>
              <a:t> </a:t>
            </a:r>
            <a:r>
              <a:rPr lang="fr-FR" sz="2800" b="1" dirty="0" err="1" smtClean="0">
                <a:latin typeface="Segoe UI Black" pitchFamily="34" charset="0"/>
                <a:ea typeface="Segoe UI Black" pitchFamily="34" charset="0"/>
              </a:rPr>
              <a:t>is</a:t>
            </a:r>
            <a:r>
              <a:rPr lang="fr-FR" sz="2800" b="1" dirty="0" smtClean="0">
                <a:latin typeface="Segoe UI Black" pitchFamily="34" charset="0"/>
                <a:ea typeface="Segoe UI Black" pitchFamily="34" charset="0"/>
              </a:rPr>
              <a:t> a Database Management System (DBMS) ?</a:t>
            </a:r>
            <a:endParaRPr lang="fr-FR" sz="2800" b="1" dirty="0">
              <a:latin typeface="Segoe UI Black" pitchFamily="34" charset="0"/>
              <a:ea typeface="Segoe UI Black" pitchFamily="34" charset="0"/>
            </a:endParaRPr>
          </a:p>
        </p:txBody>
      </p:sp>
      <p:sp>
        <p:nvSpPr>
          <p:cNvPr id="4" name="Rectangle 3"/>
          <p:cNvSpPr/>
          <p:nvPr/>
        </p:nvSpPr>
        <p:spPr>
          <a:xfrm>
            <a:off x="457200" y="1219200"/>
            <a:ext cx="8305800" cy="4247317"/>
          </a:xfrm>
          <a:prstGeom prst="rect">
            <a:avLst/>
          </a:prstGeom>
        </p:spPr>
        <p:txBody>
          <a:bodyPr wrap="square">
            <a:spAutoFit/>
          </a:bodyPr>
          <a:lstStyle/>
          <a:p>
            <a:pPr algn="just">
              <a:lnSpc>
                <a:spcPct val="150000"/>
              </a:lnSpc>
              <a:buFont typeface="Wingdings" pitchFamily="2" charset="2"/>
              <a:buChar char="v"/>
            </a:pPr>
            <a:r>
              <a:rPr lang="en-US" sz="2000" dirty="0" smtClean="0">
                <a:latin typeface="Times New Roman" pitchFamily="18" charset="0"/>
                <a:cs typeface="Times New Roman" pitchFamily="18" charset="0"/>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 DBMS also facilitates oversight and control of databases.</a:t>
            </a:r>
          </a:p>
          <a:p>
            <a:pPr algn="just">
              <a:lnSpc>
                <a:spcPct val="150000"/>
              </a:lnSpc>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dirty="0" smtClean="0">
                <a:latin typeface="Times New Roman" pitchFamily="18" charset="0"/>
                <a:cs typeface="Times New Roman" pitchFamily="18" charset="0"/>
              </a:rPr>
              <a:t> Some </a:t>
            </a:r>
            <a:r>
              <a:rPr lang="en-US" sz="2000" dirty="0" smtClean="0">
                <a:latin typeface="Times New Roman" pitchFamily="18" charset="0"/>
                <a:cs typeface="Times New Roman" pitchFamily="18" charset="0"/>
              </a:rPr>
              <a:t>examples of popular database software or DBMSs include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Microsoft Access, Microsoft SQL Server, FileMaker Pro, Oracle Database, and </a:t>
            </a:r>
            <a:r>
              <a:rPr lang="en-US" sz="2000" dirty="0" err="1" smtClean="0">
                <a:latin typeface="Times New Roman" pitchFamily="18" charset="0"/>
                <a:cs typeface="Times New Roman" pitchFamily="18" charset="0"/>
              </a:rPr>
              <a:t>dBASE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7"/>
          </p:nvPr>
        </p:nvSpPr>
        <p:spPr/>
        <p:txBody>
          <a:bodyPr/>
          <a:lstStyle/>
          <a:p>
            <a:fld id="{B6F15528-21DE-4FAA-801E-634DDDAF4B2B}" type="slidenum">
              <a:rPr lang="fr-FR" smtClean="0"/>
              <a:pPr/>
              <a:t>3</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640" y="189356"/>
            <a:ext cx="5939790" cy="443070"/>
          </a:xfrm>
          <a:prstGeom prst="rect">
            <a:avLst/>
          </a:prstGeom>
        </p:spPr>
        <p:txBody>
          <a:bodyPr vert="horz" wrap="square" lIns="0" tIns="12065" rIns="0" bIns="0" rtlCol="0">
            <a:spAutoFit/>
          </a:bodyPr>
          <a:lstStyle/>
          <a:p>
            <a:pPr marL="12700">
              <a:lnSpc>
                <a:spcPct val="100000"/>
              </a:lnSpc>
              <a:spcBef>
                <a:spcPts val="95"/>
              </a:spcBef>
            </a:pPr>
            <a:r>
              <a:rPr lang="fr-FR" sz="2800" dirty="0" smtClean="0">
                <a:latin typeface="Segoe UI Black" pitchFamily="34" charset="0"/>
                <a:ea typeface="Segoe UI Black" pitchFamily="34" charset="0"/>
                <a:cs typeface="Comic Sans MS"/>
              </a:rPr>
              <a:t>DBMS Architecture  </a:t>
            </a:r>
            <a:endParaRPr sz="2800">
              <a:latin typeface="Segoe UI Black" pitchFamily="34" charset="0"/>
              <a:ea typeface="Segoe UI Black" pitchFamily="34" charset="0"/>
              <a:cs typeface="Comic Sans MS"/>
            </a:endParaRPr>
          </a:p>
        </p:txBody>
      </p:sp>
      <p:pic>
        <p:nvPicPr>
          <p:cNvPr id="48130" name="Picture 2" descr="Database Architecture in DBMS: 1-Tier, 2-Tier and 3-Tier"/>
          <p:cNvPicPr>
            <a:picLocks noChangeAspect="1" noChangeArrowheads="1"/>
          </p:cNvPicPr>
          <p:nvPr/>
        </p:nvPicPr>
        <p:blipFill>
          <a:blip r:embed="rId2"/>
          <a:srcRect/>
          <a:stretch>
            <a:fillRect/>
          </a:stretch>
        </p:blipFill>
        <p:spPr bwMode="auto">
          <a:xfrm>
            <a:off x="685800" y="1600200"/>
            <a:ext cx="7391400" cy="4038600"/>
          </a:xfrm>
          <a:prstGeom prst="rect">
            <a:avLst/>
          </a:prstGeom>
          <a:solidFill>
            <a:schemeClr val="accent1"/>
          </a:solidFill>
          <a:ln>
            <a:solidFill>
              <a:schemeClr val="accent1">
                <a:lumMod val="75000"/>
              </a:schemeClr>
            </a:solidFill>
          </a:ln>
          <a:effectLst>
            <a:glow rad="228600">
              <a:schemeClr val="accent1">
                <a:satMod val="175000"/>
                <a:alpha val="40000"/>
              </a:schemeClr>
            </a:glow>
          </a:effectLst>
        </p:spPr>
      </p:pic>
      <p:sp>
        <p:nvSpPr>
          <p:cNvPr id="4" name="Espace réservé du numéro de diapositive 3"/>
          <p:cNvSpPr>
            <a:spLocks noGrp="1"/>
          </p:cNvSpPr>
          <p:nvPr>
            <p:ph type="sldNum" sz="quarter" idx="7"/>
          </p:nvPr>
        </p:nvSpPr>
        <p:spPr/>
        <p:txBody>
          <a:bodyPr/>
          <a:lstStyle/>
          <a:p>
            <a:fld id="{B6F15528-21DE-4FAA-801E-634DDDAF4B2B}"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640" y="189356"/>
            <a:ext cx="5939790" cy="443070"/>
          </a:xfrm>
          <a:prstGeom prst="rect">
            <a:avLst/>
          </a:prstGeom>
        </p:spPr>
        <p:txBody>
          <a:bodyPr vert="horz" wrap="square" lIns="0" tIns="12065" rIns="0" bIns="0" rtlCol="0">
            <a:spAutoFit/>
          </a:bodyPr>
          <a:lstStyle/>
          <a:p>
            <a:r>
              <a:rPr lang="en-US" sz="2800" b="1" cap="none" dirty="0" smtClean="0"/>
              <a:t>What is a MYSQL database?</a:t>
            </a:r>
            <a:endParaRPr lang="en-US" sz="2800" b="1" cap="none" dirty="0"/>
          </a:p>
        </p:txBody>
      </p:sp>
      <p:sp>
        <p:nvSpPr>
          <p:cNvPr id="14" name="Rectangle 13"/>
          <p:cNvSpPr/>
          <p:nvPr/>
        </p:nvSpPr>
        <p:spPr>
          <a:xfrm>
            <a:off x="533400" y="1028343"/>
            <a:ext cx="8382000" cy="4708981"/>
          </a:xfrm>
          <a:prstGeom prst="rect">
            <a:avLst/>
          </a:prstGeom>
        </p:spPr>
        <p:txBody>
          <a:bodyPr wrap="square">
            <a:spAutoFit/>
          </a:bodyPr>
          <a:lstStyle/>
          <a:p>
            <a:pPr algn="just">
              <a:lnSpc>
                <a:spcPct val="150000"/>
              </a:lnSpc>
              <a:buFont typeface="Wingdings" pitchFamily="2" charset="2"/>
              <a:buChar char="v"/>
            </a:pPr>
            <a:r>
              <a:rPr lang="en-US" sz="2000" dirty="0" err="1" smtClean="0">
                <a:latin typeface="Times New Roman" pitchFamily="18" charset="0"/>
                <a:cs typeface="Times New Roman" pitchFamily="18" charset="0"/>
                <a:hlinkClick r:id="rId2"/>
              </a:rPr>
              <a:t>MySQL</a:t>
            </a:r>
            <a:r>
              <a:rPr lang="en-US" sz="2000" dirty="0" smtClean="0">
                <a:latin typeface="Times New Roman" pitchFamily="18" charset="0"/>
                <a:cs typeface="Times New Roman" pitchFamily="18" charset="0"/>
              </a:rPr>
              <a:t> is an open source relational database management system based on SQL. It was designed and optimized for web applications and can run on any platform.</a:t>
            </a:r>
          </a:p>
          <a:p>
            <a:pPr algn="just">
              <a:lnSpc>
                <a:spcPct val="150000"/>
              </a:lnSpc>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v"/>
            </a:pPr>
            <a:r>
              <a:rPr lang="en-US" sz="2000" dirty="0" smtClean="0">
                <a:latin typeface="Times New Roman" pitchFamily="18" charset="0"/>
                <a:cs typeface="Times New Roman" pitchFamily="18" charset="0"/>
              </a:rPr>
              <a:t> As new and different requirements emerged with the internet,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became the platform of choice for web developers and web-based applications. Because it’s designed to process millions of queries and thousands of transactions,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is a popular choice for ecommerce businesses that need to manage multiple money transfers. On-demand flexibility is the primary feature of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a:t>
            </a:r>
          </a:p>
        </p:txBody>
      </p:sp>
      <p:sp>
        <p:nvSpPr>
          <p:cNvPr id="4" name="Espace réservé du numéro de diapositive 3"/>
          <p:cNvSpPr>
            <a:spLocks noGrp="1"/>
          </p:cNvSpPr>
          <p:nvPr>
            <p:ph type="sldNum" sz="quarter" idx="12"/>
          </p:nvPr>
        </p:nvSpPr>
        <p:spPr/>
        <p:txBody>
          <a:bodyPr/>
          <a:lstStyle/>
          <a:p>
            <a:fld id="{B6F15528-21DE-4FAA-801E-634DDDAF4B2B}"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cap="none" dirty="0" err="1" smtClean="0"/>
              <a:t>Database</a:t>
            </a:r>
            <a:r>
              <a:rPr lang="fr-FR" b="1" cap="none" dirty="0" smtClean="0"/>
              <a:t> - </a:t>
            </a:r>
            <a:r>
              <a:rPr lang="fr-FR" b="1" cap="none" dirty="0" err="1" smtClean="0"/>
              <a:t>Advantages</a:t>
            </a:r>
            <a:r>
              <a:rPr lang="fr-FR" b="1" cap="none" dirty="0" smtClean="0"/>
              <a:t> &amp; </a:t>
            </a:r>
            <a:r>
              <a:rPr lang="fr-FR" b="1" cap="none" dirty="0" err="1" smtClean="0"/>
              <a:t>Disadvantages</a:t>
            </a:r>
            <a:endParaRPr lang="fr-FR" cap="none" dirty="0"/>
          </a:p>
        </p:txBody>
      </p:sp>
      <p:sp>
        <p:nvSpPr>
          <p:cNvPr id="3" name="Espace réservé du contenu 2"/>
          <p:cNvSpPr>
            <a:spLocks noGrp="1"/>
          </p:cNvSpPr>
          <p:nvPr>
            <p:ph idx="1"/>
          </p:nvPr>
        </p:nvSpPr>
        <p:spPr/>
        <p:txBody>
          <a:bodyPr>
            <a:normAutofit fontScale="92500" lnSpcReduction="10000"/>
          </a:bodyPr>
          <a:lstStyle/>
          <a:p>
            <a:pPr>
              <a:buNone/>
            </a:pPr>
            <a:r>
              <a:rPr lang="en-US" b="1" dirty="0" smtClean="0"/>
              <a:t> </a:t>
            </a:r>
            <a:r>
              <a:rPr lang="en-US" b="1" i="1" u="sng" dirty="0" smtClean="0">
                <a:solidFill>
                  <a:schemeClr val="tx1"/>
                </a:solidFill>
              </a:rPr>
              <a:t>Advantages</a:t>
            </a:r>
            <a:endParaRPr lang="en-US" i="1" u="sng" dirty="0" smtClean="0">
              <a:solidFill>
                <a:schemeClr val="tx1"/>
              </a:solidFill>
            </a:endParaRPr>
          </a:p>
          <a:p>
            <a:pPr algn="just">
              <a:lnSpc>
                <a:spcPct val="150000"/>
              </a:lnSpc>
            </a:pPr>
            <a:r>
              <a:rPr lang="en-US" sz="2400" dirty="0" smtClean="0">
                <a:solidFill>
                  <a:schemeClr val="tx1"/>
                </a:solidFill>
                <a:latin typeface="Times New Roman" pitchFamily="18" charset="0"/>
                <a:cs typeface="Times New Roman" pitchFamily="18" charset="0"/>
              </a:rPr>
              <a:t>Reduced data redundancy</a:t>
            </a:r>
          </a:p>
          <a:p>
            <a:pPr algn="just">
              <a:lnSpc>
                <a:spcPct val="150000"/>
              </a:lnSpc>
            </a:pPr>
            <a:r>
              <a:rPr lang="en-US" sz="2400" dirty="0" smtClean="0">
                <a:solidFill>
                  <a:schemeClr val="tx1"/>
                </a:solidFill>
                <a:latin typeface="Times New Roman" pitchFamily="18" charset="0"/>
                <a:cs typeface="Times New Roman" pitchFamily="18" charset="0"/>
              </a:rPr>
              <a:t>Reduced updating errors and increased consistency</a:t>
            </a:r>
          </a:p>
          <a:p>
            <a:pPr algn="just">
              <a:lnSpc>
                <a:spcPct val="150000"/>
              </a:lnSpc>
            </a:pPr>
            <a:r>
              <a:rPr lang="en-US" sz="2400" dirty="0" smtClean="0">
                <a:solidFill>
                  <a:schemeClr val="tx1"/>
                </a:solidFill>
                <a:latin typeface="Times New Roman" pitchFamily="18" charset="0"/>
                <a:cs typeface="Times New Roman" pitchFamily="18" charset="0"/>
              </a:rPr>
              <a:t>Greater data integrity and independence from applications programs</a:t>
            </a:r>
          </a:p>
          <a:p>
            <a:pPr algn="just">
              <a:lnSpc>
                <a:spcPct val="150000"/>
              </a:lnSpc>
            </a:pPr>
            <a:r>
              <a:rPr lang="en-US" sz="2400" dirty="0" smtClean="0">
                <a:solidFill>
                  <a:schemeClr val="tx1"/>
                </a:solidFill>
                <a:latin typeface="Times New Roman" pitchFamily="18" charset="0"/>
                <a:cs typeface="Times New Roman" pitchFamily="18" charset="0"/>
              </a:rPr>
              <a:t>Improved data access to users through use of host and query languages</a:t>
            </a:r>
          </a:p>
          <a:p>
            <a:pPr algn="just">
              <a:lnSpc>
                <a:spcPct val="150000"/>
              </a:lnSpc>
            </a:pPr>
            <a:r>
              <a:rPr lang="en-US" sz="2400" dirty="0" smtClean="0">
                <a:solidFill>
                  <a:schemeClr val="tx1"/>
                </a:solidFill>
                <a:latin typeface="Times New Roman" pitchFamily="18" charset="0"/>
                <a:cs typeface="Times New Roman" pitchFamily="18" charset="0"/>
              </a:rPr>
              <a:t>Improved data security</a:t>
            </a:r>
          </a:p>
          <a:p>
            <a:pPr algn="just">
              <a:lnSpc>
                <a:spcPct val="150000"/>
              </a:lnSpc>
            </a:pPr>
            <a:r>
              <a:rPr lang="en-US" sz="2400" dirty="0" smtClean="0">
                <a:solidFill>
                  <a:schemeClr val="tx1"/>
                </a:solidFill>
                <a:latin typeface="Times New Roman" pitchFamily="18" charset="0"/>
                <a:cs typeface="Times New Roman" pitchFamily="18" charset="0"/>
              </a:rPr>
              <a:t>Reduced data entry, storage, and retrieval costs</a:t>
            </a:r>
          </a:p>
          <a:p>
            <a:pPr algn="just">
              <a:lnSpc>
                <a:spcPct val="150000"/>
              </a:lnSpc>
            </a:pPr>
            <a:r>
              <a:rPr lang="en-US" sz="2400" dirty="0" smtClean="0">
                <a:solidFill>
                  <a:schemeClr val="tx1"/>
                </a:solidFill>
                <a:latin typeface="Times New Roman" pitchFamily="18" charset="0"/>
                <a:cs typeface="Times New Roman" pitchFamily="18" charset="0"/>
              </a:rPr>
              <a:t>Facilitated development of new applications program</a:t>
            </a:r>
          </a:p>
          <a:p>
            <a:endParaRPr lang="fr-FR" dirty="0"/>
          </a:p>
        </p:txBody>
      </p:sp>
      <p:sp>
        <p:nvSpPr>
          <p:cNvPr id="4" name="Espace réservé du numéro de diapositive 3"/>
          <p:cNvSpPr>
            <a:spLocks noGrp="1"/>
          </p:cNvSpPr>
          <p:nvPr>
            <p:ph type="sldNum" sz="quarter" idx="12"/>
          </p:nvPr>
        </p:nvSpPr>
        <p:spPr/>
        <p:txBody>
          <a:bodyPr/>
          <a:lstStyle/>
          <a:p>
            <a:fld id="{B6F15528-21DE-4FAA-801E-634DDDAF4B2B}"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cap="none" dirty="0" err="1" smtClean="0"/>
              <a:t>Database</a:t>
            </a:r>
            <a:r>
              <a:rPr lang="fr-FR" b="1" cap="none" dirty="0" smtClean="0"/>
              <a:t> - </a:t>
            </a:r>
            <a:r>
              <a:rPr lang="fr-FR" b="1" cap="none" dirty="0" err="1" smtClean="0"/>
              <a:t>Advantages</a:t>
            </a:r>
            <a:r>
              <a:rPr lang="fr-FR" b="1" cap="none" dirty="0" smtClean="0"/>
              <a:t> &amp; </a:t>
            </a:r>
            <a:r>
              <a:rPr lang="fr-FR" b="1" cap="none" dirty="0" err="1" smtClean="0"/>
              <a:t>Disadvantages</a:t>
            </a:r>
            <a:endParaRPr lang="fr-FR" cap="none" dirty="0"/>
          </a:p>
        </p:txBody>
      </p:sp>
      <p:sp>
        <p:nvSpPr>
          <p:cNvPr id="3" name="Espace réservé du contenu 2"/>
          <p:cNvSpPr>
            <a:spLocks noGrp="1"/>
          </p:cNvSpPr>
          <p:nvPr>
            <p:ph idx="1"/>
          </p:nvPr>
        </p:nvSpPr>
        <p:spPr/>
        <p:txBody>
          <a:bodyPr>
            <a:normAutofit/>
          </a:bodyPr>
          <a:lstStyle/>
          <a:p>
            <a:pPr>
              <a:buNone/>
            </a:pPr>
            <a:r>
              <a:rPr lang="en-US" b="1" dirty="0" smtClean="0"/>
              <a:t> </a:t>
            </a:r>
            <a:r>
              <a:rPr lang="en-US" b="1" i="1" u="sng" dirty="0" smtClean="0">
                <a:solidFill>
                  <a:schemeClr val="tx1"/>
                </a:solidFill>
              </a:rPr>
              <a:t>Disadvantages</a:t>
            </a:r>
            <a:endParaRPr lang="en-US" i="1" u="sng" dirty="0" smtClean="0">
              <a:solidFill>
                <a:schemeClr val="tx1"/>
              </a:solidFill>
            </a:endParaRPr>
          </a:p>
          <a:p>
            <a:pPr algn="just">
              <a:lnSpc>
                <a:spcPct val="150000"/>
              </a:lnSpc>
            </a:pPr>
            <a:r>
              <a:rPr lang="en-US" sz="2200" dirty="0" smtClean="0">
                <a:solidFill>
                  <a:schemeClr val="tx1"/>
                </a:solidFill>
                <a:latin typeface="Times New Roman" pitchFamily="18" charset="0"/>
                <a:cs typeface="Times New Roman" pitchFamily="18" charset="0"/>
              </a:rPr>
              <a:t>Database systems are complex, difficult, and time-consuming to design</a:t>
            </a:r>
          </a:p>
          <a:p>
            <a:pPr algn="just">
              <a:lnSpc>
                <a:spcPct val="150000"/>
              </a:lnSpc>
            </a:pPr>
            <a:r>
              <a:rPr lang="en-US" sz="2200" dirty="0" smtClean="0">
                <a:solidFill>
                  <a:schemeClr val="tx1"/>
                </a:solidFill>
                <a:latin typeface="Times New Roman" pitchFamily="18" charset="0"/>
                <a:cs typeface="Times New Roman" pitchFamily="18" charset="0"/>
              </a:rPr>
              <a:t>Substantial hardware and software start-up costs</a:t>
            </a:r>
          </a:p>
          <a:p>
            <a:pPr algn="just">
              <a:lnSpc>
                <a:spcPct val="150000"/>
              </a:lnSpc>
            </a:pPr>
            <a:r>
              <a:rPr lang="en-US" sz="2200" dirty="0" smtClean="0">
                <a:solidFill>
                  <a:schemeClr val="tx1"/>
                </a:solidFill>
                <a:latin typeface="Times New Roman" pitchFamily="18" charset="0"/>
                <a:cs typeface="Times New Roman" pitchFamily="18" charset="0"/>
              </a:rPr>
              <a:t>Damage to database affects virtually all applications programs</a:t>
            </a:r>
          </a:p>
          <a:p>
            <a:pPr algn="just">
              <a:lnSpc>
                <a:spcPct val="150000"/>
              </a:lnSpc>
            </a:pPr>
            <a:r>
              <a:rPr lang="en-US" sz="2200" dirty="0" smtClean="0">
                <a:solidFill>
                  <a:schemeClr val="tx1"/>
                </a:solidFill>
                <a:latin typeface="Times New Roman" pitchFamily="18" charset="0"/>
                <a:cs typeface="Times New Roman" pitchFamily="18" charset="0"/>
              </a:rPr>
              <a:t>Extensive conversion costs in moving form a file-based system to a database system</a:t>
            </a:r>
          </a:p>
          <a:p>
            <a:pPr algn="just">
              <a:lnSpc>
                <a:spcPct val="150000"/>
              </a:lnSpc>
            </a:pPr>
            <a:r>
              <a:rPr lang="en-US" sz="2200" dirty="0" smtClean="0">
                <a:solidFill>
                  <a:schemeClr val="tx1"/>
                </a:solidFill>
                <a:latin typeface="Times New Roman" pitchFamily="18" charset="0"/>
                <a:cs typeface="Times New Roman" pitchFamily="18" charset="0"/>
              </a:rPr>
              <a:t>Initial training required for all programmers and users</a:t>
            </a:r>
          </a:p>
          <a:p>
            <a:endParaRPr lang="fr-FR" dirty="0"/>
          </a:p>
        </p:txBody>
      </p:sp>
      <p:sp>
        <p:nvSpPr>
          <p:cNvPr id="4" name="Espace réservé du numéro de diapositive 3"/>
          <p:cNvSpPr>
            <a:spLocks noGrp="1"/>
          </p:cNvSpPr>
          <p:nvPr>
            <p:ph type="sldNum" sz="quarter" idx="12"/>
          </p:nvPr>
        </p:nvSpPr>
        <p:spPr/>
        <p:txBody>
          <a:bodyPr/>
          <a:lstStyle/>
          <a:p>
            <a:fld id="{B6F15528-21DE-4FAA-801E-634DDDAF4B2B}"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cap="none" dirty="0" smtClean="0"/>
              <a:t>Differences between SQL and NOSQL</a:t>
            </a:r>
            <a:r>
              <a:rPr lang="en-US" dirty="0" smtClean="0"/>
              <a:t/>
            </a:r>
            <a:br>
              <a:rPr lang="en-US" dirty="0" smtClean="0"/>
            </a:br>
            <a:endParaRPr lang="fr-FR" dirty="0"/>
          </a:p>
        </p:txBody>
      </p:sp>
      <p:graphicFrame>
        <p:nvGraphicFramePr>
          <p:cNvPr id="4" name="Espace réservé du contenu 3"/>
          <p:cNvGraphicFramePr>
            <a:graphicFrameLocks noGrp="1"/>
          </p:cNvGraphicFramePr>
          <p:nvPr>
            <p:ph idx="1"/>
          </p:nvPr>
        </p:nvGraphicFramePr>
        <p:xfrm>
          <a:off x="304800" y="1219201"/>
          <a:ext cx="8686800" cy="5193891"/>
        </p:xfrm>
        <a:graphic>
          <a:graphicData uri="http://schemas.openxmlformats.org/drawingml/2006/table">
            <a:tbl>
              <a:tblPr firstRow="1" bandRow="1">
                <a:tableStyleId>{5C22544A-7EE6-4342-B048-85BDC9FD1C3A}</a:tableStyleId>
              </a:tblPr>
              <a:tblGrid>
                <a:gridCol w="2895600"/>
                <a:gridCol w="2895600"/>
                <a:gridCol w="2895600"/>
              </a:tblGrid>
              <a:tr h="596749">
                <a:tc>
                  <a:txBody>
                    <a:bodyPr/>
                    <a:lstStyle/>
                    <a:p>
                      <a:endParaRPr lang="fr-FR" dirty="0"/>
                    </a:p>
                  </a:txBody>
                  <a:tcPr/>
                </a:tc>
                <a:tc>
                  <a:txBody>
                    <a:bodyPr/>
                    <a:lstStyle/>
                    <a:p>
                      <a:r>
                        <a:rPr lang="fr-FR" b="0" dirty="0">
                          <a:solidFill>
                            <a:srgbClr val="116149"/>
                          </a:solidFill>
                          <a:latin typeface="Akzidenz Grotesk BQ Medium"/>
                        </a:rPr>
                        <a:t>SQL Databases</a:t>
                      </a:r>
                    </a:p>
                  </a:txBody>
                  <a:tcPr marL="95250" marR="95250" marT="142875" marB="142875" anchor="ctr"/>
                </a:tc>
                <a:tc>
                  <a:txBody>
                    <a:bodyPr/>
                    <a:lstStyle/>
                    <a:p>
                      <a:r>
                        <a:rPr lang="fr-FR" b="0" dirty="0" err="1">
                          <a:solidFill>
                            <a:srgbClr val="116149"/>
                          </a:solidFill>
                          <a:latin typeface="Akzidenz Grotesk BQ Medium"/>
                        </a:rPr>
                        <a:t>NoSQL</a:t>
                      </a:r>
                      <a:r>
                        <a:rPr lang="fr-FR" b="0" dirty="0">
                          <a:solidFill>
                            <a:srgbClr val="116149"/>
                          </a:solidFill>
                          <a:latin typeface="Akzidenz Grotesk BQ Medium"/>
                        </a:rPr>
                        <a:t> Databases</a:t>
                      </a:r>
                    </a:p>
                  </a:txBody>
                  <a:tcPr marL="95250" marR="95250" marT="142875" marB="142875" anchor="ctr"/>
                </a:tc>
              </a:tr>
              <a:tr h="1384450">
                <a:tc>
                  <a:txBody>
                    <a:bodyPr/>
                    <a:lstStyle/>
                    <a:p>
                      <a:r>
                        <a:rPr lang="fr-FR" sz="1600" b="0">
                          <a:latin typeface="Times New Roman" pitchFamily="18" charset="0"/>
                          <a:cs typeface="Times New Roman" pitchFamily="18" charset="0"/>
                        </a:rPr>
                        <a:t>Data Storage Model</a:t>
                      </a:r>
                    </a:p>
                  </a:txBody>
                  <a:tcPr marL="95250" marR="95250" marT="142875" marB="142875" anchor="ctr"/>
                </a:tc>
                <a:tc>
                  <a:txBody>
                    <a:bodyPr/>
                    <a:lstStyle/>
                    <a:p>
                      <a:r>
                        <a:rPr lang="en-US" sz="1600" dirty="0">
                          <a:latin typeface="Times New Roman" pitchFamily="18" charset="0"/>
                          <a:cs typeface="Times New Roman" pitchFamily="18" charset="0"/>
                        </a:rPr>
                        <a:t>Tables with fixed rows and columns</a:t>
                      </a:r>
                    </a:p>
                  </a:txBody>
                  <a:tcPr marL="95250" marR="95250" marT="142875" marB="142875" anchor="ctr"/>
                </a:tc>
                <a:tc>
                  <a:txBody>
                    <a:bodyPr/>
                    <a:lstStyle/>
                    <a:p>
                      <a:r>
                        <a:rPr lang="en-US" sz="1600" dirty="0">
                          <a:latin typeface="Times New Roman" pitchFamily="18" charset="0"/>
                          <a:cs typeface="Times New Roman" pitchFamily="18" charset="0"/>
                        </a:rPr>
                        <a:t>Document: JSON documents, Key-value: key-value pairs, Wide-column: tables with rows and dynamic columns, Graph: nodes and edges</a:t>
                      </a:r>
                    </a:p>
                  </a:txBody>
                  <a:tcPr marL="95250" marR="95250" marT="142875" marB="142875" anchor="ctr"/>
                </a:tc>
              </a:tr>
              <a:tr h="1327300">
                <a:tc>
                  <a:txBody>
                    <a:bodyPr/>
                    <a:lstStyle/>
                    <a:p>
                      <a:r>
                        <a:rPr lang="fr-FR" sz="1600" b="0">
                          <a:latin typeface="Times New Roman" pitchFamily="18" charset="0"/>
                          <a:cs typeface="Times New Roman" pitchFamily="18" charset="0"/>
                        </a:rPr>
                        <a:t>Examples</a:t>
                      </a:r>
                    </a:p>
                  </a:txBody>
                  <a:tcPr marL="95250" marR="95250" marT="142875" marB="142875" anchor="ctr"/>
                </a:tc>
                <a:tc>
                  <a:txBody>
                    <a:bodyPr/>
                    <a:lstStyle/>
                    <a:p>
                      <a:r>
                        <a:rPr lang="fr-FR" sz="1600">
                          <a:latin typeface="Times New Roman" pitchFamily="18" charset="0"/>
                          <a:cs typeface="Times New Roman" pitchFamily="18" charset="0"/>
                        </a:rPr>
                        <a:t>Oracle, MySQL, Microsoft SQL Server, and PostgreSQL</a:t>
                      </a:r>
                    </a:p>
                  </a:txBody>
                  <a:tcPr marL="95250" marR="95250" marT="142875" marB="142875" anchor="ctr"/>
                </a:tc>
                <a:tc>
                  <a:txBody>
                    <a:bodyPr/>
                    <a:lstStyle/>
                    <a:p>
                      <a:r>
                        <a:rPr lang="fr-FR" sz="1600" dirty="0">
                          <a:latin typeface="Times New Roman" pitchFamily="18" charset="0"/>
                          <a:cs typeface="Times New Roman" pitchFamily="18" charset="0"/>
                        </a:rPr>
                        <a:t>Document: </a:t>
                      </a:r>
                      <a:r>
                        <a:rPr lang="fr-FR" sz="1600" dirty="0" err="1">
                          <a:latin typeface="Times New Roman" pitchFamily="18" charset="0"/>
                          <a:cs typeface="Times New Roman" pitchFamily="18" charset="0"/>
                        </a:rPr>
                        <a:t>MongoDB</a:t>
                      </a:r>
                      <a:r>
                        <a:rPr lang="fr-FR" sz="1600" dirty="0">
                          <a:latin typeface="Times New Roman" pitchFamily="18" charset="0"/>
                          <a:cs typeface="Times New Roman" pitchFamily="18" charset="0"/>
                        </a:rPr>
                        <a:t> and </a:t>
                      </a:r>
                      <a:r>
                        <a:rPr lang="fr-FR" sz="1600" dirty="0" err="1">
                          <a:latin typeface="Times New Roman" pitchFamily="18" charset="0"/>
                          <a:cs typeface="Times New Roman" pitchFamily="18" charset="0"/>
                        </a:rPr>
                        <a:t>CouchDB</a:t>
                      </a:r>
                      <a:r>
                        <a:rPr lang="fr-FR" sz="1600" dirty="0">
                          <a:latin typeface="Times New Roman" pitchFamily="18" charset="0"/>
                          <a:cs typeface="Times New Roman" pitchFamily="18" charset="0"/>
                        </a:rPr>
                        <a:t>, Key-value: Redis and </a:t>
                      </a:r>
                      <a:r>
                        <a:rPr lang="fr-FR" sz="1600" dirty="0" err="1">
                          <a:latin typeface="Times New Roman" pitchFamily="18" charset="0"/>
                          <a:cs typeface="Times New Roman" pitchFamily="18" charset="0"/>
                        </a:rPr>
                        <a:t>DynamoDB</a:t>
                      </a:r>
                      <a:r>
                        <a:rPr lang="fr-FR" sz="1600" dirty="0">
                          <a:latin typeface="Times New Roman" pitchFamily="18" charset="0"/>
                          <a:cs typeface="Times New Roman" pitchFamily="18" charset="0"/>
                        </a:rPr>
                        <a:t>, </a:t>
                      </a:r>
                      <a:r>
                        <a:rPr lang="fr-FR" sz="1600" dirty="0" err="1">
                          <a:latin typeface="Times New Roman" pitchFamily="18" charset="0"/>
                          <a:cs typeface="Times New Roman" pitchFamily="18" charset="0"/>
                        </a:rPr>
                        <a:t>Wide</a:t>
                      </a:r>
                      <a:r>
                        <a:rPr lang="fr-FR" sz="1600" dirty="0">
                          <a:latin typeface="Times New Roman" pitchFamily="18" charset="0"/>
                          <a:cs typeface="Times New Roman" pitchFamily="18" charset="0"/>
                        </a:rPr>
                        <a:t>-</a:t>
                      </a:r>
                      <a:r>
                        <a:rPr lang="fr-FR" sz="1600" dirty="0" err="1">
                          <a:latin typeface="Times New Roman" pitchFamily="18" charset="0"/>
                          <a:cs typeface="Times New Roman" pitchFamily="18" charset="0"/>
                        </a:rPr>
                        <a:t>column</a:t>
                      </a:r>
                      <a:r>
                        <a:rPr lang="fr-FR" sz="1600" dirty="0">
                          <a:latin typeface="Times New Roman" pitchFamily="18" charset="0"/>
                          <a:cs typeface="Times New Roman" pitchFamily="18" charset="0"/>
                        </a:rPr>
                        <a:t>: Cassandra and </a:t>
                      </a:r>
                      <a:r>
                        <a:rPr lang="fr-FR" sz="1600" dirty="0" err="1">
                          <a:latin typeface="Times New Roman" pitchFamily="18" charset="0"/>
                          <a:cs typeface="Times New Roman" pitchFamily="18" charset="0"/>
                        </a:rPr>
                        <a:t>HBase</a:t>
                      </a:r>
                      <a:r>
                        <a:rPr lang="fr-FR" sz="1600" dirty="0">
                          <a:latin typeface="Times New Roman" pitchFamily="18" charset="0"/>
                          <a:cs typeface="Times New Roman" pitchFamily="18" charset="0"/>
                        </a:rPr>
                        <a:t>, Graph: Neo4j and Amazon Neptune</a:t>
                      </a:r>
                    </a:p>
                  </a:txBody>
                  <a:tcPr marL="95250" marR="95250" marT="142875" marB="142875" anchor="ctr"/>
                </a:tc>
              </a:tr>
              <a:tr h="793621">
                <a:tc>
                  <a:txBody>
                    <a:bodyPr/>
                    <a:lstStyle/>
                    <a:p>
                      <a:r>
                        <a:rPr lang="fr-FR" sz="1600" b="0">
                          <a:latin typeface="Times New Roman" pitchFamily="18" charset="0"/>
                          <a:cs typeface="Times New Roman" pitchFamily="18" charset="0"/>
                        </a:rPr>
                        <a:t>Schemas</a:t>
                      </a:r>
                    </a:p>
                  </a:txBody>
                  <a:tcPr marL="95250" marR="95250" marT="142875" marB="142875" anchor="ctr"/>
                </a:tc>
                <a:tc>
                  <a:txBody>
                    <a:bodyPr/>
                    <a:lstStyle/>
                    <a:p>
                      <a:r>
                        <a:rPr lang="fr-FR" sz="1600">
                          <a:latin typeface="Times New Roman" pitchFamily="18" charset="0"/>
                          <a:cs typeface="Times New Roman" pitchFamily="18" charset="0"/>
                        </a:rPr>
                        <a:t>Rigid</a:t>
                      </a:r>
                    </a:p>
                  </a:txBody>
                  <a:tcPr marL="95250" marR="95250" marT="142875" marB="142875" anchor="ctr"/>
                </a:tc>
                <a:tc>
                  <a:txBody>
                    <a:bodyPr/>
                    <a:lstStyle/>
                    <a:p>
                      <a:r>
                        <a:rPr lang="fr-FR" sz="1600" dirty="0">
                          <a:latin typeface="Times New Roman" pitchFamily="18" charset="0"/>
                          <a:cs typeface="Times New Roman" pitchFamily="18" charset="0"/>
                        </a:rPr>
                        <a:t>Flexible</a:t>
                      </a:r>
                    </a:p>
                  </a:txBody>
                  <a:tcPr marL="95250" marR="95250" marT="142875" marB="142875" anchor="ctr"/>
                </a:tc>
              </a:tr>
              <a:tr h="793621">
                <a:tc>
                  <a:txBody>
                    <a:bodyPr/>
                    <a:lstStyle/>
                    <a:p>
                      <a:r>
                        <a:rPr lang="fr-FR" sz="1600" b="0">
                          <a:latin typeface="Times New Roman" pitchFamily="18" charset="0"/>
                          <a:cs typeface="Times New Roman" pitchFamily="18" charset="0"/>
                        </a:rPr>
                        <a:t>Joins</a:t>
                      </a:r>
                    </a:p>
                  </a:txBody>
                  <a:tcPr marL="95250" marR="95250" marT="142875" marB="142875" anchor="ctr"/>
                </a:tc>
                <a:tc>
                  <a:txBody>
                    <a:bodyPr/>
                    <a:lstStyle/>
                    <a:p>
                      <a:r>
                        <a:rPr lang="fr-FR" sz="1600">
                          <a:latin typeface="Times New Roman" pitchFamily="18" charset="0"/>
                          <a:cs typeface="Times New Roman" pitchFamily="18" charset="0"/>
                        </a:rPr>
                        <a:t>Typically required</a:t>
                      </a:r>
                    </a:p>
                  </a:txBody>
                  <a:tcPr marL="95250" marR="95250" marT="142875" marB="142875" anchor="ctr"/>
                </a:tc>
                <a:tc>
                  <a:txBody>
                    <a:bodyPr/>
                    <a:lstStyle/>
                    <a:p>
                      <a:r>
                        <a:rPr lang="fr-FR" sz="1600" dirty="0" err="1">
                          <a:latin typeface="Times New Roman" pitchFamily="18" charset="0"/>
                          <a:cs typeface="Times New Roman" pitchFamily="18" charset="0"/>
                        </a:rPr>
                        <a:t>Typically</a:t>
                      </a:r>
                      <a:r>
                        <a:rPr lang="fr-FR" sz="1600" dirty="0">
                          <a:latin typeface="Times New Roman" pitchFamily="18" charset="0"/>
                          <a:cs typeface="Times New Roman" pitchFamily="18" charset="0"/>
                        </a:rPr>
                        <a:t> not </a:t>
                      </a:r>
                      <a:r>
                        <a:rPr lang="fr-FR" sz="1600" dirty="0" err="1">
                          <a:latin typeface="Times New Roman" pitchFamily="18" charset="0"/>
                          <a:cs typeface="Times New Roman" pitchFamily="18" charset="0"/>
                        </a:rPr>
                        <a:t>required</a:t>
                      </a:r>
                      <a:endParaRPr lang="fr-FR" sz="1600" dirty="0">
                        <a:latin typeface="Times New Roman" pitchFamily="18" charset="0"/>
                        <a:cs typeface="Times New Roman" pitchFamily="18" charset="0"/>
                      </a:endParaRPr>
                    </a:p>
                  </a:txBody>
                  <a:tcPr marL="95250" marR="95250" marT="142875" marB="142875" anchor="ctr"/>
                </a:tc>
              </a:tr>
            </a:tbl>
          </a:graphicData>
        </a:graphic>
      </p:graphicFrame>
      <p:sp>
        <p:nvSpPr>
          <p:cNvPr id="5" name="Espace réservé du numéro de diapositive 4"/>
          <p:cNvSpPr>
            <a:spLocks noGrp="1"/>
          </p:cNvSpPr>
          <p:nvPr>
            <p:ph type="sldNum" sz="quarter" idx="12"/>
          </p:nvPr>
        </p:nvSpPr>
        <p:spPr/>
        <p:txBody>
          <a:bodyPr/>
          <a:lstStyle/>
          <a:p>
            <a:fld id="{B6F15528-21DE-4FAA-801E-634DDDAF4B2B}"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4800" y="228600"/>
            <a:ext cx="8686800" cy="1066800"/>
          </a:xfrm>
        </p:spPr>
        <p:txBody>
          <a:bodyPr>
            <a:normAutofit fontScale="90000"/>
          </a:bodyPr>
          <a:lstStyle/>
          <a:p>
            <a:r>
              <a:rPr lang="fr-FR" cap="none" dirty="0" smtClean="0">
                <a:latin typeface="Segoe UI Black" pitchFamily="34" charset="0"/>
                <a:ea typeface="Segoe UI Black" pitchFamily="34" charset="0"/>
              </a:rPr>
              <a:t>Mongodb – datatypes ?</a:t>
            </a:r>
            <a:r>
              <a:rPr lang="fr-FR" dirty="0" smtClean="0"/>
              <a:t/>
            </a:r>
            <a:br>
              <a:rPr lang="fr-FR" dirty="0" smtClean="0"/>
            </a:br>
            <a:endParaRPr lang="fr-FR" dirty="0"/>
          </a:p>
        </p:txBody>
      </p:sp>
      <p:sp>
        <p:nvSpPr>
          <p:cNvPr id="3" name="Espace réservé du contenu 2"/>
          <p:cNvSpPr>
            <a:spLocks noGrp="1"/>
          </p:cNvSpPr>
          <p:nvPr>
            <p:ph idx="1"/>
          </p:nvPr>
        </p:nvSpPr>
        <p:spPr>
          <a:xfrm>
            <a:off x="304800" y="914400"/>
            <a:ext cx="8686800" cy="5638800"/>
          </a:xfrm>
        </p:spPr>
        <p:txBody>
          <a:bodyPr>
            <a:normAutofit fontScale="25000" lnSpcReduction="20000"/>
          </a:bodyPr>
          <a:lstStyle/>
          <a:p>
            <a:pPr>
              <a:lnSpc>
                <a:spcPct val="170000"/>
              </a:lnSpc>
            </a:pPr>
            <a:r>
              <a:rPr lang="en-US" sz="8000" dirty="0" smtClean="0">
                <a:solidFill>
                  <a:schemeClr val="tx1"/>
                </a:solidFill>
                <a:latin typeface="Times New Roman" pitchFamily="18" charset="0"/>
                <a:cs typeface="Times New Roman" pitchFamily="18" charset="0"/>
              </a:rPr>
              <a:t>MongoDB supports many datatypes. Some of them are −</a:t>
            </a:r>
          </a:p>
          <a:p>
            <a:pPr>
              <a:lnSpc>
                <a:spcPct val="170000"/>
              </a:lnSpc>
            </a:pPr>
            <a:r>
              <a:rPr lang="en-US" sz="8000" b="1" dirty="0" smtClean="0">
                <a:solidFill>
                  <a:schemeClr val="tx1"/>
                </a:solidFill>
                <a:latin typeface="Times New Roman" pitchFamily="18" charset="0"/>
                <a:cs typeface="Times New Roman" pitchFamily="18" charset="0"/>
              </a:rPr>
              <a:t>String</a:t>
            </a:r>
            <a:r>
              <a:rPr lang="en-US" sz="8000" dirty="0" smtClean="0">
                <a:solidFill>
                  <a:schemeClr val="tx1"/>
                </a:solidFill>
                <a:latin typeface="Times New Roman" pitchFamily="18" charset="0"/>
                <a:cs typeface="Times New Roman" pitchFamily="18" charset="0"/>
              </a:rPr>
              <a:t> − This is the most commonly used datatype to store the data. String in MongoDB must be UTF-8 valid.</a:t>
            </a:r>
          </a:p>
          <a:p>
            <a:pPr>
              <a:lnSpc>
                <a:spcPct val="170000"/>
              </a:lnSpc>
            </a:pPr>
            <a:r>
              <a:rPr lang="en-US" sz="8000" b="1" dirty="0" smtClean="0">
                <a:solidFill>
                  <a:schemeClr val="tx1"/>
                </a:solidFill>
                <a:latin typeface="Times New Roman" pitchFamily="18" charset="0"/>
                <a:cs typeface="Times New Roman" pitchFamily="18" charset="0"/>
              </a:rPr>
              <a:t>Integer</a:t>
            </a:r>
            <a:r>
              <a:rPr lang="en-US" sz="8000" dirty="0" smtClean="0">
                <a:solidFill>
                  <a:schemeClr val="tx1"/>
                </a:solidFill>
                <a:latin typeface="Times New Roman" pitchFamily="18" charset="0"/>
                <a:cs typeface="Times New Roman" pitchFamily="18" charset="0"/>
              </a:rPr>
              <a:t> − This type is used to store a numerical value. Integer can be 32 bit or 64 bit depending upon your server.</a:t>
            </a:r>
          </a:p>
          <a:p>
            <a:pPr>
              <a:lnSpc>
                <a:spcPct val="170000"/>
              </a:lnSpc>
            </a:pPr>
            <a:r>
              <a:rPr lang="en-US" sz="8000" b="1" dirty="0" smtClean="0">
                <a:solidFill>
                  <a:schemeClr val="tx1"/>
                </a:solidFill>
                <a:latin typeface="Times New Roman" pitchFamily="18" charset="0"/>
                <a:cs typeface="Times New Roman" pitchFamily="18" charset="0"/>
              </a:rPr>
              <a:t>Boolean</a:t>
            </a:r>
            <a:r>
              <a:rPr lang="en-US" sz="8000" dirty="0" smtClean="0">
                <a:solidFill>
                  <a:schemeClr val="tx1"/>
                </a:solidFill>
                <a:latin typeface="Times New Roman" pitchFamily="18" charset="0"/>
                <a:cs typeface="Times New Roman" pitchFamily="18" charset="0"/>
              </a:rPr>
              <a:t> − This type is used to store a </a:t>
            </a:r>
            <a:r>
              <a:rPr lang="en-US" sz="8000" dirty="0" err="1" smtClean="0">
                <a:solidFill>
                  <a:schemeClr val="tx1"/>
                </a:solidFill>
                <a:latin typeface="Times New Roman" pitchFamily="18" charset="0"/>
                <a:cs typeface="Times New Roman" pitchFamily="18" charset="0"/>
              </a:rPr>
              <a:t>boolean</a:t>
            </a:r>
            <a:r>
              <a:rPr lang="en-US" sz="8000" dirty="0" smtClean="0">
                <a:solidFill>
                  <a:schemeClr val="tx1"/>
                </a:solidFill>
                <a:latin typeface="Times New Roman" pitchFamily="18" charset="0"/>
                <a:cs typeface="Times New Roman" pitchFamily="18" charset="0"/>
              </a:rPr>
              <a:t> (true/ false) value.</a:t>
            </a:r>
          </a:p>
          <a:p>
            <a:pPr>
              <a:lnSpc>
                <a:spcPct val="170000"/>
              </a:lnSpc>
            </a:pPr>
            <a:r>
              <a:rPr lang="en-US" sz="8000" b="1" dirty="0" smtClean="0">
                <a:solidFill>
                  <a:schemeClr val="tx1"/>
                </a:solidFill>
                <a:latin typeface="Times New Roman" pitchFamily="18" charset="0"/>
                <a:cs typeface="Times New Roman" pitchFamily="18" charset="0"/>
              </a:rPr>
              <a:t>Double</a:t>
            </a:r>
            <a:r>
              <a:rPr lang="en-US" sz="8000" dirty="0" smtClean="0">
                <a:solidFill>
                  <a:schemeClr val="tx1"/>
                </a:solidFill>
                <a:latin typeface="Times New Roman" pitchFamily="18" charset="0"/>
                <a:cs typeface="Times New Roman" pitchFamily="18" charset="0"/>
              </a:rPr>
              <a:t> − This type is used to store floating point values.</a:t>
            </a:r>
          </a:p>
          <a:p>
            <a:pPr>
              <a:lnSpc>
                <a:spcPct val="170000"/>
              </a:lnSpc>
            </a:pPr>
            <a:r>
              <a:rPr lang="en-US" sz="8000" b="1" dirty="0" smtClean="0">
                <a:solidFill>
                  <a:schemeClr val="tx1"/>
                </a:solidFill>
                <a:latin typeface="Times New Roman" pitchFamily="18" charset="0"/>
                <a:cs typeface="Times New Roman" pitchFamily="18" charset="0"/>
              </a:rPr>
              <a:t>Min/ Max keys</a:t>
            </a:r>
            <a:r>
              <a:rPr lang="en-US" sz="8000" dirty="0" smtClean="0">
                <a:solidFill>
                  <a:schemeClr val="tx1"/>
                </a:solidFill>
                <a:latin typeface="Times New Roman" pitchFamily="18" charset="0"/>
                <a:cs typeface="Times New Roman" pitchFamily="18" charset="0"/>
              </a:rPr>
              <a:t> − This type is used to compare a value against the lowest and highest BSON elements.</a:t>
            </a:r>
          </a:p>
          <a:p>
            <a:pPr>
              <a:lnSpc>
                <a:spcPct val="170000"/>
              </a:lnSpc>
            </a:pPr>
            <a:r>
              <a:rPr lang="en-US" sz="8000" b="1" dirty="0" smtClean="0">
                <a:solidFill>
                  <a:schemeClr val="tx1"/>
                </a:solidFill>
                <a:latin typeface="Times New Roman" pitchFamily="18" charset="0"/>
                <a:cs typeface="Times New Roman" pitchFamily="18" charset="0"/>
              </a:rPr>
              <a:t>Arrays</a:t>
            </a:r>
            <a:r>
              <a:rPr lang="en-US" sz="8000" dirty="0" smtClean="0">
                <a:solidFill>
                  <a:schemeClr val="tx1"/>
                </a:solidFill>
                <a:latin typeface="Times New Roman" pitchFamily="18" charset="0"/>
                <a:cs typeface="Times New Roman" pitchFamily="18" charset="0"/>
              </a:rPr>
              <a:t> − This type is used to store arrays or list or multiple values into one key.</a:t>
            </a:r>
          </a:p>
          <a:p>
            <a:pPr>
              <a:lnSpc>
                <a:spcPct val="170000"/>
              </a:lnSpc>
            </a:pPr>
            <a:r>
              <a:rPr lang="en-US" sz="8000" b="1" dirty="0" smtClean="0">
                <a:solidFill>
                  <a:schemeClr val="tx1"/>
                </a:solidFill>
                <a:latin typeface="Times New Roman" pitchFamily="18" charset="0"/>
                <a:cs typeface="Times New Roman" pitchFamily="18" charset="0"/>
              </a:rPr>
              <a:t>Object</a:t>
            </a:r>
            <a:r>
              <a:rPr lang="en-US" sz="8000" dirty="0" smtClean="0">
                <a:solidFill>
                  <a:schemeClr val="tx1"/>
                </a:solidFill>
                <a:latin typeface="Times New Roman" pitchFamily="18" charset="0"/>
                <a:cs typeface="Times New Roman" pitchFamily="18" charset="0"/>
              </a:rPr>
              <a:t> − This datatype is used for embedded documents</a:t>
            </a:r>
            <a:r>
              <a:rPr lang="en-US" sz="8000" dirty="0" smtClean="0">
                <a:solidFill>
                  <a:schemeClr val="tx1"/>
                </a:solidFill>
                <a:latin typeface="Times New Roman" pitchFamily="18" charset="0"/>
                <a:cs typeface="Times New Roman" pitchFamily="18" charset="0"/>
              </a:rPr>
              <a:t>.</a:t>
            </a:r>
            <a:r>
              <a:rPr lang="en-US" sz="8000" dirty="0" smtClean="0">
                <a:latin typeface="Times New Roman" pitchFamily="18" charset="0"/>
                <a:cs typeface="Times New Roman" pitchFamily="18" charset="0"/>
              </a:rPr>
              <a:t>.</a:t>
            </a:r>
            <a:endParaRPr lang="en-US" sz="8000" dirty="0" smtClean="0">
              <a:latin typeface="Times New Roman" pitchFamily="18" charset="0"/>
              <a:cs typeface="Times New Roman" pitchFamily="18" charset="0"/>
            </a:endParaRPr>
          </a:p>
          <a:p>
            <a:endParaRPr lang="fr-FR" dirty="0"/>
          </a:p>
        </p:txBody>
      </p:sp>
      <p:sp>
        <p:nvSpPr>
          <p:cNvPr id="4" name="Espace réservé du numéro de diapositive 3"/>
          <p:cNvSpPr>
            <a:spLocks noGrp="1"/>
          </p:cNvSpPr>
          <p:nvPr>
            <p:ph type="sldNum" sz="quarter" idx="12"/>
          </p:nvPr>
        </p:nvSpPr>
        <p:spPr/>
        <p:txBody>
          <a:bodyPr/>
          <a:lstStyle/>
          <a:p>
            <a:fld id="{B6F15528-21DE-4FAA-801E-634DDDAF4B2B}" type="slidenum">
              <a:rPr lang="fr-FR" smtClean="0"/>
              <a:pPr/>
              <a:t>9</a:t>
            </a:fld>
            <a:endParaRPr lang="fr-F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omenade">
  <a:themeElements>
    <a:clrScheme name="Promenad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romenade">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323</TotalTime>
  <Words>515</Words>
  <Application>Microsoft Office PowerPoint</Application>
  <PresentationFormat>Affichage à l'écran (4:3)</PresentationFormat>
  <Paragraphs>80</Paragraphs>
  <Slides>12</Slides>
  <Notes>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Promenade</vt:lpstr>
      <vt:lpstr>No SQL vs. SQL Databases</vt:lpstr>
      <vt:lpstr>What is a database? </vt:lpstr>
      <vt:lpstr>Diapositive 3</vt:lpstr>
      <vt:lpstr>Diapositive 4</vt:lpstr>
      <vt:lpstr>What is a MYSQL database?</vt:lpstr>
      <vt:lpstr>Database - Advantages &amp; Disadvantages</vt:lpstr>
      <vt:lpstr>Database - Advantages &amp; Disadvantages</vt:lpstr>
      <vt:lpstr>Differences between SQL and NOSQL </vt:lpstr>
      <vt:lpstr>Mongodb – datatypes ? </vt:lpstr>
      <vt:lpstr>Diapositive 10</vt:lpstr>
      <vt:lpstr>Diapositive 11</vt:lpstr>
      <vt:lpstr>Diapositive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Nadia</dc:creator>
  <cp:lastModifiedBy>info tech</cp:lastModifiedBy>
  <cp:revision>44</cp:revision>
  <dcterms:created xsi:type="dcterms:W3CDTF">2023-05-03T11:48:51Z</dcterms:created>
  <dcterms:modified xsi:type="dcterms:W3CDTF">2023-05-10T20:48:36Z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2022-09-14T00:00:00Z</vt:filetime>
  </property>
  <property fmtid="{D5CDD505-2E9C-101B-9397-08002B2CF9AE}" pid="3" name="Creator">
    <vt:lpwstr>Microsoft® PowerPoint® 2010</vt:lpwstr>
  </property>
  <property fmtid="{D5CDD505-2E9C-101B-9397-08002B2CF9AE}" pid="4" name="LastSaved">
    <vt:filetime>2023-05-03T00:00:00Z</vt:filetime>
  </property>
</Properties>
</file>